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7" r:id="rId4"/>
    <p:sldId id="278" r:id="rId5"/>
    <p:sldId id="281" r:id="rId6"/>
    <p:sldId id="282" r:id="rId7"/>
    <p:sldId id="283" r:id="rId8"/>
    <p:sldId id="279" r:id="rId9"/>
    <p:sldId id="263" r:id="rId10"/>
    <p:sldId id="268" r:id="rId11"/>
    <p:sldId id="273" r:id="rId12"/>
    <p:sldId id="271" r:id="rId13"/>
    <p:sldId id="272" r:id="rId14"/>
    <p:sldId id="28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00"/>
    <a:srgbClr val="004200"/>
    <a:srgbClr val="B00000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E6A5E4-DF26-4CFA-9622-237D9283DBA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7707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5ABBA4-D152-4D99-B7B9-E2FB18555D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7936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65DBD4-55AE-4218-BB77-E5570BF6607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9737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483528-0E37-407E-9924-290EBA444B5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6933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72684D-ED70-48DB-BAD6-B88F56E3FC0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186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A39321-97C6-4789-99F4-BA0D768A481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4953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187D6A-4819-4660-9892-B203687BB4C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4418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8F92DD-398C-447F-A487-D8C84ED0169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821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ED4FF1-75FD-4438-9EEB-3F1AE1B6F9A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5189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984565-3628-41B6-B980-3E702DD3D84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0060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878C4B-D736-4C50-865E-ECB44254D89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9313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968A750-5045-4E53-9357-2A91449F428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tiff"/><Relationship Id="rId7" Type="http://schemas.openxmlformats.org/officeDocument/2006/relationships/image" Target="../media/image57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357158" y="357166"/>
            <a:ext cx="3421063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Публичный доклад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4143375" y="500063"/>
            <a:ext cx="4786313" cy="57150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/>
            </a:r>
            <a:b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</a:b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Заведующей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Муниципального дошкольного образовательного учреждения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   детского сада № 117 «Электроник»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комбинированного вида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городского округа город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 Буй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  <a:t>Смирновой Олеси Владимировны</a:t>
            </a:r>
            <a:b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nstantia" pitchFamily="18" charset="0"/>
                <a:ea typeface="+mn-ea"/>
                <a:cs typeface="+mn-cs"/>
              </a:rPr>
            </a:b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2015 г.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pic>
        <p:nvPicPr>
          <p:cNvPr id="5" name="Рисунок 4" descr="E:\Мои документы\ФОТО 2013-14 учебный год\ФОТО 2013 - 2014 УЧЕБНЫЙ ГОД\День Открытых ДВЕТЕЙ Юбилей С Анжелиного\Изображение 207.jpg"/>
          <p:cNvPicPr/>
          <p:nvPr/>
        </p:nvPicPr>
        <p:blipFill>
          <a:blip r:embed="rId2" cstate="print"/>
          <a:srcRect r="1653" b="11013"/>
          <a:stretch>
            <a:fillRect/>
          </a:stretch>
        </p:blipFill>
        <p:spPr bwMode="auto">
          <a:xfrm>
            <a:off x="428596" y="2214554"/>
            <a:ext cx="378621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0"/>
            <a:ext cx="8572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Педагоги победители городских и региональных конкурсов</a:t>
            </a:r>
          </a:p>
        </p:txBody>
      </p:sp>
      <p:pic>
        <p:nvPicPr>
          <p:cNvPr id="1026" name="Picture 2" descr="C:\Documents and Settings\Admin\Рабочий стол\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428604"/>
            <a:ext cx="1260000" cy="1813846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image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500042"/>
            <a:ext cx="1139450" cy="1800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2428868"/>
            <a:ext cx="8786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Педагоги победители международных и всероссийских конкурсов</a:t>
            </a:r>
          </a:p>
        </p:txBody>
      </p:sp>
      <p:pic>
        <p:nvPicPr>
          <p:cNvPr id="8" name="Рисунок 7" descr="E:\Мои документы\ФОТО ДОУ\фото\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3071810"/>
            <a:ext cx="1224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E:\Мои документы\ФОТО ДОУ\фото\1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2928934"/>
            <a:ext cx="126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E:\Мои документы\ФОТО ДОУ\фото\1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3286124"/>
            <a:ext cx="126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E:\Мои документы\ФОТО ДОУ\фото\2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6" y="2928934"/>
            <a:ext cx="126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E:\Мои документы\ФОТО ДОУ\фото\6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6786578" y="3143248"/>
            <a:ext cx="126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E:\Мои документы\ФОТО ДОУ\фото\9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7715272" y="5058000"/>
            <a:ext cx="126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Мои документы\ФОТО ДОУ\фото\DSC00330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7158" y="4286256"/>
            <a:ext cx="1224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57158" y="1428736"/>
            <a:ext cx="2071702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Сафонова М.А.</a:t>
            </a:r>
          </a:p>
          <a:p>
            <a:pPr algn="ctr"/>
            <a:r>
              <a:rPr lang="ru-RU" sz="1200" dirty="0" smtClean="0"/>
              <a:t>3 место в городском методическом конкурсе номинация </a:t>
            </a:r>
          </a:p>
          <a:p>
            <a:pPr algn="ctr"/>
            <a:r>
              <a:rPr lang="ru-RU" sz="1200" dirty="0" smtClean="0"/>
              <a:t>«Дидактический материал»</a:t>
            </a:r>
            <a:endParaRPr lang="ru-RU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6929422" y="1428736"/>
            <a:ext cx="2000296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/>
              <a:t>Перская</a:t>
            </a:r>
            <a:r>
              <a:rPr lang="ru-RU" sz="1600" b="1" dirty="0" smtClean="0"/>
              <a:t> Е.С.</a:t>
            </a:r>
          </a:p>
          <a:p>
            <a:pPr algn="ctr"/>
            <a:r>
              <a:rPr lang="ru-RU" sz="1200" dirty="0" smtClean="0"/>
              <a:t>2 место в городском и областном методических конкурсах номинация </a:t>
            </a:r>
          </a:p>
          <a:p>
            <a:pPr algn="ctr"/>
            <a:r>
              <a:rPr lang="ru-RU" sz="1200" dirty="0" smtClean="0"/>
              <a:t>«Дидактический материал»</a:t>
            </a:r>
            <a:endParaRPr lang="ru-RU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214282" y="5780782"/>
            <a:ext cx="2286016" cy="98488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Русова Е.А.</a:t>
            </a:r>
          </a:p>
          <a:p>
            <a:pPr algn="ctr"/>
            <a:r>
              <a:rPr lang="ru-RU" sz="1050" dirty="0" smtClean="0"/>
              <a:t>3 место в общероссийском конкурсе ИМЦ </a:t>
            </a:r>
            <a:r>
              <a:rPr lang="ru-RU" sz="1050" dirty="0" err="1" smtClean="0"/>
              <a:t>Маумед</a:t>
            </a:r>
            <a:r>
              <a:rPr lang="ru-RU" sz="1050" dirty="0" smtClean="0"/>
              <a:t> «Магистр РФ»; лауреат всероссийского конкурса «Медалинград-2014»</a:t>
            </a:r>
            <a:endParaRPr lang="ru-RU" sz="1050" dirty="0"/>
          </a:p>
        </p:txBody>
      </p:sp>
      <p:sp>
        <p:nvSpPr>
          <p:cNvPr id="17" name="TextBox 16"/>
          <p:cNvSpPr txBox="1"/>
          <p:nvPr/>
        </p:nvSpPr>
        <p:spPr>
          <a:xfrm>
            <a:off x="1428728" y="4357694"/>
            <a:ext cx="2000264" cy="8233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Пшеницына Л.Ю.</a:t>
            </a:r>
          </a:p>
          <a:p>
            <a:pPr algn="ctr"/>
            <a:r>
              <a:rPr lang="ru-RU" sz="1050" dirty="0" smtClean="0"/>
              <a:t>3 место в общероссийском конкурсе ИМЦ </a:t>
            </a:r>
            <a:r>
              <a:rPr lang="ru-RU" sz="1050" dirty="0" err="1" smtClean="0"/>
              <a:t>Маумед</a:t>
            </a:r>
            <a:r>
              <a:rPr lang="ru-RU" sz="1050" dirty="0" smtClean="0"/>
              <a:t> «Магистр РФ»</a:t>
            </a:r>
            <a:endParaRPr lang="ru-RU" sz="1050" dirty="0"/>
          </a:p>
        </p:txBody>
      </p:sp>
      <p:sp>
        <p:nvSpPr>
          <p:cNvPr id="18" name="TextBox 17"/>
          <p:cNvSpPr txBox="1"/>
          <p:nvPr/>
        </p:nvSpPr>
        <p:spPr>
          <a:xfrm>
            <a:off x="2571736" y="5214950"/>
            <a:ext cx="1857388" cy="13080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Василькова С.Е.</a:t>
            </a:r>
          </a:p>
          <a:p>
            <a:pPr algn="ctr"/>
            <a:r>
              <a:rPr lang="ru-RU" sz="1050" dirty="0" smtClean="0"/>
              <a:t>победитель всероссийского конкурса «</a:t>
            </a:r>
            <a:r>
              <a:rPr lang="ru-RU" sz="1050" dirty="0" err="1" smtClean="0"/>
              <a:t>Педагог+</a:t>
            </a:r>
            <a:r>
              <a:rPr lang="ru-RU" sz="1050" smtClean="0"/>
              <a:t>»;  </a:t>
            </a:r>
          </a:p>
          <a:p>
            <a:pPr algn="ctr"/>
            <a:r>
              <a:rPr lang="ru-RU" sz="1050" smtClean="0"/>
              <a:t>3 </a:t>
            </a:r>
            <a:r>
              <a:rPr lang="ru-RU" sz="1050" dirty="0" smtClean="0"/>
              <a:t>место во всероссийском конкурсе образовательных сайтов и </a:t>
            </a:r>
            <a:r>
              <a:rPr lang="ru-RU" sz="1050" dirty="0" err="1" smtClean="0"/>
              <a:t>блогов</a:t>
            </a:r>
            <a:r>
              <a:rPr lang="ru-RU" sz="1050" dirty="0" smtClean="0"/>
              <a:t> «Логопедия»</a:t>
            </a:r>
            <a:endParaRPr lang="ru-RU" sz="1050" dirty="0"/>
          </a:p>
        </p:txBody>
      </p:sp>
      <p:sp>
        <p:nvSpPr>
          <p:cNvPr id="19" name="TextBox 18"/>
          <p:cNvSpPr txBox="1"/>
          <p:nvPr/>
        </p:nvSpPr>
        <p:spPr>
          <a:xfrm>
            <a:off x="3571868" y="4572008"/>
            <a:ext cx="2000264" cy="6617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Кокошникова Н.Н.</a:t>
            </a:r>
          </a:p>
          <a:p>
            <a:pPr algn="ctr"/>
            <a:r>
              <a:rPr lang="ru-RU" sz="1050" dirty="0" smtClean="0"/>
              <a:t>2 место во всероссийском конкурсе «</a:t>
            </a:r>
            <a:r>
              <a:rPr lang="ru-RU" sz="1050" dirty="0" err="1" smtClean="0"/>
              <a:t>Педагог+</a:t>
            </a:r>
            <a:r>
              <a:rPr lang="ru-RU" sz="1050" dirty="0" smtClean="0"/>
              <a:t>»</a:t>
            </a:r>
            <a:endParaRPr lang="ru-RU" sz="1050" dirty="0"/>
          </a:p>
        </p:txBody>
      </p:sp>
      <p:sp>
        <p:nvSpPr>
          <p:cNvPr id="21" name="TextBox 20"/>
          <p:cNvSpPr txBox="1"/>
          <p:nvPr/>
        </p:nvSpPr>
        <p:spPr>
          <a:xfrm>
            <a:off x="5643570" y="4572008"/>
            <a:ext cx="1500198" cy="8233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Павлова С.П.</a:t>
            </a:r>
          </a:p>
          <a:p>
            <a:pPr algn="ctr"/>
            <a:r>
              <a:rPr lang="ru-RU" sz="1050" dirty="0" smtClean="0"/>
              <a:t>победитель всероссийского конкурса «</a:t>
            </a:r>
            <a:r>
              <a:rPr lang="ru-RU" sz="1050" dirty="0" err="1" smtClean="0"/>
              <a:t>Педагог+</a:t>
            </a:r>
            <a:r>
              <a:rPr lang="ru-RU" sz="1050" dirty="0" smtClean="0"/>
              <a:t>»</a:t>
            </a:r>
            <a:endParaRPr lang="ru-RU" sz="1050" dirty="0"/>
          </a:p>
        </p:txBody>
      </p:sp>
      <p:sp>
        <p:nvSpPr>
          <p:cNvPr id="22" name="TextBox 21"/>
          <p:cNvSpPr txBox="1"/>
          <p:nvPr/>
        </p:nvSpPr>
        <p:spPr>
          <a:xfrm>
            <a:off x="7358082" y="4286256"/>
            <a:ext cx="1500166" cy="8233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Кутузова Е.Б.</a:t>
            </a:r>
          </a:p>
          <a:p>
            <a:pPr algn="ctr"/>
            <a:r>
              <a:rPr lang="ru-RU" sz="1050" dirty="0" smtClean="0"/>
              <a:t>победитель всероссийского конкурса «</a:t>
            </a:r>
            <a:r>
              <a:rPr lang="ru-RU" sz="1050" dirty="0" err="1" smtClean="0"/>
              <a:t>Педагог+</a:t>
            </a:r>
            <a:r>
              <a:rPr lang="ru-RU" sz="1050" dirty="0" smtClean="0"/>
              <a:t>»</a:t>
            </a:r>
            <a:endParaRPr lang="ru-RU" sz="1050" dirty="0"/>
          </a:p>
        </p:txBody>
      </p:sp>
      <p:sp>
        <p:nvSpPr>
          <p:cNvPr id="23" name="TextBox 22"/>
          <p:cNvSpPr txBox="1"/>
          <p:nvPr/>
        </p:nvSpPr>
        <p:spPr>
          <a:xfrm>
            <a:off x="6143636" y="6196280"/>
            <a:ext cx="1857388" cy="6617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Малова Л.Б.</a:t>
            </a:r>
          </a:p>
          <a:p>
            <a:pPr algn="ctr"/>
            <a:r>
              <a:rPr lang="ru-RU" sz="1050" dirty="0" smtClean="0"/>
              <a:t>3 место во всероссийском конкурсе «</a:t>
            </a:r>
            <a:r>
              <a:rPr lang="ru-RU" sz="1050" dirty="0" err="1" smtClean="0"/>
              <a:t>Педагог+</a:t>
            </a:r>
            <a:r>
              <a:rPr lang="ru-RU" sz="1050" dirty="0" smtClean="0"/>
              <a:t>»</a:t>
            </a:r>
            <a:endParaRPr lang="ru-RU" sz="1050" dirty="0"/>
          </a:p>
        </p:txBody>
      </p:sp>
      <p:pic>
        <p:nvPicPr>
          <p:cNvPr id="24" name="Рисунок 23" descr="E:\Мои документы\ФОТО ДОУ\фото\DSC00330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29058" y="428604"/>
            <a:ext cx="1224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3286116" y="1643050"/>
            <a:ext cx="2571768" cy="8233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Русова Е.А.</a:t>
            </a:r>
          </a:p>
          <a:p>
            <a:pPr algn="ctr"/>
            <a:r>
              <a:rPr lang="ru-RU" sz="1050" dirty="0" smtClean="0"/>
              <a:t>2 место в региональном конкурсе на лучший оригинал-макет буклета на тему «Здоровые люди – здоровая страна!»</a:t>
            </a:r>
            <a:endParaRPr lang="ru-RU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78684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Воспитанники победители городских и региональных конкурсов </a:t>
            </a:r>
          </a:p>
        </p:txBody>
      </p:sp>
      <p:pic>
        <p:nvPicPr>
          <p:cNvPr id="3" name="Рисунок 2" descr="C:\Documents and Settings\Я\Рабочий стол\специалисты\Кокошникова Н.Н\Спартакиада ГМО 15г.101MSDCF\DSC05984.JPG"/>
          <p:cNvPicPr/>
          <p:nvPr/>
        </p:nvPicPr>
        <p:blipFill>
          <a:blip r:embed="rId2" cstate="print"/>
          <a:srcRect l="24927" t="42025" r="18360" b="15031"/>
          <a:stretch>
            <a:fillRect/>
          </a:stretch>
        </p:blipFill>
        <p:spPr bwMode="auto">
          <a:xfrm>
            <a:off x="285720" y="714356"/>
            <a:ext cx="392909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000496" y="642918"/>
            <a:ext cx="4929190" cy="20621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6 воспитанников – призёры в городской Спартакиаде среди ДОУ «Кубок Победы»:</a:t>
            </a:r>
          </a:p>
          <a:p>
            <a:pPr algn="just">
              <a:buFontTx/>
              <a:buChar char="-"/>
            </a:pPr>
            <a:r>
              <a:rPr lang="ru-RU" sz="1600" b="1" dirty="0" smtClean="0"/>
              <a:t>Карпенко Екатерина </a:t>
            </a:r>
            <a:r>
              <a:rPr lang="ru-RU" sz="1600" dirty="0" smtClean="0"/>
              <a:t>(метание в даль 9,7м);</a:t>
            </a:r>
          </a:p>
          <a:p>
            <a:pPr algn="just">
              <a:buFontTx/>
              <a:buChar char="-"/>
            </a:pPr>
            <a:r>
              <a:rPr lang="ru-RU" sz="1600" dirty="0" smtClean="0"/>
              <a:t> </a:t>
            </a:r>
            <a:r>
              <a:rPr lang="ru-RU" sz="1600" b="1" dirty="0" err="1" smtClean="0"/>
              <a:t>Палкин</a:t>
            </a:r>
            <a:r>
              <a:rPr lang="ru-RU" sz="1600" b="1" dirty="0" smtClean="0"/>
              <a:t> Иван </a:t>
            </a:r>
            <a:r>
              <a:rPr lang="ru-RU" sz="1600" dirty="0" smtClean="0"/>
              <a:t>(метание в даль 15,6 м);</a:t>
            </a:r>
          </a:p>
          <a:p>
            <a:pPr algn="just">
              <a:buFontTx/>
              <a:buChar char="-"/>
            </a:pPr>
            <a:r>
              <a:rPr lang="ru-RU" sz="1600" dirty="0" smtClean="0"/>
              <a:t> </a:t>
            </a:r>
            <a:r>
              <a:rPr lang="ru-RU" sz="1600" b="1" dirty="0" smtClean="0"/>
              <a:t>Калашникова Милана </a:t>
            </a:r>
            <a:r>
              <a:rPr lang="ru-RU" sz="1600" dirty="0" smtClean="0"/>
              <a:t>(прыжки с места 1,45м);</a:t>
            </a:r>
          </a:p>
          <a:p>
            <a:pPr algn="just">
              <a:buFontTx/>
              <a:buChar char="-"/>
            </a:pPr>
            <a:r>
              <a:rPr lang="ru-RU" sz="1600" b="1" dirty="0" smtClean="0"/>
              <a:t>Чистяков Кирилл </a:t>
            </a:r>
            <a:r>
              <a:rPr lang="ru-RU" sz="1600" dirty="0" smtClean="0"/>
              <a:t>(бег 30м – 5,7 сек);</a:t>
            </a:r>
          </a:p>
          <a:p>
            <a:pPr algn="just">
              <a:buFontTx/>
              <a:buChar char="-"/>
            </a:pPr>
            <a:r>
              <a:rPr lang="ru-RU" sz="1600" dirty="0" smtClean="0"/>
              <a:t> </a:t>
            </a:r>
            <a:r>
              <a:rPr lang="ru-RU" sz="1600" b="1" dirty="0" smtClean="0"/>
              <a:t>Смирнова Вероника </a:t>
            </a:r>
            <a:r>
              <a:rPr lang="ru-RU" sz="1600" dirty="0" smtClean="0"/>
              <a:t>– 2 место (бег 30м);</a:t>
            </a:r>
          </a:p>
          <a:p>
            <a:pPr algn="just">
              <a:buFontTx/>
              <a:buChar char="-"/>
            </a:pPr>
            <a:r>
              <a:rPr lang="ru-RU" sz="1600" dirty="0" smtClean="0"/>
              <a:t> </a:t>
            </a:r>
            <a:r>
              <a:rPr lang="ru-RU" sz="1600" b="1" dirty="0" smtClean="0"/>
              <a:t>Румянцева Юлия  </a:t>
            </a:r>
            <a:r>
              <a:rPr lang="ru-RU" sz="1600" dirty="0" smtClean="0"/>
              <a:t>- 3 место (метание в даль);</a:t>
            </a:r>
          </a:p>
        </p:txBody>
      </p:sp>
      <p:pic>
        <p:nvPicPr>
          <p:cNvPr id="5" name="Рисунок 4" descr="G:\DCIM\100PHOTO\SAM_2596.JPG"/>
          <p:cNvPicPr/>
          <p:nvPr/>
        </p:nvPicPr>
        <p:blipFill>
          <a:blip r:embed="rId3" cstate="print"/>
          <a:srcRect l="11639" t="18098" r="21631" b="21779"/>
          <a:stretch>
            <a:fillRect/>
          </a:stretch>
        </p:blipFill>
        <p:spPr bwMode="auto">
          <a:xfrm>
            <a:off x="357158" y="3286124"/>
            <a:ext cx="357190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7158" y="6273225"/>
            <a:ext cx="35719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Интеллектуальный конкурс  «Умники и Умницы: первые шаги»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5643578"/>
            <a:ext cx="1928826" cy="5539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Смирнова Полина </a:t>
            </a:r>
            <a:r>
              <a:rPr lang="ru-RU" sz="1400" dirty="0" smtClean="0"/>
              <a:t>Участник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357422" y="5643578"/>
            <a:ext cx="1643074" cy="5539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/>
              <a:t>Палкин</a:t>
            </a:r>
            <a:r>
              <a:rPr lang="ru-RU" sz="1600" b="1" dirty="0" smtClean="0"/>
              <a:t> Иван</a:t>
            </a:r>
            <a:r>
              <a:rPr lang="ru-RU" sz="1600" dirty="0" smtClean="0"/>
              <a:t> </a:t>
            </a:r>
          </a:p>
          <a:p>
            <a:pPr algn="ctr"/>
            <a:r>
              <a:rPr lang="ru-RU" sz="1400" dirty="0" smtClean="0"/>
              <a:t>Теоретик </a:t>
            </a:r>
            <a:endParaRPr lang="ru-RU" sz="1400" dirty="0"/>
          </a:p>
        </p:txBody>
      </p:sp>
      <p:pic>
        <p:nvPicPr>
          <p:cNvPr id="9" name="Рисунок 8" descr="G:\DCIM\100PHOTO\SAM_4174.JPG"/>
          <p:cNvPicPr/>
          <p:nvPr/>
        </p:nvPicPr>
        <p:blipFill>
          <a:blip r:embed="rId4" cstate="print"/>
          <a:srcRect l="8557" t="14986" r="18746" b="6974"/>
          <a:stretch>
            <a:fillRect/>
          </a:stretch>
        </p:blipFill>
        <p:spPr bwMode="auto">
          <a:xfrm>
            <a:off x="4071934" y="2643182"/>
            <a:ext cx="485778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786314" y="6286520"/>
            <a:ext cx="3571900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Наши талантливые воспитанники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0"/>
            <a:ext cx="31432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Победитель открытого </a:t>
            </a:r>
          </a:p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городского конкурса </a:t>
            </a:r>
          </a:p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«Открытие года 2015»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43504" y="0"/>
            <a:ext cx="37861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Победители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городских спортивных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соревнований</a:t>
            </a:r>
          </a:p>
        </p:txBody>
      </p:sp>
      <p:pic>
        <p:nvPicPr>
          <p:cNvPr id="6" name="Рисунок 5" descr="E:\Мои документы\ФОТО 2014 - 2015 УЧ ГОД\04.04.2015 (Гала-концерт)\DSCN7137.JPG"/>
          <p:cNvPicPr/>
          <p:nvPr/>
        </p:nvPicPr>
        <p:blipFill>
          <a:blip r:embed="rId2" cstate="print"/>
          <a:srcRect l="20799" t="18899" r="17095" b="6356"/>
          <a:stretch>
            <a:fillRect/>
          </a:stretch>
        </p:blipFill>
        <p:spPr bwMode="auto">
          <a:xfrm>
            <a:off x="357158" y="1142984"/>
            <a:ext cx="242889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Мои документы\ФОТО 2014 - 2015 УЧ ГОД\03.04.2015 (Конкурс)\DSCN7115.JPG"/>
          <p:cNvPicPr/>
          <p:nvPr/>
        </p:nvPicPr>
        <p:blipFill>
          <a:blip r:embed="rId3" cstate="print"/>
          <a:srcRect l="25442" t="12577" r="23504" b="9202"/>
          <a:stretch>
            <a:fillRect/>
          </a:stretch>
        </p:blipFill>
        <p:spPr bwMode="auto">
          <a:xfrm>
            <a:off x="1857356" y="3786190"/>
            <a:ext cx="2556450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Конференция 15\Image0а015.BMP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1571612"/>
            <a:ext cx="150019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Я\Рабочий стол\специалисты\Кокошникова Н.Н\Фото трус не игр. в хоккей 14г\DSCN6041.jpg"/>
          <p:cNvPicPr/>
          <p:nvPr/>
        </p:nvPicPr>
        <p:blipFill>
          <a:blip r:embed="rId5" cstate="print"/>
          <a:srcRect l="12326" t="20552" r="11966"/>
          <a:stretch>
            <a:fillRect/>
          </a:stretch>
        </p:blipFill>
        <p:spPr bwMode="auto">
          <a:xfrm>
            <a:off x="4429124" y="1214422"/>
            <a:ext cx="346178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6" cstate="print"/>
          <a:srcRect l="14397" t="23620" r="49935" b="8896"/>
          <a:stretch>
            <a:fillRect/>
          </a:stretch>
        </p:blipFill>
        <p:spPr bwMode="auto">
          <a:xfrm>
            <a:off x="7929586" y="1214422"/>
            <a:ext cx="1057252" cy="149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214810" y="3286124"/>
            <a:ext cx="4714940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Победители</a:t>
            </a:r>
            <a:r>
              <a:rPr lang="ru-RU" sz="1400" dirty="0" smtClean="0"/>
              <a:t> городских соревнований среди воспитанников ДОУ города Буя «Трус не играет в хоккей!» посвященных открытию ДЮСШ по хоккею с шайбой «Планета»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929190" y="6334780"/>
            <a:ext cx="400052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2 место</a:t>
            </a:r>
            <a:r>
              <a:rPr lang="ru-RU" sz="1400" dirty="0" smtClean="0"/>
              <a:t> в спартакиаде среди воспитанников ДОУ «Кубок Победы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85720" y="6119336"/>
            <a:ext cx="2071702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Победитель</a:t>
            </a:r>
            <a:r>
              <a:rPr lang="ru-RU" sz="1400" dirty="0" smtClean="0"/>
              <a:t> открытого городского конкурса «Открытие года 2015»</a:t>
            </a:r>
            <a:endParaRPr lang="ru-RU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57158" y="4286256"/>
            <a:ext cx="1500198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Калашникова </a:t>
            </a:r>
          </a:p>
          <a:p>
            <a:pPr algn="ctr"/>
            <a:r>
              <a:rPr lang="ru-RU" sz="1400" b="1" dirty="0" smtClean="0"/>
              <a:t>Милана</a:t>
            </a:r>
            <a:endParaRPr lang="ru-RU" sz="1400" dirty="0"/>
          </a:p>
        </p:txBody>
      </p:sp>
      <p:pic>
        <p:nvPicPr>
          <p:cNvPr id="17" name="Рисунок 16" descr="C:\Documents and Settings\Я\Рабочий стол\специалисты\Кокошникова Н.Н\Спартакиада ГМО 15г.101MSDCF\DSC05988.JPG"/>
          <p:cNvPicPr/>
          <p:nvPr/>
        </p:nvPicPr>
        <p:blipFill>
          <a:blip r:embed="rId7" cstate="print"/>
          <a:srcRect t="16275" r="4783" b="10025"/>
          <a:stretch>
            <a:fillRect/>
          </a:stretch>
        </p:blipFill>
        <p:spPr bwMode="auto">
          <a:xfrm>
            <a:off x="4500562" y="4143380"/>
            <a:ext cx="3762238" cy="218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F:\Конференция 15\Image0055.BMP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43868" y="4143380"/>
            <a:ext cx="1000132" cy="139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C:\Documents and Settings\Admin\Рабочий стол\фото в докладу\SAM_368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57166"/>
            <a:ext cx="3883025" cy="2912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F:\ИТОГИ 13-14\2014\IMAGEр0074.TIF"/>
          <p:cNvPicPr/>
          <p:nvPr/>
        </p:nvPicPr>
        <p:blipFill>
          <a:blip r:embed="rId3" cstate="print"/>
          <a:srcRect b="4775"/>
          <a:stretch>
            <a:fillRect/>
          </a:stretch>
        </p:blipFill>
        <p:spPr bwMode="auto">
          <a:xfrm rot="676812">
            <a:off x="3882603" y="3979427"/>
            <a:ext cx="142876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57126" y="0"/>
            <a:ext cx="87868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Мероприятия с семьями воспитанников</a:t>
            </a:r>
          </a:p>
        </p:txBody>
      </p:sp>
      <p:pic>
        <p:nvPicPr>
          <p:cNvPr id="3" name="Рисунок 2" descr="E:\Мои документы\ФОТО 2014 - 2015 УЧ ГОД\Папа, мама, я спортивная семья\P1080304.JPG"/>
          <p:cNvPicPr/>
          <p:nvPr/>
        </p:nvPicPr>
        <p:blipFill>
          <a:blip r:embed="rId4" cstate="print"/>
          <a:srcRect l="8874" t="16258" r="2534" b="15644"/>
          <a:stretch>
            <a:fillRect/>
          </a:stretch>
        </p:blipFill>
        <p:spPr bwMode="auto">
          <a:xfrm>
            <a:off x="357158" y="571480"/>
            <a:ext cx="3983106" cy="229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E:\Мои документы\ФОТО 2014 - 2015 УЧ ГОД\9 МАЯ 2015-70 лет ПОБЕДЫ\DSCN7347.jpg"/>
          <p:cNvPicPr/>
          <p:nvPr/>
        </p:nvPicPr>
        <p:blipFill>
          <a:blip r:embed="rId5" cstate="print"/>
          <a:srcRect l="8175" t="6748" r="13807"/>
          <a:stretch>
            <a:fillRect/>
          </a:stretch>
        </p:blipFill>
        <p:spPr bwMode="auto">
          <a:xfrm>
            <a:off x="5357818" y="3429000"/>
            <a:ext cx="3464417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Мои документы\ФОТО 2013-14 учебный год\Фото 2013 день здоровья, конференция, экологический субботник\Экологический субботник\P106001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3214686"/>
            <a:ext cx="371477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F:\Конференция 15\Image0006.BMP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5000636"/>
            <a:ext cx="221236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57158" y="2643182"/>
            <a:ext cx="407196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Спортивные соревнования между старшими группами «Мама, папа, Я – спортивная семья»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715140" y="2928934"/>
            <a:ext cx="2000264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Неделя Здоровья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429388" y="6143644"/>
            <a:ext cx="2714612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Проект посвященный </a:t>
            </a:r>
          </a:p>
          <a:p>
            <a:pPr algn="ctr"/>
            <a:r>
              <a:rPr lang="ru-RU" sz="1400" b="1" dirty="0" smtClean="0"/>
              <a:t>70-и </a:t>
            </a:r>
            <a:r>
              <a:rPr lang="ru-RU" sz="1400" b="1" dirty="0" err="1" smtClean="0"/>
              <a:t>летию</a:t>
            </a:r>
            <a:r>
              <a:rPr lang="ru-RU" sz="1400" b="1" dirty="0" smtClean="0"/>
              <a:t> Великой Победы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28596" y="5143512"/>
            <a:ext cx="214314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Экологические </a:t>
            </a:r>
          </a:p>
          <a:p>
            <a:pPr algn="ctr"/>
            <a:r>
              <a:rPr lang="ru-RU" sz="1400" b="1" dirty="0" smtClean="0"/>
              <a:t>акции, субботники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357290" y="6357958"/>
            <a:ext cx="3714776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Участие в выставках, конкурсах, проектах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 bwMode="auto">
          <a:xfrm>
            <a:off x="142875" y="357188"/>
            <a:ext cx="32861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2400" b="1" kern="0" dirty="0">
                <a:solidFill>
                  <a:srgbClr val="002060"/>
                </a:solidFill>
                <a:latin typeface="Constantia" pitchFamily="18" charset="0"/>
                <a:ea typeface="+mj-ea"/>
                <a:cs typeface="+mj-cs"/>
              </a:rPr>
              <a:t>Ремонтные работы</a:t>
            </a:r>
          </a:p>
          <a:p>
            <a:pPr algn="ctr">
              <a:defRPr/>
            </a:pPr>
            <a:r>
              <a:rPr lang="ru-RU" sz="2400" b="1" kern="0" dirty="0">
                <a:solidFill>
                  <a:srgbClr val="002060"/>
                </a:solidFill>
                <a:latin typeface="Constantia" pitchFamily="18" charset="0"/>
                <a:ea typeface="+mj-ea"/>
                <a:cs typeface="+mj-cs"/>
              </a:rPr>
              <a:t>Июнь </a:t>
            </a:r>
            <a:r>
              <a:rPr lang="ru-RU" sz="2400" b="1" kern="0" dirty="0" smtClean="0">
                <a:solidFill>
                  <a:srgbClr val="002060"/>
                </a:solidFill>
                <a:latin typeface="Constantia" pitchFamily="18" charset="0"/>
                <a:ea typeface="+mj-ea"/>
                <a:cs typeface="+mj-cs"/>
              </a:rPr>
              <a:t>2015</a:t>
            </a:r>
            <a:endParaRPr lang="ru-RU" sz="2400" b="1" kern="0" dirty="0">
              <a:solidFill>
                <a:srgbClr val="002060"/>
              </a:solidFill>
              <a:latin typeface="Constantia" pitchFamily="18" charset="0"/>
              <a:ea typeface="+mj-ea"/>
              <a:cs typeface="+mj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2143116"/>
          <a:ext cx="3214710" cy="198168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629075"/>
                <a:gridCol w="1585635"/>
              </a:tblGrid>
              <a:tr h="60577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Ремонт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 за счет муниципальных средств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Constantia" pitchFamily="18" charset="0"/>
                      </a:endParaRPr>
                    </a:p>
                  </a:txBody>
                  <a:tcPr marL="67866" marR="67866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E36C0A"/>
                        </a:solidFill>
                        <a:latin typeface="Constantia" pitchFamily="18" charset="0"/>
                      </a:endParaRPr>
                    </a:p>
                  </a:txBody>
                  <a:tcPr marL="67866" marR="67866" marT="0" marB="0"/>
                </a:tc>
              </a:tr>
              <a:tr h="77013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Ремонт ливневых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 стоков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onstantia" pitchFamily="18" charset="0"/>
                      </a:endParaRPr>
                    </a:p>
                  </a:txBody>
                  <a:tcPr marL="67866" marR="67866" marT="0" marB="0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216 909 рублей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866" marR="67866" marT="0" marB="0"/>
                </a:tc>
              </a:tr>
              <a:tr h="60577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ИТОГО: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onstantia" pitchFamily="18" charset="0"/>
                      </a:endParaRPr>
                    </a:p>
                  </a:txBody>
                  <a:tcPr marL="67866" marR="67866" marT="0" marB="0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216 909 рублей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866" marR="67866" marT="0" marB="0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869" y="142875"/>
          <a:ext cx="5434241" cy="628652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08883"/>
                <a:gridCol w="2977265"/>
                <a:gridCol w="719321"/>
                <a:gridCol w="1428772"/>
              </a:tblGrid>
              <a:tr h="302348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Constantia" pitchFamily="18" charset="0"/>
                          <a:ea typeface="Calibri"/>
                          <a:cs typeface="Times New Roman"/>
                        </a:rPr>
                        <a:t>Добровольные</a:t>
                      </a:r>
                      <a:r>
                        <a:rPr lang="ru-RU" sz="1400" b="1" baseline="0" dirty="0" smtClean="0">
                          <a:latin typeface="Constantia" pitchFamily="18" charset="0"/>
                          <a:ea typeface="Calibri"/>
                          <a:cs typeface="Times New Roman"/>
                        </a:rPr>
                        <a:t> пожертвования</a:t>
                      </a:r>
                      <a:endParaRPr lang="ru-RU" sz="1400" b="1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</a:tr>
              <a:tr h="3558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/>
                        <a:t>№ </a:t>
                      </a:r>
                      <a:r>
                        <a:rPr lang="ru-RU" sz="1000" b="1" dirty="0" err="1"/>
                        <a:t>п</a:t>
                      </a:r>
                      <a:r>
                        <a:rPr lang="ru-RU" sz="1000" b="1" dirty="0"/>
                        <a:t>/</a:t>
                      </a:r>
                      <a:r>
                        <a:rPr lang="ru-RU" sz="1000" b="1" dirty="0" err="1"/>
                        <a:t>п</a:t>
                      </a:r>
                      <a:endParaRPr lang="ru-RU" sz="1000" b="1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Материал</a:t>
                      </a:r>
                      <a:endParaRPr lang="ru-RU" sz="1200" b="1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Кол-во</a:t>
                      </a:r>
                      <a:endParaRPr lang="ru-RU" sz="1200" b="1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/>
                        <a:t>Сумма</a:t>
                      </a:r>
                      <a:endParaRPr lang="ru-RU" sz="1200" b="1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</a:tr>
              <a:tr h="2463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1</a:t>
                      </a:r>
                      <a:endParaRPr lang="ru-RU" sz="1200" b="1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/>
                        <a:t>Эмаль белая</a:t>
                      </a:r>
                      <a:endParaRPr lang="ru-RU" sz="1400" b="1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115 </a:t>
                      </a:r>
                      <a:r>
                        <a:rPr lang="ru-RU" sz="1400" b="1" dirty="0"/>
                        <a:t>кг</a:t>
                      </a:r>
                      <a:endParaRPr lang="ru-RU" sz="1400" b="1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12 750 р</a:t>
                      </a:r>
                      <a:r>
                        <a:rPr lang="ru-RU" sz="1400" b="1" dirty="0"/>
                        <a:t>.</a:t>
                      </a:r>
                      <a:endParaRPr lang="ru-RU" sz="1400" b="1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</a:tr>
              <a:tr h="4927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2</a:t>
                      </a:r>
                      <a:endParaRPr lang="ru-RU" sz="1200" b="1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Краска противопожарная (на водной основе)</a:t>
                      </a:r>
                      <a:endParaRPr lang="ru-RU" sz="1400" b="1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40 </a:t>
                      </a:r>
                      <a:r>
                        <a:rPr lang="ru-RU" sz="1400" b="1" dirty="0"/>
                        <a:t>кг</a:t>
                      </a:r>
                      <a:endParaRPr lang="ru-RU" sz="1400" b="1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7 800р</a:t>
                      </a:r>
                      <a:r>
                        <a:rPr lang="ru-RU" sz="1400" b="1" dirty="0"/>
                        <a:t>.</a:t>
                      </a:r>
                      <a:endParaRPr lang="ru-RU" sz="1400" b="1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</a:tr>
              <a:tr h="2463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3</a:t>
                      </a:r>
                      <a:endParaRPr lang="ru-RU" sz="1200" b="1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Краска половая</a:t>
                      </a:r>
                      <a:endParaRPr lang="ru-RU" sz="1400" b="1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20 </a:t>
                      </a:r>
                      <a:r>
                        <a:rPr lang="ru-RU" sz="1400" b="1" dirty="0"/>
                        <a:t>кг</a:t>
                      </a:r>
                      <a:endParaRPr lang="ru-RU" sz="1400" b="1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/>
                        <a:t>2 300р.</a:t>
                      </a:r>
                      <a:endParaRPr lang="ru-RU" sz="1400" b="1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</a:tr>
              <a:tr h="3039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4</a:t>
                      </a:r>
                      <a:endParaRPr lang="ru-RU" sz="1200" b="1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Пленка </a:t>
                      </a:r>
                      <a:r>
                        <a:rPr lang="ru-RU" sz="1400" b="1" dirty="0" smtClean="0"/>
                        <a:t>(для закрытий песочниц)</a:t>
                      </a:r>
                      <a:endParaRPr lang="ru-RU" sz="1400" b="1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/>
                        <a:t>25 м</a:t>
                      </a:r>
                      <a:endParaRPr lang="ru-RU" sz="1400" b="1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/>
                        <a:t>1 750р. </a:t>
                      </a:r>
                      <a:endParaRPr lang="ru-RU" sz="1400" b="1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</a:tr>
              <a:tr h="4388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5</a:t>
                      </a:r>
                      <a:endParaRPr lang="ru-RU" sz="1200" b="1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/>
                        <a:t>Стройматериалы для </a:t>
                      </a:r>
                      <a:r>
                        <a:rPr lang="ru-RU" sz="1400" b="1" dirty="0" smtClean="0"/>
                        <a:t>установки</a:t>
                      </a:r>
                      <a:r>
                        <a:rPr lang="ru-RU" sz="1400" b="1" baseline="0" dirty="0" smtClean="0"/>
                        <a:t> унитазов на гр. Солнышко»</a:t>
                      </a:r>
                      <a:r>
                        <a:rPr lang="ru-RU" sz="1400" b="1" dirty="0" smtClean="0"/>
                        <a:t>.</a:t>
                      </a:r>
                      <a:endParaRPr lang="ru-RU" sz="1400" b="1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3</a:t>
                      </a:r>
                      <a:r>
                        <a:rPr lang="ru-RU" sz="1400" b="1" dirty="0"/>
                        <a:t> 000р.</a:t>
                      </a:r>
                      <a:endParaRPr lang="ru-RU" sz="1400" b="1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</a:tr>
              <a:tr h="2925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6</a:t>
                      </a:r>
                      <a:endParaRPr lang="ru-RU" sz="1200" b="1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Работа по установке сан. техники </a:t>
                      </a:r>
                      <a:endParaRPr lang="ru-RU" sz="1400" b="1" dirty="0"/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4 000 р.</a:t>
                      </a:r>
                      <a:endParaRPr lang="ru-RU" sz="1400" b="1" dirty="0"/>
                    </a:p>
                  </a:txBody>
                  <a:tcPr marL="48381" marR="48381" marT="0" marB="0"/>
                </a:tc>
              </a:tr>
              <a:tr h="6552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7 </a:t>
                      </a:r>
                      <a:endParaRPr lang="ru-RU" sz="1200" b="1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Дополнит. материалы для ремонта (перчатки, кисти, валики, шубки к валикам)</a:t>
                      </a:r>
                      <a:endParaRPr lang="ru-RU" sz="1400" b="1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/>
                        <a:t>2 460р</a:t>
                      </a:r>
                    </a:p>
                  </a:txBody>
                  <a:tcPr marL="48381" marR="48381" marT="0" marB="0"/>
                </a:tc>
              </a:tr>
              <a:tr h="2463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8</a:t>
                      </a:r>
                      <a:endParaRPr lang="ru-RU" sz="1200" b="1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/>
                        <a:t>Цемент</a:t>
                      </a:r>
                      <a:endParaRPr lang="ru-RU" sz="1400" b="1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100кг</a:t>
                      </a:r>
                      <a:endParaRPr lang="ru-RU" sz="1400" b="1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650р</a:t>
                      </a:r>
                      <a:r>
                        <a:rPr lang="ru-RU" sz="1400" b="1" dirty="0"/>
                        <a:t>.</a:t>
                      </a:r>
                      <a:endParaRPr lang="ru-RU" sz="1400" b="1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</a:tr>
              <a:tr h="3118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9</a:t>
                      </a:r>
                      <a:endParaRPr lang="ru-RU" sz="1200" b="1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/>
                        <a:t>Шпалер для побелки</a:t>
                      </a:r>
                      <a:endParaRPr lang="ru-RU" sz="1400" b="1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/>
                        <a:t>16,8 кг</a:t>
                      </a:r>
                      <a:endParaRPr lang="ru-RU" sz="1400" b="1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/>
                        <a:t>1 </a:t>
                      </a:r>
                      <a:r>
                        <a:rPr lang="ru-RU" sz="1400" b="1" dirty="0" smtClean="0"/>
                        <a:t>200р</a:t>
                      </a:r>
                      <a:r>
                        <a:rPr lang="ru-RU" sz="1400" b="1" dirty="0"/>
                        <a:t>.</a:t>
                      </a:r>
                      <a:endParaRPr lang="ru-RU" sz="1400" b="1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</a:tr>
              <a:tr h="2463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10</a:t>
                      </a:r>
                      <a:endParaRPr lang="ru-RU" sz="1200" b="1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/>
                        <a:t>Шпатлевка </a:t>
                      </a:r>
                      <a:endParaRPr lang="ru-RU" sz="1400" b="1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/>
                        <a:t>60 кг</a:t>
                      </a:r>
                      <a:endParaRPr lang="ru-RU" sz="1400" b="1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/>
                        <a:t>1 200р.</a:t>
                      </a:r>
                      <a:endParaRPr lang="ru-RU" sz="1400" b="1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</a:tr>
              <a:tr h="3116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11</a:t>
                      </a:r>
                      <a:endParaRPr lang="ru-RU" sz="1200" b="1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Унитазы</a:t>
                      </a:r>
                      <a:endParaRPr lang="ru-RU" sz="1400" b="1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3 </a:t>
                      </a:r>
                      <a:r>
                        <a:rPr lang="ru-RU" sz="1400" b="1" dirty="0"/>
                        <a:t>шт.</a:t>
                      </a:r>
                      <a:endParaRPr lang="ru-RU" sz="1400" b="1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14 000р.</a:t>
                      </a:r>
                      <a:endParaRPr lang="ru-RU" sz="1400" b="1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</a:tr>
              <a:tr h="2463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12</a:t>
                      </a:r>
                      <a:endParaRPr lang="ru-RU" sz="1200" b="1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/>
                        <a:t>Растворитель</a:t>
                      </a:r>
                      <a:endParaRPr lang="ru-RU" sz="1400" b="1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/>
                        <a:t>14шт</a:t>
                      </a:r>
                      <a:endParaRPr lang="ru-RU" sz="1400" b="1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980 </a:t>
                      </a:r>
                      <a:r>
                        <a:rPr lang="ru-RU" sz="1400" b="1" dirty="0"/>
                        <a:t>р.</a:t>
                      </a:r>
                      <a:endParaRPr lang="ru-RU" sz="1400" b="1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</a:tr>
              <a:tr h="2655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/>
                        <a:t>13</a:t>
                      </a:r>
                      <a:endParaRPr lang="ru-RU" sz="1200" b="1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Грунтовка</a:t>
                      </a:r>
                      <a:endParaRPr lang="ru-RU" sz="1400" b="1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/>
                        <a:t>20 л</a:t>
                      </a:r>
                      <a:endParaRPr lang="ru-RU" sz="1400" b="1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1 </a:t>
                      </a:r>
                      <a:r>
                        <a:rPr lang="ru-RU" sz="1400" b="1" dirty="0" smtClean="0"/>
                        <a:t>600р</a:t>
                      </a:r>
                      <a:r>
                        <a:rPr lang="ru-RU" sz="1400" b="1" dirty="0" smtClean="0"/>
                        <a:t>.</a:t>
                      </a:r>
                      <a:endParaRPr lang="ru-RU" sz="1400" b="1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</a:tr>
              <a:tr h="2463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13</a:t>
                      </a:r>
                      <a:endParaRPr lang="ru-RU" sz="1200" b="1" dirty="0" smtClean="0">
                        <a:latin typeface="Constantia" pitchFamily="18" charset="0"/>
                        <a:ea typeface="Calibri"/>
                        <a:cs typeface="+mn-cs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Краска по шиферу</a:t>
                      </a:r>
                      <a:endParaRPr lang="ru-RU" sz="1400" b="1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/>
                        <a:t>9,6 кг</a:t>
                      </a:r>
                      <a:endParaRPr lang="ru-RU" sz="1400" b="1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/>
                        <a:t>1 </a:t>
                      </a:r>
                      <a:r>
                        <a:rPr lang="ru-RU" sz="1400" b="1" dirty="0" smtClean="0"/>
                        <a:t>680р</a:t>
                      </a:r>
                      <a:r>
                        <a:rPr lang="ru-RU" sz="1400" b="1" dirty="0"/>
                        <a:t>.</a:t>
                      </a:r>
                      <a:endParaRPr lang="ru-RU" sz="1400" b="1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</a:tr>
              <a:tr h="3387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+mn-lt"/>
                          <a:ea typeface="Calibri"/>
                          <a:cs typeface="Times New Roman"/>
                        </a:rPr>
                        <a:t>14 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План эвакуации</a:t>
                      </a:r>
                      <a:endParaRPr lang="ru-RU" sz="1400" b="1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/>
                        <a:t>1шт</a:t>
                      </a:r>
                      <a:endParaRPr lang="ru-RU" sz="1400" b="1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2000р</a:t>
                      </a:r>
                      <a:r>
                        <a:rPr lang="ru-RU" sz="1400" b="1" dirty="0"/>
                        <a:t>.</a:t>
                      </a:r>
                      <a:endParaRPr lang="ru-RU" sz="1400" b="1" dirty="0">
                        <a:latin typeface="Constantia" pitchFamily="18" charset="0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</a:tr>
              <a:tr h="2463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+mn-lt"/>
                          <a:ea typeface="Calibri"/>
                          <a:cs typeface="Times New Roman"/>
                        </a:rPr>
                        <a:t>15</a:t>
                      </a: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Calibri"/>
                          <a:cs typeface="Times New Roman"/>
                        </a:rPr>
                        <a:t>Листы оцинковки</a:t>
                      </a:r>
                      <a:endParaRPr lang="ru-R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Calibri"/>
                          <a:cs typeface="Times New Roman"/>
                        </a:rPr>
                        <a:t>1100 р.</a:t>
                      </a:r>
                      <a:endParaRPr lang="ru-R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</a:tr>
              <a:tr h="246357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16</a:t>
                      </a:r>
                      <a:endParaRPr lang="ru-RU" sz="1400" b="1" dirty="0"/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Calibri"/>
                          <a:cs typeface="Times New Roman"/>
                        </a:rPr>
                        <a:t>Стекло витринное</a:t>
                      </a:r>
                      <a:endParaRPr lang="ru-R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Calibri"/>
                          <a:cs typeface="Times New Roman"/>
                        </a:rPr>
                        <a:t>1 шт.</a:t>
                      </a:r>
                      <a:endParaRPr lang="ru-R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Calibri"/>
                          <a:cs typeface="Times New Roman"/>
                        </a:rPr>
                        <a:t>12 000 р.</a:t>
                      </a:r>
                      <a:endParaRPr lang="ru-R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</a:tr>
              <a:tr h="2463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3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381" marR="48381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ИТОГО: </a:t>
                      </a:r>
                      <a:r>
                        <a:rPr lang="ru-RU" sz="1400" b="1" dirty="0" smtClean="0"/>
                        <a:t>70 470р</a:t>
                      </a:r>
                      <a:endParaRPr lang="ru-RU" sz="1400" b="1" dirty="0" smtClean="0">
                        <a:latin typeface="Constantia" pitchFamily="18" charset="0"/>
                        <a:ea typeface="Calibri"/>
                        <a:cs typeface="+mn-cs"/>
                      </a:endParaRPr>
                    </a:p>
                  </a:txBody>
                  <a:tcPr marL="48381" marR="48381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142875" y="357188"/>
            <a:ext cx="3286125" cy="15716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Общие характеристики учреждения</a:t>
            </a:r>
          </a:p>
        </p:txBody>
      </p:sp>
      <p:sp>
        <p:nvSpPr>
          <p:cNvPr id="3" name="Text Box 40"/>
          <p:cNvSpPr txBox="1">
            <a:spLocks noChangeArrowheads="1"/>
          </p:cNvSpPr>
          <p:nvPr/>
        </p:nvSpPr>
        <p:spPr bwMode="auto">
          <a:xfrm>
            <a:off x="0" y="2492375"/>
            <a:ext cx="3708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 dirty="0">
                <a:solidFill>
                  <a:srgbClr val="002060"/>
                </a:solidFill>
                <a:latin typeface="Constantia" pitchFamily="18" charset="0"/>
              </a:rPr>
              <a:t>Структура и количество групп </a:t>
            </a:r>
          </a:p>
          <a:p>
            <a:pPr algn="ctr" eaLnBrk="0" hangingPunct="0"/>
            <a:r>
              <a:rPr lang="ru-RU" sz="2000" b="1" dirty="0">
                <a:solidFill>
                  <a:srgbClr val="002060"/>
                </a:solidFill>
                <a:latin typeface="Constantia" pitchFamily="18" charset="0"/>
              </a:rPr>
              <a:t>( на </a:t>
            </a:r>
            <a:r>
              <a:rPr lang="ru-RU" sz="2000" b="1" dirty="0" smtClean="0">
                <a:solidFill>
                  <a:srgbClr val="002060"/>
                </a:solidFill>
                <a:latin typeface="Constantia" pitchFamily="18" charset="0"/>
              </a:rPr>
              <a:t>01.09.2014 </a:t>
            </a:r>
            <a:r>
              <a:rPr lang="ru-RU" sz="2000" b="1" dirty="0">
                <a:solidFill>
                  <a:srgbClr val="002060"/>
                </a:solidFill>
                <a:latin typeface="Constantia" pitchFamily="18" charset="0"/>
              </a:rPr>
              <a:t>г.).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357554" y="357166"/>
          <a:ext cx="5607058" cy="6170933"/>
        </p:xfrm>
        <a:graphic>
          <a:graphicData uri="http://schemas.openxmlformats.org/drawingml/2006/table">
            <a:tbl>
              <a:tblPr/>
              <a:tblGrid>
                <a:gridCol w="422076"/>
                <a:gridCol w="1713773"/>
                <a:gridCol w="838694"/>
                <a:gridCol w="1104310"/>
                <a:gridCol w="1528205"/>
              </a:tblGrid>
              <a:tr h="5072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№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       Наименование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Возраст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Кол-во детей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   Специфика группы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«Теремок» I младшая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2-3 года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«Аленушка» I младшая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2-3 года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«Репка  II младшая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3-4 года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Чебурашка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» II младшая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3-4 лет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«Петушок» средняя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4-5 лет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«Золотой ключик» средняя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4-5 лет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«Солнышко» старшая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5-6 лет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«Антошка» старшая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5-6 лет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2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Мальвина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» подготовительная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6-7 лет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10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«Земляничка» подготовительная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5-6 лет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1163638" algn="ctr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	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2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«Колобок» старшая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5-6 лет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Логопедическая (для детей с ОНР)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2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«Василек»  старшая -подготовительная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5-7 лет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28625" algn="l"/>
                          <a:tab pos="1163638" algn="ctr"/>
                        </a:tabLst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(Для детей с ЗПР)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2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«Ромашка» подготовительная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6-7 лет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Логопедическая (для детей с ОНР)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713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                     Итого                                                 288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142875" y="357188"/>
            <a:ext cx="3643307" cy="15716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Кадровый потенциал</a:t>
            </a:r>
          </a:p>
        </p:txBody>
      </p:sp>
      <p:sp>
        <p:nvSpPr>
          <p:cNvPr id="3" name="Rectangle 3"/>
          <p:cNvSpPr txBox="1">
            <a:spLocks/>
          </p:cNvSpPr>
          <p:nvPr/>
        </p:nvSpPr>
        <p:spPr>
          <a:xfrm>
            <a:off x="4067175" y="333375"/>
            <a:ext cx="4786313" cy="624205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Сведения о педагогическом составе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786181" y="642938"/>
          <a:ext cx="5214976" cy="5715018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126424"/>
                <a:gridCol w="83777"/>
                <a:gridCol w="1710761"/>
                <a:gridCol w="833488"/>
                <a:gridCol w="460526"/>
              </a:tblGrid>
              <a:tr h="639822">
                <a:tc gridSpan="3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latin typeface="Constantia" pitchFamily="18" charset="0"/>
                        </a:rPr>
                        <a:t>Показатели</a:t>
                      </a:r>
                      <a:endParaRPr lang="ru-RU" sz="1200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latin typeface="Constantia" pitchFamily="18" charset="0"/>
                        </a:rPr>
                        <a:t>Количество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latin typeface="Constantia" pitchFamily="18" charset="0"/>
                        </a:rPr>
                        <a:t>(чел)</a:t>
                      </a:r>
                      <a:endParaRPr lang="ru-RU" sz="120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latin typeface="Constantia" pitchFamily="18" charset="0"/>
                        </a:rPr>
                        <a:t>%</a:t>
                      </a:r>
                      <a:endParaRPr lang="ru-RU" sz="120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</a:tr>
              <a:tr h="227733">
                <a:tc gridSpan="3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latin typeface="Constantia" pitchFamily="18" charset="0"/>
                        </a:rPr>
                        <a:t>Всего педагогических работников (чел)</a:t>
                      </a:r>
                      <a:endParaRPr lang="ru-RU" sz="1200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dirty="0">
                          <a:latin typeface="Constantia" pitchFamily="18" charset="0"/>
                        </a:rPr>
                        <a:t>30</a:t>
                      </a:r>
                      <a:endParaRPr lang="ru-RU" sz="1400" b="1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>
                          <a:latin typeface="Constantia" pitchFamily="18" charset="0"/>
                        </a:rPr>
                        <a:t>100</a:t>
                      </a:r>
                      <a:endParaRPr lang="ru-RU" sz="1400" b="1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</a:tr>
              <a:tr h="227733">
                <a:tc gridSpan="3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latin typeface="Constantia" pitchFamily="18" charset="0"/>
                        </a:rPr>
                        <a:t>Укомплектованность штатов педагогами (%)</a:t>
                      </a:r>
                      <a:endParaRPr lang="ru-RU" sz="120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dirty="0">
                          <a:latin typeface="Constantia" pitchFamily="18" charset="0"/>
                        </a:rPr>
                        <a:t>30</a:t>
                      </a:r>
                      <a:endParaRPr lang="ru-RU" sz="1400" b="1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>
                          <a:latin typeface="Constantia" pitchFamily="18" charset="0"/>
                        </a:rPr>
                        <a:t>100</a:t>
                      </a:r>
                      <a:endParaRPr lang="ru-RU" sz="1400" b="1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</a:tr>
              <a:tr h="390400">
                <a:tc gridSpan="3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latin typeface="Constantia" pitchFamily="18" charset="0"/>
                        </a:rPr>
                        <a:t>Количество педагогических работников с  высшим образованием</a:t>
                      </a:r>
                      <a:endParaRPr lang="ru-RU" sz="120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dirty="0" smtClean="0">
                          <a:latin typeface="Constantia" pitchFamily="18" charset="0"/>
                        </a:rPr>
                        <a:t>1</a:t>
                      </a:r>
                      <a:r>
                        <a:rPr lang="ru-RU" sz="1400" b="1" dirty="0" smtClean="0">
                          <a:latin typeface="Constantia" pitchFamily="18" charset="0"/>
                        </a:rPr>
                        <a:t>2</a:t>
                      </a:r>
                      <a:endParaRPr lang="ru-RU" sz="1400" b="1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dirty="0" smtClean="0">
                          <a:latin typeface="Constantia" pitchFamily="18" charset="0"/>
                        </a:rPr>
                        <a:t>40</a:t>
                      </a:r>
                      <a:endParaRPr lang="ru-RU" sz="1400" b="1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</a:tr>
              <a:tr h="390400">
                <a:tc gridSpan="3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 dirty="0">
                          <a:latin typeface="Constantia" pitchFamily="18" charset="0"/>
                        </a:rPr>
                        <a:t>Количество педагогических работников со средним профессиональным образованием</a:t>
                      </a:r>
                      <a:endParaRPr lang="ru-RU" sz="1200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dirty="0" smtClean="0">
                          <a:latin typeface="Constantia" pitchFamily="18" charset="0"/>
                        </a:rPr>
                        <a:t>18</a:t>
                      </a:r>
                      <a:endParaRPr lang="ru-RU" sz="1400" b="1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dirty="0" smtClean="0">
                          <a:latin typeface="Constantia" pitchFamily="18" charset="0"/>
                        </a:rPr>
                        <a:t>6</a:t>
                      </a:r>
                      <a:r>
                        <a:rPr lang="ru-RU" sz="1400" b="1" dirty="0" smtClean="0">
                          <a:latin typeface="Constantia" pitchFamily="18" charset="0"/>
                        </a:rPr>
                        <a:t>0</a:t>
                      </a:r>
                      <a:endParaRPr lang="ru-RU" sz="1400" b="1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</a:tr>
              <a:tr h="227733">
                <a:tc rowSpan="4"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latin typeface="Constantia" pitchFamily="18" charset="0"/>
                        </a:rPr>
                        <a:t>Педагогических работников, имеющих квалификационную категорию</a:t>
                      </a:r>
                      <a:endParaRPr lang="ru-RU" sz="120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latin typeface="Constantia" pitchFamily="18" charset="0"/>
                        </a:rPr>
                        <a:t>высшую</a:t>
                      </a:r>
                      <a:endParaRPr lang="ru-RU" sz="120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dirty="0" smtClean="0">
                          <a:latin typeface="Constantia" pitchFamily="18" charset="0"/>
                        </a:rPr>
                        <a:t>11</a:t>
                      </a:r>
                      <a:endParaRPr lang="ru-RU" sz="1400" b="1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dirty="0" smtClean="0">
                          <a:latin typeface="Constantia" pitchFamily="18" charset="0"/>
                        </a:rPr>
                        <a:t>37</a:t>
                      </a:r>
                      <a:endParaRPr lang="ru-RU" sz="1400" b="1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</a:tr>
              <a:tr h="227733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latin typeface="Constantia" pitchFamily="18" charset="0"/>
                        </a:rPr>
                        <a:t>первую</a:t>
                      </a:r>
                      <a:endParaRPr lang="ru-RU" sz="120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dirty="0" smtClean="0">
                          <a:latin typeface="Constantia" pitchFamily="18" charset="0"/>
                        </a:rPr>
                        <a:t>10</a:t>
                      </a:r>
                      <a:endParaRPr lang="ru-RU" sz="1400" b="1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dirty="0" smtClean="0">
                          <a:latin typeface="Constantia" pitchFamily="18" charset="0"/>
                        </a:rPr>
                        <a:t>33</a:t>
                      </a:r>
                      <a:endParaRPr lang="ru-RU" sz="1400" b="1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</a:tr>
              <a:tr h="227733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latin typeface="Constantia" pitchFamily="18" charset="0"/>
                        </a:rPr>
                        <a:t>вторую</a:t>
                      </a:r>
                      <a:endParaRPr lang="ru-RU" sz="120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dirty="0" smtClean="0">
                          <a:latin typeface="Constantia" pitchFamily="18" charset="0"/>
                        </a:rPr>
                        <a:t>1</a:t>
                      </a:r>
                      <a:endParaRPr lang="ru-RU" sz="1400" b="1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dirty="0" smtClean="0">
                          <a:latin typeface="Constantia" pitchFamily="18" charset="0"/>
                        </a:rPr>
                        <a:t>3</a:t>
                      </a:r>
                      <a:endParaRPr lang="ru-RU" sz="1400" b="1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</a:tr>
              <a:tr h="227733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latin typeface="Constantia" pitchFamily="18" charset="0"/>
                        </a:rPr>
                        <a:t>соответствуют</a:t>
                      </a:r>
                      <a:endParaRPr lang="ru-RU" sz="120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dirty="0" smtClean="0">
                          <a:latin typeface="Constantia" pitchFamily="18" charset="0"/>
                        </a:rPr>
                        <a:t>5</a:t>
                      </a:r>
                      <a:endParaRPr lang="ru-RU" sz="1400" b="1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dirty="0" smtClean="0">
                          <a:latin typeface="Constantia" pitchFamily="18" charset="0"/>
                        </a:rPr>
                        <a:t>17</a:t>
                      </a:r>
                      <a:endParaRPr lang="ru-RU" sz="1400" b="1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</a:tr>
              <a:tr h="390400">
                <a:tc gridSpan="3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latin typeface="Constantia" pitchFamily="18" charset="0"/>
                        </a:rPr>
                        <a:t>Педагогических работников, не имеющих квалификационной категории </a:t>
                      </a:r>
                      <a:endParaRPr lang="ru-RU" sz="120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dirty="0" smtClean="0">
                          <a:latin typeface="Constantia" pitchFamily="18" charset="0"/>
                        </a:rPr>
                        <a:t>3</a:t>
                      </a:r>
                      <a:endParaRPr lang="ru-RU" sz="1400" b="1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dirty="0" smtClean="0">
                          <a:latin typeface="Constantia" pitchFamily="18" charset="0"/>
                        </a:rPr>
                        <a:t>10</a:t>
                      </a:r>
                      <a:endParaRPr lang="ru-RU" sz="1400" b="1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</a:tr>
              <a:tr h="227733">
                <a:tc rowSpan="8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latin typeface="Constantia" pitchFamily="18" charset="0"/>
                        </a:rPr>
                        <a:t>Освобожденные специалисты из числа педагогических работников (чел.)</a:t>
                      </a:r>
                      <a:endParaRPr lang="ru-RU" sz="120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latin typeface="Constantia" pitchFamily="18" charset="0"/>
                        </a:rPr>
                        <a:t>учителя-логопеды</a:t>
                      </a:r>
                      <a:endParaRPr lang="ru-RU" sz="120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dirty="0">
                          <a:latin typeface="Constantia" pitchFamily="18" charset="0"/>
                        </a:rPr>
                        <a:t>2</a:t>
                      </a:r>
                      <a:endParaRPr lang="ru-RU" sz="1400" b="1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0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latin typeface="Constantia" pitchFamily="18" charset="0"/>
                        </a:rPr>
                        <a:t>музыкальные руководители</a:t>
                      </a:r>
                      <a:endParaRPr lang="ru-RU" sz="120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dirty="0">
                          <a:latin typeface="Constantia" pitchFamily="18" charset="0"/>
                        </a:rPr>
                        <a:t>2</a:t>
                      </a:r>
                      <a:endParaRPr lang="ru-RU" sz="1400" b="1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0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latin typeface="Constantia" pitchFamily="18" charset="0"/>
                        </a:rPr>
                        <a:t>инструктор по физической культуре</a:t>
                      </a:r>
                      <a:endParaRPr lang="ru-RU" sz="120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dirty="0">
                          <a:latin typeface="Constantia" pitchFamily="18" charset="0"/>
                        </a:rPr>
                        <a:t>1</a:t>
                      </a:r>
                      <a:endParaRPr lang="ru-RU" sz="1400" b="1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7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latin typeface="Constantia" pitchFamily="18" charset="0"/>
                        </a:rPr>
                        <a:t>педагог-психолог</a:t>
                      </a:r>
                      <a:endParaRPr lang="ru-RU" sz="120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dirty="0">
                          <a:latin typeface="Constantia" pitchFamily="18" charset="0"/>
                        </a:rPr>
                        <a:t>1</a:t>
                      </a:r>
                      <a:endParaRPr lang="ru-RU" sz="1400" b="1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7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latin typeface="Constantia" pitchFamily="18" charset="0"/>
                        </a:rPr>
                        <a:t>учитель-дефектолог</a:t>
                      </a:r>
                      <a:endParaRPr lang="ru-RU" sz="120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dirty="0">
                          <a:latin typeface="Constantia" pitchFamily="18" charset="0"/>
                        </a:rPr>
                        <a:t>1</a:t>
                      </a:r>
                      <a:endParaRPr lang="ru-RU" sz="1400" b="1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0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latin typeface="Constantia" pitchFamily="18" charset="0"/>
                        </a:rPr>
                        <a:t>воспитатель по изо деятельности</a:t>
                      </a:r>
                      <a:endParaRPr lang="ru-RU" sz="120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dirty="0">
                          <a:latin typeface="Constantia" pitchFamily="18" charset="0"/>
                        </a:rPr>
                        <a:t>1</a:t>
                      </a:r>
                      <a:endParaRPr lang="ru-RU" sz="1400" b="1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7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latin typeface="Constantia" pitchFamily="18" charset="0"/>
                        </a:rPr>
                        <a:t>Воспитатель-эколог</a:t>
                      </a:r>
                      <a:endParaRPr lang="ru-RU" sz="120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dirty="0">
                          <a:latin typeface="Constantia" pitchFamily="18" charset="0"/>
                        </a:rPr>
                        <a:t>1</a:t>
                      </a:r>
                      <a:endParaRPr lang="ru-RU" sz="1400" b="1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7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latin typeface="Constantia" pitchFamily="18" charset="0"/>
                        </a:rPr>
                        <a:t>Социальный педагог</a:t>
                      </a:r>
                      <a:endParaRPr lang="ru-RU" sz="120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dirty="0">
                          <a:latin typeface="Constantia" pitchFamily="18" charset="0"/>
                        </a:rPr>
                        <a:t>1</a:t>
                      </a:r>
                      <a:endParaRPr lang="ru-RU" sz="1400" b="1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7733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ru-RU" sz="120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  <a:tc gridSpan="2">
                  <a:txBody>
                    <a:bodyPr/>
                    <a:lstStyle/>
                    <a:p>
                      <a:pPr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200">
                          <a:latin typeface="Constantia" pitchFamily="18" charset="0"/>
                        </a:rPr>
                        <a:t>Научный руководитель</a:t>
                      </a:r>
                      <a:endParaRPr lang="ru-RU" sz="120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dirty="0" smtClean="0">
                          <a:latin typeface="Constantia" pitchFamily="18" charset="0"/>
                        </a:rPr>
                        <a:t>1</a:t>
                      </a:r>
                      <a:endParaRPr lang="ru-RU" sz="1400" b="1" dirty="0">
                        <a:latin typeface="Constantia" pitchFamily="18" charset="0"/>
                        <a:ea typeface="Times New Roman"/>
                      </a:endParaRPr>
                    </a:p>
                  </a:txBody>
                  <a:tcPr marL="47729" marR="477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C:\Documents and Settings\Admin\Рабочий стол\фото в докладу\SAM_417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857233"/>
            <a:ext cx="321471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dmin\Рабочий стол\фото в докладу\SAM_27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357562"/>
            <a:ext cx="3248025" cy="2436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 bwMode="auto">
          <a:xfrm>
            <a:off x="214282" y="142852"/>
            <a:ext cx="32861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Особенности образовательного процесса</a:t>
            </a:r>
          </a:p>
        </p:txBody>
      </p:sp>
      <p:sp>
        <p:nvSpPr>
          <p:cNvPr id="3" name="Rectangle 3"/>
          <p:cNvSpPr txBox="1">
            <a:spLocks/>
          </p:cNvSpPr>
          <p:nvPr/>
        </p:nvSpPr>
        <p:spPr bwMode="auto">
          <a:xfrm>
            <a:off x="3714745" y="500063"/>
            <a:ext cx="5214944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400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Приоритетные задачи работы детского сада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Constantia" pitchFamily="18" charset="0"/>
              </a:rPr>
              <a:t>1. Совершенствовать  в ДОУ </a:t>
            </a:r>
            <a:r>
              <a:rPr lang="ru-RU" sz="2000" dirty="0" err="1" smtClean="0">
                <a:solidFill>
                  <a:srgbClr val="002060"/>
                </a:solidFill>
                <a:latin typeface="Constantia" pitchFamily="18" charset="0"/>
              </a:rPr>
              <a:t>здоровьесберегающую</a:t>
            </a:r>
            <a:r>
              <a:rPr lang="ru-RU" sz="2000" dirty="0" smtClean="0">
                <a:solidFill>
                  <a:srgbClr val="002060"/>
                </a:solidFill>
                <a:latin typeface="Constantia" pitchFamily="18" charset="0"/>
              </a:rPr>
              <a:t> среду для формирования основ безопасности жизнедеятельности  и укрепления физического и психического здоровья дошкольников через активное взаимодействие с родителями.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Constantia" pitchFamily="18" charset="0"/>
              </a:rPr>
              <a:t>2. Систематизировать работу ДОУ по художественно-эстетическому развитию в соответствии с современными нормативно-правовыми документами. 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Constantia" pitchFamily="18" charset="0"/>
              </a:rPr>
              <a:t>3. Использовать в образовательном процессе инновационные педагогические технологии в соответствии с ОС «Школа 2100».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Constantia" pitchFamily="18" charset="0"/>
              </a:rPr>
              <a:t>4. Обеспечить организацию образовательного процесса в ДОУ в соответствии с ФГОС ДО.</a:t>
            </a:r>
          </a:p>
          <a:p>
            <a:r>
              <a:rPr lang="ru-RU" sz="2000" dirty="0" smtClean="0">
                <a:latin typeface="Constantia" pitchFamily="18" charset="0"/>
              </a:rPr>
              <a:t> 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F:\публичный доклад\P107094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3143272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Documents and Settings\Admin\Рабочий стол\фото в докладу\SAM_308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857628"/>
            <a:ext cx="3260725" cy="244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17693"/>
            <a:ext cx="750099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</a:rPr>
              <a:t>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</a:rPr>
              <a:t>Анкетирование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</a:rPr>
              <a:t>Консультации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nstant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</a:rPr>
              <a:t>Семинар-практикум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</a:rPr>
              <a:t>Открытый показ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Calibri" pitchFamily="34" charset="0"/>
              </a:rPr>
              <a:t>Педагогический совет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Calibri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</p:txBody>
      </p:sp>
      <p:pic>
        <p:nvPicPr>
          <p:cNvPr id="4" name="Рисунок 3" descr="C:\Documents and Settings\Admin\Рабочий стол\фото в докладу\SAM_238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42852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dmin\Рабочий стол\фото в докладу\SAM_24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14818"/>
            <a:ext cx="257176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Admin\Рабочий стол\фото в докладу\SAM_307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2428868"/>
            <a:ext cx="2857520" cy="2095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Admin\Рабочий стол\фото в докладу\SAM_312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4714884"/>
            <a:ext cx="2857520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Documents and Settings\Admin\Рабочий стол\фото в докладу\SAM_325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4572008"/>
            <a:ext cx="2857520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Documents and Settings\Admin\Рабочий стол\фото в докладу\SAM_368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1785926"/>
            <a:ext cx="2600325" cy="1950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Documents and Settings\Admin\Рабочий стол\фото в докладу\SAM_3183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22" y="2357430"/>
            <a:ext cx="2955925" cy="221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Admin\Рабочий стол\фото в докладу\SAM_3705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8926" y="142852"/>
            <a:ext cx="28321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85721" y="214290"/>
            <a:ext cx="857256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</a:rPr>
              <a:t>Семинар-практикум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</a:rPr>
              <a:t>Консультации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</a:rPr>
              <a:t>Открытые просмотры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</a:rPr>
              <a:t>непосредственно образовательной деятельности</a:t>
            </a:r>
            <a:endParaRPr lang="ru-RU" b="1" dirty="0" smtClean="0">
              <a:latin typeface="Constantia" pitchFamily="18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</a:rPr>
              <a:t>Педагогический совет</a:t>
            </a:r>
            <a:endParaRPr lang="ru-RU" b="1" dirty="0" smtClean="0">
              <a:solidFill>
                <a:srgbClr val="002060"/>
              </a:solidFill>
              <a:latin typeface="Constantia" pitchFamily="18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nstantia" pitchFamily="18" charset="0"/>
                <a:ea typeface="Times New Roman" pitchFamily="18" charset="0"/>
              </a:rPr>
              <a:t>Тематическая проверка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</p:txBody>
      </p:sp>
      <p:pic>
        <p:nvPicPr>
          <p:cNvPr id="3" name="Рисунок 2" descr="C:\Documents and Settings\Admin\Рабочий стол\фото в докладу\SAM_256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42852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Admin\Рабочий стол\фото в докладу\SAM_257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3116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dmin\Рабочий стол\фото в докладу\SAM_307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1428736"/>
            <a:ext cx="254793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dmin\Рабочий стол\фото в докладу\SAM_372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3000372"/>
            <a:ext cx="294322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Admin\Рабочий стол\фото в докладу\SAM_384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357694"/>
            <a:ext cx="278608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Admin\Рабочий стол\фото в докладу\SAM_271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3786190"/>
            <a:ext cx="2765425" cy="2074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5011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§"/>
            </a:pPr>
            <a:r>
              <a:rPr lang="ru-RU" dirty="0" smtClean="0">
                <a:latin typeface="Constantia" pitchFamily="18" charset="0"/>
              </a:rPr>
              <a:t>Организованная образовательная деятельность в средней группе  на тему «Транспорт» (воспитатель Кутузова Е.Б.);</a:t>
            </a:r>
          </a:p>
          <a:p>
            <a:pPr lvl="0"/>
            <a:endParaRPr lang="ru-RU" dirty="0" smtClean="0">
              <a:latin typeface="Constantia" pitchFamily="18" charset="0"/>
            </a:endParaRPr>
          </a:p>
          <a:p>
            <a:pPr lvl="0"/>
            <a:endParaRPr lang="ru-RU" dirty="0" smtClean="0">
              <a:latin typeface="Constantia" pitchFamily="18" charset="0"/>
            </a:endParaRPr>
          </a:p>
          <a:p>
            <a:pPr lvl="0"/>
            <a:endParaRPr lang="ru-RU" dirty="0" smtClean="0">
              <a:latin typeface="Constantia" pitchFamily="18" charset="0"/>
            </a:endParaRPr>
          </a:p>
          <a:p>
            <a:pPr lvl="0"/>
            <a:endParaRPr lang="ru-RU" dirty="0" smtClean="0">
              <a:latin typeface="Constantia" pitchFamily="18" charset="0"/>
            </a:endParaRPr>
          </a:p>
          <a:p>
            <a:pPr lvl="0"/>
            <a:endParaRPr lang="ru-RU" dirty="0" smtClean="0">
              <a:latin typeface="Constantia" pitchFamily="18" charset="0"/>
            </a:endParaRPr>
          </a:p>
          <a:p>
            <a:pPr lvl="0"/>
            <a:endParaRPr lang="ru-RU" dirty="0" smtClean="0">
              <a:latin typeface="Constantia" pitchFamily="18" charset="0"/>
            </a:endParaRPr>
          </a:p>
          <a:p>
            <a:pPr lvl="0"/>
            <a:endParaRPr lang="ru-RU" dirty="0" smtClean="0">
              <a:latin typeface="Constantia" pitchFamily="18" charset="0"/>
            </a:endParaRPr>
          </a:p>
          <a:p>
            <a:pPr lvl="0"/>
            <a:endParaRPr lang="ru-RU" dirty="0" smtClean="0">
              <a:latin typeface="Constantia" pitchFamily="18" charset="0"/>
            </a:endParaRPr>
          </a:p>
          <a:p>
            <a:pPr lvl="0"/>
            <a:endParaRPr lang="ru-RU" dirty="0" smtClean="0">
              <a:latin typeface="Constantia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ru-RU" dirty="0" smtClean="0">
                <a:latin typeface="Constantia" pitchFamily="18" charset="0"/>
              </a:rPr>
              <a:t>Организованная  образовательная </a:t>
            </a:r>
          </a:p>
          <a:p>
            <a:pPr lvl="0"/>
            <a:r>
              <a:rPr lang="ru-RU" dirty="0" smtClean="0">
                <a:latin typeface="Constantia" pitchFamily="18" charset="0"/>
              </a:rPr>
              <a:t>деятельность во 2 младшей группе «на тему «Одежда» </a:t>
            </a:r>
          </a:p>
          <a:p>
            <a:pPr lvl="0"/>
            <a:r>
              <a:rPr lang="ru-RU" dirty="0" smtClean="0">
                <a:latin typeface="Constantia" pitchFamily="18" charset="0"/>
              </a:rPr>
              <a:t>(воспитатель Коровина А.В.).</a:t>
            </a:r>
            <a:endParaRPr lang="ru-RU" dirty="0">
              <a:latin typeface="Constantia" pitchFamily="18" charset="0"/>
            </a:endParaRPr>
          </a:p>
        </p:txBody>
      </p:sp>
      <p:pic>
        <p:nvPicPr>
          <p:cNvPr id="3" name="Рисунок 2" descr="C:\Documents and Settings\Admin\Рабочий стол\фото в докладу\SAM_35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4429132"/>
            <a:ext cx="278608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Documents and Settings\Admin\Рабочий стол\фото в докладу\SAM_35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429132"/>
            <a:ext cx="292895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dmin\Рабочий стол\фото в докладу\SAM_356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4429132"/>
            <a:ext cx="285752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dmin\Рабочий стол\фото в докладу\SAM_3568.JPG"/>
          <p:cNvPicPr/>
          <p:nvPr/>
        </p:nvPicPr>
        <p:blipFill>
          <a:blip r:embed="rId5" cstate="print"/>
          <a:srcRect t="29441"/>
          <a:stretch>
            <a:fillRect/>
          </a:stretch>
        </p:blipFill>
        <p:spPr bwMode="auto">
          <a:xfrm>
            <a:off x="2857488" y="1071546"/>
            <a:ext cx="3092449" cy="171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Admin\Рабочий стол\фото в докладу\SAM_357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1000108"/>
            <a:ext cx="250033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Admin\Рабочий стол\фото в докладу\SAM_357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857232"/>
            <a:ext cx="2857520" cy="231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428596" y="142852"/>
            <a:ext cx="3286125" cy="15716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itchFamily="18" charset="0"/>
                <a:ea typeface="+mj-ea"/>
                <a:cs typeface="+mj-cs"/>
              </a:rPr>
              <a:t>Результаты деятельности МДОУ</a:t>
            </a:r>
          </a:p>
        </p:txBody>
      </p:sp>
      <p:sp>
        <p:nvSpPr>
          <p:cNvPr id="3" name="Rectangle 3"/>
          <p:cNvSpPr txBox="1">
            <a:spLocks/>
          </p:cNvSpPr>
          <p:nvPr/>
        </p:nvSpPr>
        <p:spPr>
          <a:xfrm>
            <a:off x="4143372" y="0"/>
            <a:ext cx="4786313" cy="5954713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Готовность к обучению в школе.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357686" y="785794"/>
          <a:ext cx="4502181" cy="2808312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148514"/>
                <a:gridCol w="1117889"/>
                <a:gridCol w="1117889"/>
                <a:gridCol w="1117889"/>
              </a:tblGrid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onstantia" pitchFamily="18" charset="0"/>
                        </a:rPr>
                        <a:t>Учебный год</a:t>
                      </a:r>
                      <a:endParaRPr lang="ru-RU" sz="1200" b="1" dirty="0">
                        <a:solidFill>
                          <a:srgbClr val="E36C0A"/>
                        </a:solidFill>
                        <a:latin typeface="Constantia" pitchFamily="18" charset="0"/>
                      </a:endParaRPr>
                    </a:p>
                  </a:txBody>
                  <a:tcPr marL="67866" marR="6786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onstantia" pitchFamily="18" charset="0"/>
                        </a:rPr>
                        <a:t>2012-2013</a:t>
                      </a:r>
                      <a:endParaRPr lang="ru-RU" sz="1200" b="1" dirty="0">
                        <a:solidFill>
                          <a:srgbClr val="E36C0A"/>
                        </a:solidFill>
                        <a:latin typeface="Constantia" pitchFamily="18" charset="0"/>
                      </a:endParaRPr>
                    </a:p>
                  </a:txBody>
                  <a:tcPr marL="67866" marR="6786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2013-2014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onstantia" pitchFamily="18" charset="0"/>
                      </a:endParaRPr>
                    </a:p>
                  </a:txBody>
                  <a:tcPr marL="67866" marR="6786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2014-2015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onstantia" pitchFamily="18" charset="0"/>
                      </a:endParaRPr>
                    </a:p>
                  </a:txBody>
                  <a:tcPr marL="67866" marR="67866" marT="0" marB="0"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onstantia" pitchFamily="18" charset="0"/>
                        </a:rPr>
                        <a:t>Количество групп</a:t>
                      </a:r>
                      <a:endParaRPr lang="ru-RU" sz="1200" b="1">
                        <a:solidFill>
                          <a:srgbClr val="E36C0A"/>
                        </a:solidFill>
                        <a:latin typeface="Constantia" pitchFamily="18" charset="0"/>
                      </a:endParaRPr>
                    </a:p>
                  </a:txBody>
                  <a:tcPr marL="67866" marR="6786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onstantia" pitchFamily="18" charset="0"/>
                        </a:rPr>
                        <a:t>3</a:t>
                      </a:r>
                      <a:endParaRPr lang="ru-RU" sz="1200" b="1" dirty="0">
                        <a:solidFill>
                          <a:srgbClr val="E36C0A"/>
                        </a:solidFill>
                        <a:latin typeface="Constantia" pitchFamily="18" charset="0"/>
                      </a:endParaRPr>
                    </a:p>
                  </a:txBody>
                  <a:tcPr marL="67866" marR="6786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4</a:t>
                      </a:r>
                      <a:endParaRPr lang="ru-RU" sz="1100" dirty="0">
                        <a:solidFill>
                          <a:schemeClr val="tx1"/>
                        </a:solidFill>
                        <a:latin typeface="Constantia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Constantia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onstantia" pitchFamily="18" charset="0"/>
                        </a:rPr>
                        <a:t>Количество детей</a:t>
                      </a:r>
                      <a:endParaRPr lang="ru-RU" sz="1200" b="1">
                        <a:solidFill>
                          <a:srgbClr val="E36C0A"/>
                        </a:solidFill>
                        <a:latin typeface="Constantia" pitchFamily="18" charset="0"/>
                      </a:endParaRPr>
                    </a:p>
                  </a:txBody>
                  <a:tcPr marL="67866" marR="6786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onstantia" pitchFamily="18" charset="0"/>
                        </a:rPr>
                        <a:t>45</a:t>
                      </a:r>
                      <a:endParaRPr lang="ru-RU" sz="1200" b="1" dirty="0">
                        <a:solidFill>
                          <a:srgbClr val="E36C0A"/>
                        </a:solidFill>
                        <a:latin typeface="Constantia" pitchFamily="18" charset="0"/>
                      </a:endParaRPr>
                    </a:p>
                  </a:txBody>
                  <a:tcPr marL="67866" marR="6786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63</a:t>
                      </a:r>
                      <a:endParaRPr lang="ru-RU" sz="1100" dirty="0">
                        <a:solidFill>
                          <a:schemeClr val="tx1"/>
                        </a:solidFill>
                        <a:latin typeface="Constantia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Constantia" pitchFamily="18" charset="0"/>
                        </a:rPr>
                        <a:t>69</a:t>
                      </a:r>
                    </a:p>
                  </a:txBody>
                  <a:tcPr marL="68580" marR="68580" marT="0" marB="0"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onstantia" pitchFamily="18" charset="0"/>
                        </a:rPr>
                        <a:t>Готов </a:t>
                      </a:r>
                      <a:endParaRPr lang="ru-RU" sz="1200" b="1">
                        <a:solidFill>
                          <a:srgbClr val="E36C0A"/>
                        </a:solidFill>
                        <a:latin typeface="Constantia" pitchFamily="18" charset="0"/>
                      </a:endParaRPr>
                    </a:p>
                  </a:txBody>
                  <a:tcPr marL="67866" marR="6786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onstantia" pitchFamily="18" charset="0"/>
                        </a:rPr>
                        <a:t>35 – (78%)</a:t>
                      </a:r>
                      <a:endParaRPr lang="ru-RU" sz="1200" b="1" dirty="0">
                        <a:solidFill>
                          <a:srgbClr val="E36C0A"/>
                        </a:solidFill>
                        <a:latin typeface="Constantia" pitchFamily="18" charset="0"/>
                      </a:endParaRPr>
                    </a:p>
                  </a:txBody>
                  <a:tcPr marL="67866" marR="6786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40 – (85%)</a:t>
                      </a:r>
                      <a:endParaRPr lang="ru-RU" sz="1100" dirty="0">
                        <a:solidFill>
                          <a:schemeClr val="tx1"/>
                        </a:solidFill>
                        <a:latin typeface="Constantia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Constantia" pitchFamily="18" charset="0"/>
                        </a:rPr>
                        <a:t>57 – (82%)</a:t>
                      </a:r>
                    </a:p>
                  </a:txBody>
                  <a:tcPr marL="68580" marR="68580" marT="0" marB="0"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ru-RU" sz="1200" b="1">
                          <a:latin typeface="Constantia" pitchFamily="18" charset="0"/>
                        </a:rPr>
                        <a:t>Готов «условно»</a:t>
                      </a:r>
                      <a:endParaRPr lang="ru-RU" sz="1200" b="1">
                        <a:solidFill>
                          <a:srgbClr val="E36C0A"/>
                        </a:solidFill>
                        <a:latin typeface="Constantia" pitchFamily="18" charset="0"/>
                      </a:endParaRPr>
                    </a:p>
                  </a:txBody>
                  <a:tcPr marL="67866" marR="6786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onstantia" pitchFamily="18" charset="0"/>
                        </a:rPr>
                        <a:t>10 – (22%)</a:t>
                      </a:r>
                      <a:endParaRPr lang="ru-RU" sz="1200" b="1" dirty="0">
                        <a:solidFill>
                          <a:srgbClr val="E36C0A"/>
                        </a:solidFill>
                        <a:latin typeface="Constantia" pitchFamily="18" charset="0"/>
                      </a:endParaRPr>
                    </a:p>
                  </a:txBody>
                  <a:tcPr marL="67866" marR="6786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23 – (15%)</a:t>
                      </a:r>
                      <a:endParaRPr lang="ru-RU" sz="1100" dirty="0">
                        <a:solidFill>
                          <a:schemeClr val="tx1"/>
                        </a:solidFill>
                        <a:latin typeface="Constantia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Constantia" pitchFamily="18" charset="0"/>
                        </a:rPr>
                        <a:t>12 – (18%)</a:t>
                      </a:r>
                    </a:p>
                  </a:txBody>
                  <a:tcPr marL="68580" marR="68580" marT="0" marB="0"/>
                </a:tc>
              </a:tr>
              <a:tr h="468052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Constantia" pitchFamily="18" charset="0"/>
                        </a:rPr>
                        <a:t>Не готов</a:t>
                      </a:r>
                      <a:endParaRPr lang="ru-RU" sz="1200" b="1" dirty="0">
                        <a:solidFill>
                          <a:srgbClr val="E36C0A"/>
                        </a:solidFill>
                        <a:latin typeface="Constantia" pitchFamily="18" charset="0"/>
                      </a:endParaRPr>
                    </a:p>
                  </a:txBody>
                  <a:tcPr marL="67866" marR="6786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onstantia" pitchFamily="18" charset="0"/>
                        </a:rPr>
                        <a:t>0</a:t>
                      </a:r>
                      <a:endParaRPr lang="ru-RU" sz="1200" b="1" dirty="0">
                        <a:solidFill>
                          <a:srgbClr val="E36C0A"/>
                        </a:solidFill>
                        <a:latin typeface="Constantia" pitchFamily="18" charset="0"/>
                      </a:endParaRPr>
                    </a:p>
                  </a:txBody>
                  <a:tcPr marL="67866" marR="6786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Constantia" pitchFamily="18" charset="0"/>
                        </a:rPr>
                        <a:t>0</a:t>
                      </a:r>
                      <a:endParaRPr lang="ru-RU" sz="1100" dirty="0">
                        <a:solidFill>
                          <a:schemeClr val="tx1"/>
                        </a:solidFill>
                        <a:latin typeface="Constantia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Constantia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Рисунок 4" descr="C:\Documents and Settings\Admin\Рабочий стол\фото в докладу\SAM_37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3000396" cy="238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dmin\Рабочий стол\фото в докладу\SAM_37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9175" y="4574381"/>
            <a:ext cx="3044825" cy="228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Admin\Рабочий стол\фото в докладу\SAM_372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143380"/>
            <a:ext cx="3071834" cy="2612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Admin\Рабочий стол\фото в докладу\SAM_375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3357562"/>
            <a:ext cx="2879725" cy="2159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357166"/>
            <a:ext cx="87154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500" b="1" dirty="0" smtClean="0">
              <a:solidFill>
                <a:srgbClr val="002060"/>
              </a:solidFill>
            </a:endParaRPr>
          </a:p>
          <a:p>
            <a:pPr algn="ctr"/>
            <a:endParaRPr lang="ru-RU" sz="25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ДОСТИЖЕНИЯ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Муниципальное дошкольное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образовательное учреждение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детский сад № 117 «Электроник»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комбинированного вида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городского округа город Буй</a:t>
            </a:r>
          </a:p>
          <a:p>
            <a:pPr algn="ctr"/>
            <a:endParaRPr lang="ru-RU" sz="3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2014/2015 учебный год</a:t>
            </a:r>
            <a:endParaRPr lang="ru-RU" sz="60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http://www.koipkro.kostroma.ru/Buy/Elektron/DocLib3/%D0%9A%D0%BE%D0%BF%D0%B8%D1%8F%20%D0%B3%D0%B5%D1%80%D0%B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290"/>
            <a:ext cx="1214446" cy="1285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I:\БРЕНД\10006.BMP"/>
          <p:cNvPicPr/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7429520" y="285728"/>
            <a:ext cx="1285884" cy="1285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434c500-c195-4837-b047-5e71706d4cb2">S5QAU4VNKZPS-237-12</_dlc_DocId>
    <_dlc_DocIdUrl xmlns="6434c500-c195-4837-b047-5e71706d4cb2">
      <Url>http://www.eduportal44.ru/Buy/Elektron/_layouts/15/DocIdRedir.aspx?ID=S5QAU4VNKZPS-237-12</Url>
      <Description>S5QAU4VNKZPS-237-12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16DE19BC947B44BAD4CF19D0503EE5B" ma:contentTypeVersion="2" ma:contentTypeDescription="Создание документа." ma:contentTypeScope="" ma:versionID="422c663b35b7f2e4575812b50e2209cc">
  <xsd:schema xmlns:xsd="http://www.w3.org/2001/XMLSchema" xmlns:xs="http://www.w3.org/2001/XMLSchema" xmlns:p="http://schemas.microsoft.com/office/2006/metadata/properties" xmlns:ns2="6434c500-c195-4837-b047-5e71706d4cb2" targetNamespace="http://schemas.microsoft.com/office/2006/metadata/properties" ma:root="true" ma:fieldsID="0697ea0c80f08d5381c0d9d14a0bb0c9" ns2:_="">
    <xsd:import namespace="6434c500-c195-4837-b047-5e71706d4cb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34c500-c195-4837-b047-5e71706d4cb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704D5E-3A41-46D4-9658-9988B38BB2F7}"/>
</file>

<file path=customXml/itemProps2.xml><?xml version="1.0" encoding="utf-8"?>
<ds:datastoreItem xmlns:ds="http://schemas.openxmlformats.org/officeDocument/2006/customXml" ds:itemID="{ABDB982A-4B09-4B97-8380-4EC4D87735D3}"/>
</file>

<file path=customXml/itemProps3.xml><?xml version="1.0" encoding="utf-8"?>
<ds:datastoreItem xmlns:ds="http://schemas.openxmlformats.org/officeDocument/2006/customXml" ds:itemID="{B3A2419F-2F32-465C-8689-37C5F14D57B1}"/>
</file>

<file path=customXml/itemProps4.xml><?xml version="1.0" encoding="utf-8"?>
<ds:datastoreItem xmlns:ds="http://schemas.openxmlformats.org/officeDocument/2006/customXml" ds:itemID="{68F33F15-2BB4-4123-8B99-04A08F735AE5}"/>
</file>

<file path=docProps/app.xml><?xml version="1.0" encoding="utf-8"?>
<Properties xmlns="http://schemas.openxmlformats.org/officeDocument/2006/extended-properties" xmlns:vt="http://schemas.openxmlformats.org/officeDocument/2006/docPropsVTypes">
  <Template>День Победы_06</Template>
  <TotalTime>1485</TotalTime>
  <Words>1014</Words>
  <Application>Microsoft Office PowerPoint</Application>
  <PresentationFormat>Экран (4:3)</PresentationFormat>
  <Paragraphs>329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День Победы_06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182</cp:revision>
  <dcterms:created xsi:type="dcterms:W3CDTF">2013-03-16T20:41:41Z</dcterms:created>
  <dcterms:modified xsi:type="dcterms:W3CDTF">2015-10-14T10:25:08Z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0x010100E16DE19BC947B44BAD4CF19D0503EE5B</vt:lpwstr>
  </property>
  <property fmtid="{D5CDD505-2E9C-101B-9397-08002B2CF9AE}" pid="3" name="_dlc_DocIdItemGuid">
    <vt:lpwstr>17418718-f8e8-4d44-a9d9-d20a8891c1f7</vt:lpwstr>
  </property>
</Properties>
</file>