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85B9-8A47-4376-96F4-0B0EE6BB43C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02FA-593A-4221-95B6-A92DE15D3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360132" cy="6994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685804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«Никого роднее мамы </a:t>
            </a:r>
            <a:br>
              <a:rPr lang="ru-RU" sz="3200" b="1" i="1" dirty="0" smtClean="0">
                <a:solidFill>
                  <a:schemeClr val="accent2"/>
                </a:solidFill>
              </a:rPr>
            </a:br>
            <a:r>
              <a:rPr lang="ru-RU" sz="3200" b="1" i="1" dirty="0" smtClean="0">
                <a:solidFill>
                  <a:schemeClr val="accent2"/>
                </a:solidFill>
              </a:rPr>
              <a:t>                              в этом мире нет»</a:t>
            </a:r>
            <a:endParaRPr lang="ru-RU" sz="3200" dirty="0"/>
          </a:p>
        </p:txBody>
      </p:sp>
      <p:pic>
        <p:nvPicPr>
          <p:cNvPr id="6" name="Рисунок 5" descr="http://www.playcast.ru/uploads/2014/11/24/1078075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7000923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285776"/>
            <a:ext cx="9360132" cy="742315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85728"/>
            <a:ext cx="8286808" cy="369332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Схема реализации проекта через разные виды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8020" y="642918"/>
          <a:ext cx="6605880" cy="4569416"/>
        </p:xfrm>
        <a:graphic>
          <a:graphicData uri="http://schemas.openxmlformats.org/drawingml/2006/table">
            <a:tbl>
              <a:tblPr/>
              <a:tblGrid>
                <a:gridCol w="1783911"/>
                <a:gridCol w="4821969"/>
              </a:tblGrid>
              <a:tr h="7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детской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«Моя семья», «Любимое занятие моей мамы»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Сюжетно-ролевые игры «Семья», « Мамы разные нужны, мамы всякие важны» (по профессиям),. «Дочки-матери»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Дидактические игры «Назови членов своей семьи», «Что такое хорошо и что такое плохо»,  «Назови ласково»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Д/и «Мамины помощники» (помоги накрыть на стол, собери букет), «Профессии»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Совместное мероприятие для родителей и детей «Мама – самый лучший друг» с чаепитием.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357214"/>
            <a:ext cx="9360132" cy="742315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56" y="428604"/>
          <a:ext cx="6000792" cy="5269784"/>
        </p:xfrm>
        <a:graphic>
          <a:graphicData uri="http://schemas.openxmlformats.org/drawingml/2006/table">
            <a:tbl>
              <a:tblPr/>
              <a:tblGrid>
                <a:gridCol w="1620507"/>
                <a:gridCol w="4380285"/>
              </a:tblGrid>
              <a:tr h="5169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речи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художественной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72" marR="23772" marT="23772" marB="237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Саконская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 «Разговор о маме»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 Благинина «Мамин день»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Э. Успенский «Если был бы я девчонкой»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Б.Емельянов «Мамины руки»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Артюхова «Трудный вечер»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Михалков С. «А что у вас?»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Цыферов Г. «Как стать большим»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«Заплатка», Н. Носов; «Не буду просить прощения»,  «Смешные человечки» З. Александрова, «Верблюжья варежка» Г. Снегирёв, «Посидим в тишине» Е.Благинина.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нанайская народная сказка «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Айога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Кукушка»   (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ненецк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  обр.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К.Шарова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 «Сказки о глупом мышонке» С.Маршак, стихотворений: С. Михалков «А что у вас?»</a:t>
                      </a:r>
                    </a:p>
                  </a:txBody>
                  <a:tcPr marL="23772" marR="23772" marT="23772" marB="237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285776"/>
            <a:ext cx="9360132" cy="742315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8020" y="285728"/>
          <a:ext cx="6534442" cy="4744553"/>
        </p:xfrm>
        <a:graphic>
          <a:graphicData uri="http://schemas.openxmlformats.org/drawingml/2006/table">
            <a:tbl>
              <a:tblPr/>
              <a:tblGrid>
                <a:gridCol w="1764619"/>
                <a:gridCol w="4769823"/>
              </a:tblGrid>
              <a:tr h="228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подарков к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празднику ,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«Моя семья», «Портрет моей мамы»,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Пословицы и поговорки о матери, семье.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Прослушивание песен о маме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 стихотворения Е. Благининой «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Посидим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тишине»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0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Разучивание пальчиковых гимнастик о семье    Проведение подвижных игр «Мама, распутай ниточку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игры- эстафеты «Мамины помощники» и др.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41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Познание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 на темы «Мамы разные нужны, мамы разные важны»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 воспитателя о празднике день Матери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285776"/>
            <a:ext cx="9360132" cy="7423153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САДИК\DSCN1508.JPG"/>
          <p:cNvPicPr>
            <a:picLocks noChangeAspect="1" noChangeArrowheads="1"/>
          </p:cNvPicPr>
          <p:nvPr/>
        </p:nvPicPr>
        <p:blipFill>
          <a:blip r:embed="rId3" cstate="print"/>
          <a:srcRect l="5435" r="1630"/>
          <a:stretch>
            <a:fillRect/>
          </a:stretch>
        </p:blipFill>
        <p:spPr bwMode="auto">
          <a:xfrm>
            <a:off x="214282" y="428604"/>
            <a:ext cx="4071966" cy="3286148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САДИК\DSCN1513.JPG"/>
          <p:cNvPicPr>
            <a:picLocks noChangeAspect="1" noChangeArrowheads="1"/>
          </p:cNvPicPr>
          <p:nvPr/>
        </p:nvPicPr>
        <p:blipFill>
          <a:blip r:embed="rId4" cstate="print"/>
          <a:srcRect t="8602"/>
          <a:stretch>
            <a:fillRect/>
          </a:stretch>
        </p:blipFill>
        <p:spPr bwMode="auto">
          <a:xfrm>
            <a:off x="4429124" y="3357562"/>
            <a:ext cx="4429156" cy="303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357214"/>
            <a:ext cx="9360132" cy="74231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19877" y="214290"/>
            <a:ext cx="4145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матери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G:\от блохиной\IMG_4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7" y="1142984"/>
            <a:ext cx="4262468" cy="3071834"/>
          </a:xfrm>
          <a:prstGeom prst="roundRect">
            <a:avLst/>
          </a:prstGeom>
          <a:noFill/>
        </p:spPr>
      </p:pic>
      <p:pic>
        <p:nvPicPr>
          <p:cNvPr id="25604" name="Picture 4" descr="G:\от блохиной\IMG_4747.JPG"/>
          <p:cNvPicPr>
            <a:picLocks noChangeAspect="1" noChangeArrowheads="1"/>
          </p:cNvPicPr>
          <p:nvPr/>
        </p:nvPicPr>
        <p:blipFill>
          <a:blip r:embed="rId4" cstate="print"/>
          <a:srcRect l="6738" t="26649" r="13753"/>
          <a:stretch>
            <a:fillRect/>
          </a:stretch>
        </p:blipFill>
        <p:spPr bwMode="auto">
          <a:xfrm>
            <a:off x="4572000" y="1071546"/>
            <a:ext cx="4214810" cy="3071834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643446"/>
            <a:ext cx="570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«Узнаем своего ребенка с закрытыми глазами…»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214338"/>
            <a:ext cx="9360132" cy="7423153"/>
          </a:xfrm>
          <a:prstGeom prst="rect">
            <a:avLst/>
          </a:prstGeom>
          <a:noFill/>
        </p:spPr>
      </p:pic>
      <p:pic>
        <p:nvPicPr>
          <p:cNvPr id="26626" name="Picture 2" descr="G:\от блохиной\IMG_4755.JPG"/>
          <p:cNvPicPr>
            <a:picLocks noChangeAspect="1" noChangeArrowheads="1"/>
          </p:cNvPicPr>
          <p:nvPr/>
        </p:nvPicPr>
        <p:blipFill>
          <a:blip r:embed="rId3" cstate="print"/>
          <a:srcRect l="15872"/>
          <a:stretch>
            <a:fillRect/>
          </a:stretch>
        </p:blipFill>
        <p:spPr bwMode="auto">
          <a:xfrm>
            <a:off x="500034" y="214290"/>
            <a:ext cx="4006603" cy="3571900"/>
          </a:xfrm>
          <a:prstGeom prst="round2DiagRect">
            <a:avLst/>
          </a:prstGeom>
          <a:noFill/>
        </p:spPr>
      </p:pic>
      <p:pic>
        <p:nvPicPr>
          <p:cNvPr id="26627" name="Picture 3" descr="G:\от блохиной\IMG_4761.JPG"/>
          <p:cNvPicPr>
            <a:picLocks noChangeAspect="1" noChangeArrowheads="1"/>
          </p:cNvPicPr>
          <p:nvPr/>
        </p:nvPicPr>
        <p:blipFill>
          <a:blip r:embed="rId4" cstate="print"/>
          <a:srcRect l="7018" r="15789"/>
          <a:stretch>
            <a:fillRect/>
          </a:stretch>
        </p:blipFill>
        <p:spPr bwMode="auto">
          <a:xfrm>
            <a:off x="4786314" y="1730724"/>
            <a:ext cx="3714776" cy="3609243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9" y="407194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Наряжаем маму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715016"/>
            <a:ext cx="296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Мамины помощницы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0"/>
            <a:ext cx="9360132" cy="7423153"/>
          </a:xfrm>
          <a:prstGeom prst="rect">
            <a:avLst/>
          </a:prstGeom>
          <a:noFill/>
        </p:spPr>
      </p:pic>
      <p:pic>
        <p:nvPicPr>
          <p:cNvPr id="27651" name="Picture 3" descr="G:\от блохиной\IMG_4776.JPG"/>
          <p:cNvPicPr>
            <a:picLocks noChangeAspect="1" noChangeArrowheads="1"/>
          </p:cNvPicPr>
          <p:nvPr/>
        </p:nvPicPr>
        <p:blipFill>
          <a:blip r:embed="rId3" cstate="print"/>
          <a:srcRect l="4972" r="3866"/>
          <a:stretch>
            <a:fillRect/>
          </a:stretch>
        </p:blipFill>
        <p:spPr bwMode="auto">
          <a:xfrm>
            <a:off x="4857752" y="2357430"/>
            <a:ext cx="3929090" cy="3232522"/>
          </a:xfrm>
          <a:prstGeom prst="roundRect">
            <a:avLst/>
          </a:prstGeom>
          <a:noFill/>
        </p:spPr>
      </p:pic>
      <p:pic>
        <p:nvPicPr>
          <p:cNvPr id="27650" name="Picture 2" descr="G:\от блохиной\IMG_4770.JPG"/>
          <p:cNvPicPr>
            <a:picLocks noChangeAspect="1" noChangeArrowheads="1"/>
          </p:cNvPicPr>
          <p:nvPr/>
        </p:nvPicPr>
        <p:blipFill>
          <a:blip r:embed="rId4" cstate="print"/>
          <a:srcRect l="5882" t="31372" r="2941"/>
          <a:stretch>
            <a:fillRect/>
          </a:stretch>
        </p:blipFill>
        <p:spPr bwMode="auto">
          <a:xfrm>
            <a:off x="0" y="714356"/>
            <a:ext cx="4872070" cy="3143272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37209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«Ты катись веселый бубен..»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0"/>
            <a:ext cx="9360132" cy="74231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5720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Александр\Desktop\САДИК\DSCN1500.JPG"/>
          <p:cNvPicPr>
            <a:picLocks noChangeAspect="1" noChangeArrowheads="1"/>
          </p:cNvPicPr>
          <p:nvPr/>
        </p:nvPicPr>
        <p:blipFill>
          <a:blip r:embed="rId3" cstate="print"/>
          <a:srcRect t="19608" r="14706"/>
          <a:stretch>
            <a:fillRect/>
          </a:stretch>
        </p:blipFill>
        <p:spPr bwMode="auto">
          <a:xfrm>
            <a:off x="0" y="1428736"/>
            <a:ext cx="4143372" cy="2928934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САДИК\DSCN1506.JPG"/>
          <p:cNvPicPr>
            <a:picLocks noChangeAspect="1" noChangeArrowheads="1"/>
          </p:cNvPicPr>
          <p:nvPr/>
        </p:nvPicPr>
        <p:blipFill>
          <a:blip r:embed="rId4" cstate="print"/>
          <a:srcRect l="2899" t="24637" r="7246"/>
          <a:stretch>
            <a:fillRect/>
          </a:stretch>
        </p:blipFill>
        <p:spPr bwMode="auto">
          <a:xfrm>
            <a:off x="4214810" y="1428736"/>
            <a:ext cx="4656292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643446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здорово, что все мы здесь сегодня собрались…»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0"/>
            <a:ext cx="9360132" cy="74231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21455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подготовили воспитатели:</a:t>
            </a:r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Барковская</a:t>
            </a:r>
            <a:r>
              <a:rPr lang="ru-RU" dirty="0" smtClean="0"/>
              <a:t> Лидия Павловна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Жаркова</a:t>
            </a:r>
            <a:r>
              <a:rPr lang="ru-RU" dirty="0" smtClean="0"/>
              <a:t> Любовь Борисовна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360132" cy="6994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1142984"/>
            <a:ext cx="67151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творческий,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 групповой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реализации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 недели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Объект проекта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: мама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реализации 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НОД, беседы, игровая, трудовая деятельность детей, оснащение предметно-развивающей среды, работа с родителями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 группы, родители воспитанников, воспитатели.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Необходимый материал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 детская художественная литература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материал 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для творческих работ, фотографии мам и детей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продукт: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праздничное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развлечение совместно с мамами, фото коллаж, презентация.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0132" cy="699452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56" y="1000109"/>
          <a:ext cx="6715172" cy="5178552"/>
        </p:xfrm>
        <a:graphic>
          <a:graphicData uri="http://schemas.openxmlformats.org/drawingml/2006/table">
            <a:tbl>
              <a:tblPr/>
              <a:tblGrid>
                <a:gridCol w="3357586"/>
                <a:gridCol w="3357586"/>
              </a:tblGrid>
              <a:tr h="440121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деятельности,  её этапы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77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этап </a:t>
                      </a: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информационно-аналитическое обеспечение проект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Задача: Сбор и анализ информации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476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и изучение литературы по вопросам проектной деятельности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47625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детской художественной литературы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     Подбор методов педагогической диагностики воспитанников, родителей (наблюдение за детьми, индивидуальные беседы с целью выяснения уровня знаний по  теме)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    Анализ результатов педагогической диагностики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000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этап </a:t>
                      </a: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методическое обеспечение проекта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Задача: Оптимизация проектирования воспитательно-образовательного процесса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  Составить перспективный тематический план по  теме проекта « Никого роднее мамы в этом мере нет»»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  Разработка цикла игр-занятий в рамках проектной деятельности.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     Согласно задачам и содержанию определить формы организации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      Подобрать и систематизировать игры, игровые упражнения, литературный материал согласно задачам.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71670" y="571481"/>
            <a:ext cx="5643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01802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                    Этапы работы над проектом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0132" cy="699452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642918"/>
          <a:ext cx="6643734" cy="6024880"/>
        </p:xfrm>
        <a:graphic>
          <a:graphicData uri="http://schemas.openxmlformats.org/drawingml/2006/table">
            <a:tbl>
              <a:tblPr/>
              <a:tblGrid>
                <a:gridCol w="3321867"/>
                <a:gridCol w="3321867"/>
              </a:tblGrid>
              <a:tr h="4490538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эт</a:t>
                      </a: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 – работа с детьми и родителями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  Формировать у детей   представления о  роли мамы в их жизни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  Формировать  у детей представления о  профессиях мам.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Воспитывать заботливое отношение к маме.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Вовлечение родителей в проектную деятельность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Проведение педагогической диагностики через беседы, наблюдения, игру, с целью выяснения уровня знаний по разделам программы.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Создание ситуации вовлечения детей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Реализация  цикла игр </a:t>
                      </a: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занятий, бесед.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Создание условий для творческой деятельности детей, благоприятного настроя на самостоятельную работу (при необходимости оказание помощи)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 Подготовка консультативного материала для родителей.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  коллажей с привлечением родителей.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родителей к совместной с детьми деятельности.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86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этап </a:t>
                      </a:r>
                      <a:r>
                        <a:rPr lang="ru-RU" sz="1400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подготовка к презентации и презентация проекта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60180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Презентация   проекта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60132" cy="7423153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1472" y="571480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– период активного освоения норм и морали, формирования нравственных привычек, чувств, отношений. Если ребёнок не приобретёт в дошкольном возрасте опыта сопереживания, заботы о самом близком человеке, вряд ли он вырастет чутким и внимательным. К сожалению, часто любовь к матери, дети связывают только с материальными ценностями, а не духовными  В наше время стоит вопрос о воспитании нравственно – здорового ребёнка, умеющего проявить заботу, поддержать добрым словом, сочувствием, конкретными делами. </a:t>
            </a:r>
            <a:r>
              <a:rPr lang="ru-RU" sz="2000" dirty="0" smtClean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357214"/>
            <a:ext cx="9360132" cy="74231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век современных технологий дети   не получают достаточного общения с мамой и со своими близкими. Постепенно утрачиваются семейные традиции. Дети в недостаточной степени имеют представления о роли и важности мамы в их жизни, о том, чем она занята, её обязанностях по дому и на работе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сложных экономических условиях, во время кризиса в социальной сфере, приведших к упадку духовных ценностей, в том числе и в семье, особое значение приобретает работа детского сада по формированию у детей социально-нравственных качеств.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565153"/>
            <a:ext cx="9360132" cy="7423153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14290"/>
            <a:ext cx="8715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целостное представление образа матери – хранительнице домашнего очага, играющей большую роль в жизни каждого человека. Углублять знания детей о культуре и традициях семейных взаимоотношений.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Углубить знания детей о роли в маме в их жизни, через раскрытие образа матери в поэзии, живописи, музыке, художественной литературе.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Уточнить и расширить знания о профессии мамы.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у детей доброе, заботливое, внимательное отношение к маме, к семье, желание заботиться о ней.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285776"/>
            <a:ext cx="9360132" cy="7423153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 проектной деятельности: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педагога: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повышение качества работы с детьми через использование различных видов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проявляют уважение к маме, заботятся о ней, оказывают  свою посильную помощь, с гордостью рассказывают о маме; осознают  значимость её труда.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Доброжелательно общаются между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 подходят к оформлению поделок,  рисунков;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Принимают активное участие в подготовке праздничного мероприятия: разучивают песни, танцы,  выразительно читают стихи.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r>
              <a:rPr lang="ru-RU" b="1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партнерские отношения родителей и педагогов в совместной организации жизни группы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познавательное развитие, социально-коммуникативное развитие,    художественно - эстетическое,  физическое,  развитие речи.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05221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2" y="-357214"/>
            <a:ext cx="9360132" cy="742315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0"/>
            <a:ext cx="6143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участников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28605"/>
          <a:ext cx="8572528" cy="3277616"/>
        </p:xfrm>
        <a:graphic>
          <a:graphicData uri="http://schemas.openxmlformats.org/drawingml/2006/table">
            <a:tbl>
              <a:tblPr/>
              <a:tblGrid>
                <a:gridCol w="8572528"/>
              </a:tblGrid>
              <a:tr h="278305">
                <a:tc>
                  <a:txBody>
                    <a:bodyPr/>
                    <a:lstStyle/>
                    <a:p>
                      <a:pPr marL="861060"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воспитателя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проекта, организация сюжетно-ролевых, дидактических игр, бесед с детьми, проведение организованной образовательной деятельности, подбор необходимых атрибутов для игр, подбор литературы и репродукций картин,  оформление книжного уголка и уголка искусств, разучивание с детьми песен, танцев к празднику, оформление праздничной газеты, зала к празднику, написание сценария, организация выставки детских рисунков «Портрет мамы», оформление выставки «Любимое увлечение моей мамы», запись на видео рассказов детей о своих мамах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71470" y="2786058"/>
          <a:ext cx="8501154" cy="1500198"/>
        </p:xfrm>
        <a:graphic>
          <a:graphicData uri="http://schemas.openxmlformats.org/drawingml/2006/table">
            <a:tbl>
              <a:tblPr/>
              <a:tblGrid>
                <a:gridCol w="8501154"/>
              </a:tblGrid>
              <a:tr h="461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Развёртывание сюжетно-ролевых, дидактических игр, создание рисунков, оформление подарков, составление рассказов о маме, разучивание стихов, песен к празднику, участие в оформлении зала к празднику.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538548"/>
          <a:ext cx="8501090" cy="1266083"/>
        </p:xfrm>
        <a:graphic>
          <a:graphicData uri="http://schemas.openxmlformats.org/drawingml/2006/table">
            <a:tbl>
              <a:tblPr/>
              <a:tblGrid>
                <a:gridCol w="8501090"/>
              </a:tblGrid>
              <a:tr h="367685">
                <a:tc>
                  <a:txBody>
                    <a:bodyPr/>
                    <a:lstStyle/>
                    <a:p>
                      <a:pPr marL="26670"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родителей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Рассказы  мам о своей работе, занятиях, увлечениях, участие в оформлении выставки «Любимое мамино увлечение»,  праздничном мероприятии, в оформлении фото-вернисажа, книжного уголка.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S5QAU4VNKZPS-257-34</_dlc_DocId>
    <_dlc_DocIdUrl xmlns="6434c500-c195-4837-b047-5e71706d4cb2">
      <Url>http://www.eduportal44.ru/Buy/Elektron/_layouts/15/DocIdRedir.aspx?ID=S5QAU4VNKZPS-257-34</Url>
      <Description>S5QAU4VNKZPS-257-34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3DB7AF61355D44DAF58394A182EC86C" ma:contentTypeVersion="1" ma:contentTypeDescription="Создание документа." ma:contentTypeScope="" ma:versionID="cc1aff27d48bc3d1f335c81e9f435d8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F5995-1F3D-4545-A563-975CE38ADB0A}"/>
</file>

<file path=customXml/itemProps2.xml><?xml version="1.0" encoding="utf-8"?>
<ds:datastoreItem xmlns:ds="http://schemas.openxmlformats.org/officeDocument/2006/customXml" ds:itemID="{4EAA6F1D-3407-47DA-A582-91BA9D8450ED}"/>
</file>

<file path=customXml/itemProps3.xml><?xml version="1.0" encoding="utf-8"?>
<ds:datastoreItem xmlns:ds="http://schemas.openxmlformats.org/officeDocument/2006/customXml" ds:itemID="{E7DF0DB7-790D-4C06-BCCE-44DAAE69065F}"/>
</file>

<file path=customXml/itemProps4.xml><?xml version="1.0" encoding="utf-8"?>
<ds:datastoreItem xmlns:ds="http://schemas.openxmlformats.org/officeDocument/2006/customXml" ds:itemID="{16A189C5-462F-4D2F-8316-31393205754E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684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«Никого роднее мамы  в этом мире нет»</dc:title>
  <dc:creator>Александр</dc:creator>
  <cp:lastModifiedBy>Александр</cp:lastModifiedBy>
  <cp:revision>25</cp:revision>
  <dcterms:created xsi:type="dcterms:W3CDTF">2015-11-30T15:42:35Z</dcterms:created>
  <dcterms:modified xsi:type="dcterms:W3CDTF">2015-12-01T17:22:10Z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0x01010063DB7AF61355D44DAF58394A182EC86C</vt:lpwstr>
  </property>
  <property fmtid="{D5CDD505-2E9C-101B-9397-08002B2CF9AE}" pid="3" name="_dlc_DocIdItemGuid">
    <vt:lpwstr>f0954b50-70fb-4054-a38d-c8865016a44f</vt:lpwstr>
  </property>
</Properties>
</file>