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rawings/legacyDiagramText4.bin" ContentType="application/vnd.ms-office.legacyDiagramText"/>
  <Override PartName="/ppt/drawings/legacyDiagramText5.bin" ContentType="application/vnd.ms-office.legacyDiagramText"/>
  <Override PartName="/ppt/drawings/legacyDiagramText6.bin" ContentType="application/vnd.ms-office.legacyDiagramText"/>
  <Override PartName="/ppt/drawings/legacyDiagramText3.bin" ContentType="application/vnd.ms-office.legacyDiagramText"/>
  <Override PartName="/ppt/drawings/legacyDiagramText2.bin" ContentType="application/vnd.ms-office.legacyDiagramText"/>
  <Override PartName="/ppt/drawings/legacyDiagramText1.bin" ContentType="application/vnd.ms-office.legacyDiagramText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legacyDocTextInfo.bin" ContentType="application/vnd.ms-office.legacyDocTextInfo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05" r:id="rId3"/>
  </p:sldMasterIdLst>
  <p:notesMasterIdLst>
    <p:notesMasterId r:id="rId18"/>
  </p:notesMasterIdLst>
  <p:sldIdLst>
    <p:sldId id="259" r:id="rId4"/>
    <p:sldId id="271" r:id="rId5"/>
    <p:sldId id="257" r:id="rId6"/>
    <p:sldId id="258" r:id="rId7"/>
    <p:sldId id="261" r:id="rId8"/>
    <p:sldId id="260" r:id="rId9"/>
    <p:sldId id="270" r:id="rId10"/>
    <p:sldId id="262" r:id="rId11"/>
    <p:sldId id="266" r:id="rId12"/>
    <p:sldId id="267" r:id="rId13"/>
    <p:sldId id="268" r:id="rId14"/>
    <p:sldId id="269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06/relationships/legacyDocTextInfo" Target="legacyDocTextInfo.bin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5A6B2E-02F8-46C0-8113-8DF6BEF40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41AA77-9986-47FE-A1A9-FA347FA38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4020-D079-4B5F-BF22-64B239EB1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F2E3-6FB0-4D8A-B429-DFEA0DD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20FF-0A26-4C51-8718-B3E712B0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14AB-4460-4A8D-AE68-87B0A949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BB98-F7DA-4616-A0DF-FF93F249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6C8D5-888F-4F85-BCAC-D0734C38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A061-CF21-41B1-96F8-33968375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8FC-7EB0-422C-98AF-96697D708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A915-880D-4684-A61B-76E1BB22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68AC-28F1-4F94-A519-632520027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141C-DD0F-4BE1-86BA-7AC7B126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1535-DA54-44F0-BFDD-626054F8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D5BE-08BA-4BD8-B24A-C5739732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81838-978A-4FB4-AC7A-CF4876441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45E0-C674-4583-8B51-AF8B1750F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9D17-46C9-478D-A0A7-595A9CA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677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7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555D-65C0-4371-9318-A758C663A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2FD7-3F1A-4351-85AF-55DECCADC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DC2A-2BC0-4AF8-8069-DB2B32DB9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33E0-1645-4FAC-AF63-C0B45BEF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3172-260D-4AEE-883A-E63BD46D1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C051-D6DE-486E-A28A-E4668BD61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8D00-9138-4EE6-AFD6-3323958B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BAF3-A3E2-4D46-9D7F-31BC51524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69A4-90D0-4012-8BF7-A2129F44B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987A-7F94-4EF1-82EB-7160EC726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2CA20-162A-435A-9326-674B37FE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5FF0-3955-4481-BC83-8EC459D00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BDA16-1068-48CB-9B4C-CA881BD2C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9A2D-A273-44B1-98FB-D373C997D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C09E-4506-4856-AEF0-056D9250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1916-22D5-4EEA-9B3B-B2539936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4E6B-5140-46F5-B27C-F0EDEF817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465-4047-46C4-BD06-64CD7320D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BA0879-B0A0-44E4-B62E-C7DE199C0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  <p:sldLayoutId id="21474837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CC80337-406E-4A8E-AFF7-11CC9454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6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6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6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26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26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540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26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537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26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37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37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26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537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26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26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76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157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575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5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5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5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5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909623D-3B08-4E39-87C7-371C73C1F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076700"/>
            <a:ext cx="6048375" cy="10033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Учитель физической культуры:</a:t>
            </a:r>
          </a:p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Мартова Вера Сергеевна</a:t>
            </a:r>
            <a:endParaRPr lang="ru-RU" sz="1800" b="1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9229725" y="7132638"/>
          <a:ext cx="1230313" cy="182562"/>
        </p:xfrm>
        <a:graphic>
          <a:graphicData uri="http://schemas.openxmlformats.org/presentationml/2006/ole">
            <p:oleObj spid="_x0000_s5125" name="Диаграмма" r:id="rId3" imgW="7553249" imgH="4829251" progId="MSGraph.Chart.8">
              <p:embed followColorScheme="full"/>
            </p:oleObj>
          </a:graphicData>
        </a:graphic>
      </p:graphicFrame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1617663" y="2636838"/>
            <a:ext cx="57546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chemeClr val="hlink"/>
                </a:solidFill>
                <a:latin typeface="Arial" charset="0"/>
              </a:rPr>
              <a:t>Физические качества</a:t>
            </a:r>
            <a:endParaRPr lang="ru-RU" b="1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0000FF"/>
                </a:solidFill>
                <a:latin typeface="Arial" charset="0"/>
              </a:rPr>
              <a:t>                     </a:t>
            </a:r>
            <a:endParaRPr lang="ru-RU"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048125" y="498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31913" y="188913"/>
            <a:ext cx="74483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tx2"/>
                </a:solidFill>
                <a:latin typeface="Arial" charset="0"/>
              </a:rPr>
              <a:t>МОУ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Arial" charset="0"/>
              </a:rPr>
              <a:t>Попадьинская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основная общеобразовательная школа»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Arial" charset="0"/>
              </a:rPr>
              <a:t>Сусанинский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район</a:t>
            </a: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Костром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ская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Физическое качество –</a:t>
            </a:r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       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z="4000" smtClean="0">
                <a:solidFill>
                  <a:srgbClr val="0000FF"/>
                </a:solidFill>
              </a:rPr>
              <a:t>ловкость</a:t>
            </a:r>
            <a:endParaRPr lang="ru-RU" smtClean="0">
              <a:solidFill>
                <a:srgbClr val="0000FF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2400" smtClean="0"/>
              <a:t>Ловкость - это способность человека быстро, целенаправленно и творчески решать в процессе двигательной активности неожиданно возникающие задачи.</a:t>
            </a:r>
          </a:p>
          <a:p>
            <a:pPr algn="just" eaLnBrk="1" hangingPunct="1"/>
            <a:r>
              <a:rPr lang="ru-RU" sz="2400" smtClean="0"/>
              <a:t> Наилучшим временем для развития ловкости является: младший школьный возраст</a:t>
            </a:r>
          </a:p>
        </p:txBody>
      </p:sp>
      <p:pic>
        <p:nvPicPr>
          <p:cNvPr id="52227" name="Picture 4" descr="Изображение 01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084888" y="0"/>
            <a:ext cx="2449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</a:t>
            </a:r>
            <a:r>
              <a:rPr lang="ru-RU" sz="3200" smtClean="0">
                <a:solidFill>
                  <a:srgbClr val="0000FF"/>
                </a:solidFill>
              </a:rPr>
              <a:t>Упражнения для развития ловкости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017713"/>
            <a:ext cx="6327775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1800" smtClean="0"/>
              <a:t>       </a:t>
            </a:r>
            <a:r>
              <a:rPr lang="ru-RU" sz="2000" smtClean="0"/>
              <a:t>Для развития ловкости используются физические  упражнения, требующие точного воспроизведения             движений пространственным, временным и динамическими характеристиками, а также перестроением движений в зависимости от внешних условий.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    Упражнения: прыжок в заданное место, прохождение полосы препятствий, кувырок вперед и назад, спуски парами, взявшись за руки (лыжи), повторение движений партнера, различные виды ходьбы по скамейке, бег по скамейке, по рейке скамейки и др. </a:t>
            </a:r>
          </a:p>
        </p:txBody>
      </p:sp>
      <p:pic>
        <p:nvPicPr>
          <p:cNvPr id="53251" name="Рисунок 5" descr="Изображение 02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3000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Физическое качество –</a:t>
            </a:r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    </a:t>
            </a:r>
            <a:r>
              <a:rPr lang="ru-RU" sz="4000" smtClean="0">
                <a:solidFill>
                  <a:srgbClr val="0000FF"/>
                </a:solidFill>
              </a:rPr>
              <a:t>выносливость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smtClean="0"/>
              <a:t>Выносливость</a:t>
            </a:r>
            <a:r>
              <a:rPr lang="ru-RU" sz="1800" smtClean="0"/>
              <a:t> – </a:t>
            </a:r>
            <a:r>
              <a:rPr lang="ru-RU" sz="2000" smtClean="0"/>
              <a:t>это способность выполнять какую-либо деятельность длительное время, не снижая эффективности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Наилучшем временем для развития выносливости являются: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а) младший школьный возраст (от 8-9 до 10-11 лет)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б) старший школьный возраст (от 15-16 до 17-18 лет)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 rot="10800000">
            <a:off x="1692275" y="3644900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Общая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219700" y="3644900"/>
            <a:ext cx="23542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Специальная </a:t>
            </a:r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 flipV="1">
            <a:off x="2987675" y="2924175"/>
            <a:ext cx="15128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 flipH="1" flipV="1">
            <a:off x="4716463" y="2924175"/>
            <a:ext cx="16557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4279" name="Picture 9" descr="Изображение 013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156325" y="0"/>
            <a:ext cx="22320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Упражнения для развития выносливости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2017713"/>
            <a:ext cx="6111875" cy="45069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   Для развития выносливости используются физические  упражнения, включающие в работу большие мышечные группы и выполняемые относительно длительное время.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0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    Упражнения: передвижения на лыжах, плаванье, равномерный бег на длительные дистанции, непрерывный бег с чередованием скорости движения, полосы препятствий с увеличенным объемом разнообразных прыжковых упражнений, бег по пересеченной местности  и др. </a:t>
            </a:r>
          </a:p>
        </p:txBody>
      </p:sp>
      <p:pic>
        <p:nvPicPr>
          <p:cNvPr id="55299" name="Рисунок 5" descr="Изображение 027.pn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88" y="2143125"/>
            <a:ext cx="26431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6" descr="Изображение 029.pn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88" y="4214813"/>
            <a:ext cx="27098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00FF"/>
                </a:solidFill>
              </a:rPr>
              <a:t>Тесты используемые для проверки уровня физических качеств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277100" cy="4114800"/>
          </a:xfrm>
        </p:spPr>
        <p:txBody>
          <a:bodyPr/>
          <a:lstStyle/>
          <a:p>
            <a:pPr algn="just" eaLnBrk="1" hangingPunct="1"/>
            <a:r>
              <a:rPr lang="ru-RU" sz="3600" smtClean="0"/>
              <a:t>Сила </a:t>
            </a:r>
            <a:r>
              <a:rPr lang="ru-RU" sz="2400" smtClean="0"/>
              <a:t>-</a:t>
            </a:r>
            <a:r>
              <a:rPr lang="ru-RU" sz="3600" smtClean="0"/>
              <a:t> </a:t>
            </a:r>
            <a:r>
              <a:rPr lang="ru-RU" sz="2400" smtClean="0"/>
              <a:t>подтягивание на высокой (юноши) и низкой (девушки) перекладине</a:t>
            </a:r>
          </a:p>
          <a:p>
            <a:pPr eaLnBrk="1" hangingPunct="1"/>
            <a:r>
              <a:rPr lang="ru-RU" sz="3600" smtClean="0"/>
              <a:t>Быстрота </a:t>
            </a:r>
            <a:r>
              <a:rPr lang="ru-RU" sz="2400" smtClean="0"/>
              <a:t>-</a:t>
            </a:r>
            <a:r>
              <a:rPr lang="ru-RU" sz="3600" smtClean="0"/>
              <a:t> </a:t>
            </a:r>
            <a:r>
              <a:rPr lang="ru-RU" sz="2400" smtClean="0"/>
              <a:t>бег на 30 метров</a:t>
            </a:r>
          </a:p>
          <a:p>
            <a:pPr algn="just" eaLnBrk="1" hangingPunct="1"/>
            <a:r>
              <a:rPr lang="ru-RU" sz="3600" smtClean="0"/>
              <a:t>Гибкость </a:t>
            </a:r>
            <a:r>
              <a:rPr lang="ru-RU" sz="2400" smtClean="0"/>
              <a:t>-</a:t>
            </a:r>
            <a:r>
              <a:rPr lang="ru-RU" sz="3600" smtClean="0"/>
              <a:t> </a:t>
            </a:r>
            <a:r>
              <a:rPr lang="ru-RU" sz="2400" smtClean="0"/>
              <a:t>наклон вперед  из положения сидя </a:t>
            </a:r>
          </a:p>
          <a:p>
            <a:pPr algn="just" eaLnBrk="1" hangingPunct="1"/>
            <a:r>
              <a:rPr lang="ru-RU" sz="3600" smtClean="0"/>
              <a:t>Ловкость </a:t>
            </a:r>
            <a:r>
              <a:rPr lang="ru-RU" sz="2400" smtClean="0"/>
              <a:t>-</a:t>
            </a:r>
            <a:r>
              <a:rPr lang="ru-RU" sz="3600" smtClean="0"/>
              <a:t> </a:t>
            </a:r>
            <a:r>
              <a:rPr lang="ru-RU" sz="2400" smtClean="0"/>
              <a:t>челночный с бег (с кубиками) </a:t>
            </a:r>
          </a:p>
          <a:p>
            <a:pPr algn="just" eaLnBrk="1" hangingPunct="1"/>
            <a:r>
              <a:rPr lang="ru-RU" sz="3600" smtClean="0"/>
              <a:t>Выносливость </a:t>
            </a:r>
            <a:r>
              <a:rPr lang="ru-RU" sz="2400" smtClean="0"/>
              <a:t>-</a:t>
            </a:r>
            <a:r>
              <a:rPr lang="ru-RU" sz="3600" smtClean="0"/>
              <a:t> </a:t>
            </a:r>
            <a:r>
              <a:rPr lang="ru-RU" sz="2400" smtClean="0"/>
              <a:t>бег на 1000 метров</a:t>
            </a:r>
            <a:endParaRPr lang="ru-RU" sz="3600" smtClean="0"/>
          </a:p>
        </p:txBody>
      </p:sp>
      <p:pic>
        <p:nvPicPr>
          <p:cNvPr id="56323" name="Рисунок 6" descr="Изображение 223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5500688"/>
            <a:ext cx="1190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7" descr="Изображение 224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7715250" y="11430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 225.jp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tretch>
            <a:fillRect/>
          </a:stretch>
        </p:blipFill>
        <p:spPr>
          <a:xfrm>
            <a:off x="1" y="2143116"/>
            <a:ext cx="1285852" cy="12858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14375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План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14489"/>
            <a:ext cx="6143652" cy="47459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 физических качеств и виды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 физических качеств: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– сила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– быстрота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– гибкость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– ловкость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– выносливость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и упражнения для их  развития.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     Тесты для определения уровня физических качеств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1625" cy="14620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solidFill>
                  <a:srgbClr val="0000FF"/>
                </a:solidFill>
              </a:rPr>
              <a:t>ФИЗИЧЕСКИЕ КАЧЕСТВА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r>
              <a:rPr lang="ru-RU" sz="1800" smtClean="0">
                <a:solidFill>
                  <a:srgbClr val="0000FF"/>
                </a:solidFill>
              </a:rPr>
              <a:t>- ЭТО</a:t>
            </a:r>
            <a:r>
              <a:rPr lang="en-US" sz="1800" smtClean="0">
                <a:solidFill>
                  <a:srgbClr val="0000FF"/>
                </a:solidFill>
              </a:rPr>
              <a:t> </a:t>
            </a:r>
            <a:r>
              <a:rPr lang="ru-RU" sz="1800" smtClean="0">
                <a:solidFill>
                  <a:srgbClr val="0000FF"/>
                </a:solidFill>
              </a:rPr>
              <a:t>ФУНКЦИОНАЛЬНЫЕ СВОЙСТВА ОРГАНИЗМА, ХАРАКТЕРИЗУЮЩИЕ </a:t>
            </a:r>
            <a:br>
              <a:rPr lang="ru-RU" sz="1800" smtClean="0">
                <a:solidFill>
                  <a:srgbClr val="0000FF"/>
                </a:solidFill>
              </a:rPr>
            </a:br>
            <a:r>
              <a:rPr lang="ru-RU" sz="1800" smtClean="0">
                <a:solidFill>
                  <a:srgbClr val="0000FF"/>
                </a:solidFill>
              </a:rPr>
              <a:t>ОДАРЕННОСТЬ ЧЕЛОВЕКА.</a:t>
            </a:r>
            <a:endParaRPr lang="ru-RU" sz="4000" smtClean="0">
              <a:solidFill>
                <a:srgbClr val="0000FF"/>
              </a:solidFill>
            </a:endParaRPr>
          </a:p>
        </p:txBody>
      </p:sp>
      <p:graphicFrame>
        <p:nvGraphicFramePr>
          <p:cNvPr id="3077" name="Diagram 5"/>
          <p:cNvGraphicFramePr>
            <a:graphicFrameLocks/>
          </p:cNvGraphicFramePr>
          <p:nvPr>
            <p:ph idx="1"/>
          </p:nvPr>
        </p:nvGraphicFramePr>
        <p:xfrm>
          <a:off x="2339975" y="1844675"/>
          <a:ext cx="4679950" cy="4652963"/>
        </p:xfrm>
        <a:graphic>
          <a:graphicData uri="http://schemas.openxmlformats.org/drawingml/2006/compatibility">
            <com:legacyDrawing xmlns:com="http://schemas.openxmlformats.org/drawingml/2006/compatibility" spid="_x0000_s3077"/>
          </a:graphicData>
        </a:graphic>
      </p:graphicFrame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7793038" y="1217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92" name="Picture 21" descr="Изображение 01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164388" y="2924175"/>
            <a:ext cx="13668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2" descr="Изображение 015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443663" y="4797425"/>
            <a:ext cx="1441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3" descr="Изображение 011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508625" y="1844675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5" descr="Изображение 013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827088" y="2781300"/>
            <a:ext cx="1439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Изображение 014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1143000" y="4714875"/>
            <a:ext cx="14414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Физическое качество – </a:t>
            </a:r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             </a:t>
            </a:r>
            <a:r>
              <a:rPr lang="ru-RU" sz="4000" smtClean="0">
                <a:solidFill>
                  <a:srgbClr val="0000FF"/>
                </a:solidFill>
              </a:rPr>
              <a:t>сила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Сила </a:t>
            </a:r>
            <a:r>
              <a:rPr lang="ru-RU" sz="2000" smtClean="0"/>
              <a:t>- способность человека преодолевать внешнее сопротивление или противодействовать ему посредством мышечных напряжений. 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algn="just" eaLnBrk="1" hangingPunct="1"/>
            <a:r>
              <a:rPr lang="ru-RU" sz="2000" smtClean="0"/>
              <a:t>Наилучшим временем для развития силы являются: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а) средний школьный возраст (от9-10 до 11-12 лет)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б) старший школьный возраст (от 14-15 до 17-18 лет)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76375" y="3500438"/>
            <a:ext cx="3024188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Абсолютная</a:t>
            </a:r>
          </a:p>
          <a:p>
            <a:pPr algn="ctr"/>
            <a:r>
              <a:rPr lang="ru-RU"/>
              <a:t> (суммарная </a:t>
            </a:r>
            <a:r>
              <a:rPr lang="ru-RU" sz="1200"/>
              <a:t> </a:t>
            </a:r>
            <a:r>
              <a:rPr lang="ru-RU"/>
              <a:t>сила всех</a:t>
            </a:r>
          </a:p>
          <a:p>
            <a:pPr algn="ctr"/>
            <a:r>
              <a:rPr lang="ru-RU"/>
              <a:t> мышечных групп)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3800" y="3500438"/>
            <a:ext cx="3097213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Относительная</a:t>
            </a:r>
          </a:p>
          <a:p>
            <a:pPr algn="ctr"/>
            <a:r>
              <a:rPr lang="ru-RU"/>
              <a:t> (величина абсолютной</a:t>
            </a:r>
          </a:p>
          <a:p>
            <a:pPr algn="ctr"/>
            <a:r>
              <a:rPr lang="ru-RU"/>
              <a:t> силы,</a:t>
            </a:r>
          </a:p>
          <a:p>
            <a:pPr algn="ctr"/>
            <a:r>
              <a:rPr lang="ru-RU"/>
              <a:t> приходящаяся на 1кг</a:t>
            </a:r>
          </a:p>
          <a:p>
            <a:pPr algn="ctr"/>
            <a:r>
              <a:rPr lang="ru-RU"/>
              <a:t> веса человека)</a:t>
            </a:r>
          </a:p>
        </p:txBody>
      </p:sp>
      <p:sp>
        <p:nvSpPr>
          <p:cNvPr id="46085" name="Line 10"/>
          <p:cNvSpPr>
            <a:spLocks noChangeShapeType="1"/>
          </p:cNvSpPr>
          <p:nvPr/>
        </p:nvSpPr>
        <p:spPr bwMode="auto">
          <a:xfrm flipH="1" flipV="1">
            <a:off x="5364163" y="2924175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 flipV="1">
            <a:off x="2987675" y="2924175"/>
            <a:ext cx="18716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6087" name="Picture 13" descr="Изображение 01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227763" y="0"/>
            <a:ext cx="20891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Упражнения для развития силы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916113"/>
            <a:ext cx="6904038" cy="5257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 </a:t>
            </a:r>
            <a:r>
              <a:rPr lang="ru-RU" sz="2400" smtClean="0"/>
              <a:t>Для развития силы используются физические         упражнения, отягощенные либо весом   собственного тела, либо дополнительными  внешними отягощениями.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  Упражнения: подтягивание на перекладине, приседание, упражнения с гантелями, отжимание, поднимание туловища из положение лежа, прыжок в длину, прыжки на скакалке, тройной и пятерной прыжки, «многоскоки», упражнения в парах, броски набивного мяча, прыжки вверх с доставание подвешенных предметов и др.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       </a:t>
            </a:r>
          </a:p>
        </p:txBody>
      </p:sp>
      <p:pic>
        <p:nvPicPr>
          <p:cNvPr id="6" name="Рисунок 5" descr="Изображение 02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5" y="2000240"/>
            <a:ext cx="2286016" cy="46434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Физическое качество</a:t>
            </a:r>
            <a:r>
              <a:rPr lang="ru-RU" smtClean="0">
                <a:solidFill>
                  <a:srgbClr val="0000FF"/>
                </a:solidFill>
              </a:rPr>
              <a:t> – </a:t>
            </a:r>
            <a:r>
              <a:rPr lang="en-US" smtClean="0">
                <a:solidFill>
                  <a:srgbClr val="0000FF"/>
                </a:solidFill>
              </a:rPr>
              <a:t/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       </a:t>
            </a:r>
            <a:r>
              <a:rPr lang="ru-RU" sz="4000" smtClean="0">
                <a:solidFill>
                  <a:srgbClr val="0000FF"/>
                </a:solidFill>
              </a:rPr>
              <a:t>быстрота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Быстрота - способность человека выполнять большое количество движений с максимальной скоростью </a:t>
            </a:r>
          </a:p>
          <a:p>
            <a:pPr algn="just" eaLnBrk="1" hangingPunct="1"/>
            <a:r>
              <a:rPr lang="ru-RU" sz="2400" smtClean="0"/>
              <a:t>Наилучшим временем для развития быстроты являются: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а) младший школьный возраст (от 7 до 8 лет)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б) средний школьный возраст (от 10-11 до 12-13 лет)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в) старший школьный возраст (от 15-16 до17-18 лет)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48131" name="Picture 4" descr="Изображение 01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156325" y="0"/>
            <a:ext cx="23034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Упражнения для развития быстроты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017713"/>
            <a:ext cx="668655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Для развитии быстроты используются физические  упражнения по перемещению тела и его звеньев с максимально возможной скоростью движений.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Упражнения: максимальный бег по наклонной и ровной плоскости, бег из различных исходных положений, бег с максимально скоростью с остановками, с изменением направления, бег с максимальной скоростью на дистанции 30 и 60 метров, ускорение, переходящее в многоскоки и др.</a:t>
            </a:r>
            <a:r>
              <a:rPr lang="ru-RU" sz="2800" smtClean="0"/>
              <a:t>     </a:t>
            </a:r>
          </a:p>
          <a:p>
            <a:pPr eaLnBrk="1" hangingPunct="1">
              <a:lnSpc>
                <a:spcPct val="80000"/>
              </a:lnSpc>
            </a:pPr>
            <a:endParaRPr lang="ru-RU" sz="44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49155" name="Рисунок 5" descr="Изображение 218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42875" y="1857375"/>
            <a:ext cx="2500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6" descr="Изображение 219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14813" y="0"/>
            <a:ext cx="4929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Физическое качество – </a:t>
            </a:r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3200" smtClean="0">
                <a:solidFill>
                  <a:srgbClr val="0000FF"/>
                </a:solidFill>
              </a:rPr>
              <a:t>        </a:t>
            </a:r>
            <a:r>
              <a:rPr lang="ru-RU" sz="4000" smtClean="0">
                <a:solidFill>
                  <a:srgbClr val="0000FF"/>
                </a:solidFill>
              </a:rPr>
              <a:t>гибкость 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Гибкость </a:t>
            </a:r>
            <a:r>
              <a:rPr lang="ru-RU" sz="2000" smtClean="0"/>
              <a:t>-</a:t>
            </a:r>
            <a:r>
              <a:rPr lang="ru-RU" smtClean="0"/>
              <a:t> </a:t>
            </a:r>
            <a:r>
              <a:rPr lang="ru-RU" sz="2000" smtClean="0"/>
              <a:t>это способность человека выполнять движения с большой амплитудой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z="2000" smtClean="0"/>
              <a:t>Наилучшим временем для развития гибкости являются: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а) дошкольный возраст (от 3 до 7 лет)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б) младший школьный возраст (от 7 до 9-10 лет)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в) средний школьный возраст (от 10 до 14 лет)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31913" y="3213100"/>
            <a:ext cx="2952750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Активная – способность выполнять </a:t>
            </a:r>
          </a:p>
          <a:p>
            <a:pPr algn="ctr"/>
            <a:r>
              <a:rPr lang="ru-RU" sz="1400"/>
              <a:t>движения с большей амплитудой</a:t>
            </a:r>
          </a:p>
          <a:p>
            <a:pPr algn="ctr"/>
            <a:r>
              <a:rPr lang="ru-RU" sz="1400"/>
              <a:t> за счет активности групп мышц,</a:t>
            </a:r>
          </a:p>
          <a:p>
            <a:pPr algn="ctr"/>
            <a:r>
              <a:rPr lang="ru-RU" sz="1400"/>
              <a:t> окружающих суставов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48263" y="3213100"/>
            <a:ext cx="3097212" cy="113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Пассивная – способность к </a:t>
            </a:r>
          </a:p>
          <a:p>
            <a:pPr algn="ctr"/>
            <a:r>
              <a:rPr lang="ru-RU" sz="1400"/>
              <a:t>достижению наивысшей подвижности</a:t>
            </a:r>
          </a:p>
          <a:p>
            <a:pPr algn="ctr"/>
            <a:r>
              <a:rPr lang="ru-RU" sz="1400"/>
              <a:t>в суставах в результате действия</a:t>
            </a:r>
          </a:p>
          <a:p>
            <a:pPr algn="ctr"/>
            <a:r>
              <a:rPr lang="ru-RU" sz="1400"/>
              <a:t>внешних сил (вес собственного тела, </a:t>
            </a:r>
          </a:p>
          <a:p>
            <a:pPr algn="ctr"/>
            <a:r>
              <a:rPr lang="ru-RU" sz="1400"/>
              <a:t>снаряда и др.)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V="1">
            <a:off x="3059113" y="2852738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 flipH="1" flipV="1">
            <a:off x="4787900" y="2852738"/>
            <a:ext cx="12239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0183" name="Picture 8" descr="Изображение 015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372225" y="0"/>
            <a:ext cx="2376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00FF"/>
                </a:solidFill>
              </a:rPr>
              <a:t>Упражнения для развития гибкости  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2017713"/>
            <a:ext cx="668655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  Для развития гибкости используются физические упражнения  с большой амплитудой движения, выполняемые за счет собственных мышечных сокращений (активная гибкость) или за счет внешних дополнительных отягощений (пассивная гибкость).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smtClean="0"/>
              <a:t>      Упражнения: наклон вперед без и со штангой, наклоны туловища вперед, назад, в стороны с возрастающей амплитудой движения в положении стоя; наклоны в положении седа; упражнения с гимнастической палкой, «шпагат», «мост», «складка» и др.</a:t>
            </a:r>
          </a:p>
        </p:txBody>
      </p:sp>
      <p:pic>
        <p:nvPicPr>
          <p:cNvPr id="51203" name="Рисунок 6" descr="Изображение 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2643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7" descr="Изображение 220.jp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1643063" y="142875"/>
            <a:ext cx="3214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8" descr="Изображение 222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rcRect/>
          <a:stretch>
            <a:fillRect/>
          </a:stretch>
        </p:blipFill>
        <p:spPr bwMode="auto">
          <a:xfrm>
            <a:off x="4714875" y="142875"/>
            <a:ext cx="3571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A1708E-C39B-4BAE-A9F0-C30C5F767D6F}"/>
</file>

<file path=customXml/itemProps2.xml><?xml version="1.0" encoding="utf-8"?>
<ds:datastoreItem xmlns:ds="http://schemas.openxmlformats.org/officeDocument/2006/customXml" ds:itemID="{B4B3570C-B5A7-4BAD-8297-2842A66C6A09}"/>
</file>

<file path=customXml/itemProps3.xml><?xml version="1.0" encoding="utf-8"?>
<ds:datastoreItem xmlns:ds="http://schemas.openxmlformats.org/officeDocument/2006/customXml" ds:itemID="{46F4A5AA-0CBB-43AF-AE1E-7A3E3D4A6A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812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Times New Roman</vt:lpstr>
      <vt:lpstr>Arial</vt:lpstr>
      <vt:lpstr>Tahoma</vt:lpstr>
      <vt:lpstr>Wingdings</vt:lpstr>
      <vt:lpstr>Comic Sans MS</vt:lpstr>
      <vt:lpstr>Verdana</vt:lpstr>
      <vt:lpstr>Палитра</vt:lpstr>
      <vt:lpstr>Пастель</vt:lpstr>
      <vt:lpstr>Соревнование</vt:lpstr>
      <vt:lpstr>Диаграмма</vt:lpstr>
      <vt:lpstr>Слайд 1</vt:lpstr>
      <vt:lpstr>План</vt:lpstr>
      <vt:lpstr> ФИЗИЧЕСКИЕ КАЧЕСТВА  - ЭТО ФУНКЦИОНАЛЬНЫЕ СВОЙСТВА ОРГАНИЗМА, ХАРАКТЕРИЗУЮЩИЕ  ОДАРЕННОСТЬ ЧЕЛОВЕКА.</vt:lpstr>
      <vt:lpstr>Физическое качество –               сила</vt:lpstr>
      <vt:lpstr>Упражнения для развития силы</vt:lpstr>
      <vt:lpstr>Физическое качество –         быстрота</vt:lpstr>
      <vt:lpstr>Упражнения для развития быстроты</vt:lpstr>
      <vt:lpstr>Физическое качество –          гибкость </vt:lpstr>
      <vt:lpstr>Упражнения для развития гибкости  </vt:lpstr>
      <vt:lpstr>Физическое качество –         ловкость</vt:lpstr>
      <vt:lpstr> Упражнения для развития ловкости</vt:lpstr>
      <vt:lpstr>Физическое качество –     выносливость</vt:lpstr>
      <vt:lpstr>Упражнения для развития выносливости </vt:lpstr>
      <vt:lpstr>Тесты используемые для проверки уровня физических качеств </vt:lpstr>
    </vt:vector>
  </TitlesOfParts>
  <Company>VERYSEL-SERVIS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User</dc:creator>
  <cp:lastModifiedBy>1</cp:lastModifiedBy>
  <cp:revision>59</cp:revision>
  <dcterms:created xsi:type="dcterms:W3CDTF">2003-01-05T15:35:23Z</dcterms:created>
  <dcterms:modified xsi:type="dcterms:W3CDTF">2017-01-01T13:32:56Z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