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2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3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37.xml" ContentType="application/vnd.openxmlformats-officedocument.presentationml.slide+xml"/>
  <Override PartName="/ppt/slides/slide3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2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43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sldIdLst>
    <p:sldId id="256" r:id="rId2"/>
    <p:sldId id="298" r:id="rId3"/>
    <p:sldId id="258" r:id="rId4"/>
    <p:sldId id="295" r:id="rId5"/>
    <p:sldId id="259" r:id="rId6"/>
    <p:sldId id="260" r:id="rId7"/>
    <p:sldId id="261" r:id="rId8"/>
    <p:sldId id="271" r:id="rId9"/>
    <p:sldId id="262" r:id="rId10"/>
    <p:sldId id="267" r:id="rId11"/>
    <p:sldId id="263" r:id="rId12"/>
    <p:sldId id="264" r:id="rId13"/>
    <p:sldId id="265" r:id="rId14"/>
    <p:sldId id="266" r:id="rId15"/>
    <p:sldId id="268" r:id="rId16"/>
    <p:sldId id="269" r:id="rId17"/>
    <p:sldId id="296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4" r:id="rId40"/>
    <p:sldId id="292" r:id="rId41"/>
    <p:sldId id="299" r:id="rId42"/>
    <p:sldId id="293" r:id="rId43"/>
    <p:sldId id="29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FF9966"/>
    <a:srgbClr val="99FF33"/>
    <a:srgbClr val="00FF00"/>
    <a:srgbClr val="FFFF00"/>
    <a:srgbClr val="66FF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28" autoAdjust="0"/>
    <p:restoredTop sz="94660"/>
  </p:normalViewPr>
  <p:slideViewPr>
    <p:cSldViewPr>
      <p:cViewPr varScale="1">
        <p:scale>
          <a:sx n="103" d="100"/>
          <a:sy n="103" d="100"/>
        </p:scale>
        <p:origin x="-10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CC6D048-D7FF-4672-9BC8-2384643CD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17E7E-D0A0-4511-A22F-CDB829D38E6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4D247-4EEF-42CB-8B8D-CA2D8B51CC6A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A0252-909D-44D5-A26D-83E13EDC2499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98F76-5B7F-42CB-99E1-3F6D5EE3CDFF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3678F-F54D-4935-A772-0C07ABB51EF2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A658C-C509-4E13-BE1D-CDE6C0CD4717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F45FD-82A8-4186-8824-18B18A16D74E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8F23B-C58D-4F62-AA0A-33BDB242795C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71954-B774-4174-87CC-DD1B32F9CA9B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274D-A62B-4F08-9D55-5483DC6ACDC0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CEB97-0B93-4949-9D23-5569253A43BD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A6F27-65FA-4C33-A3B7-5A304BF27EE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A9D76-0FA6-479B-B4C0-6062816BB31E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DFC8A-CCF9-42F7-A68B-5FD9C146BD21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BF5DD-3530-4C9D-9A84-63515898BD29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7985A-BA6C-4C3F-B7ED-5BAAA3D941EA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5DA59-794E-42E0-82C2-359B9C9D32CD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55068-BEB9-4E1E-AB37-7C7C225802EB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8E9F2-875C-4E7A-AEFF-259E541FE55D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17290-78EB-4117-985B-667B811E721A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148A5-A4DF-4A16-9763-8EB50CE5FAE3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48725-567D-49DF-AB3B-A2989BAA032A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61850-E955-4631-A807-02D6D69BBFB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515CF-184E-463C-86FB-CA411F7B2F28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E3D87-7670-4DF1-A19E-18DCEC8B29BF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37268-228F-402E-8838-1C0EF8942491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C382E-FB64-4972-9D86-A7FF05EF0D2D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792DF-EA0C-4AE9-8155-B0DA1B7B1D0A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3308E-1DD3-4675-9C89-E374268249AA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7C394-648D-4B30-BB98-50E2FF763254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F60E1-014E-449A-82F8-A5EE962C6D54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3674B-F25F-4A4E-B03D-AC083B11E106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7C263-26C5-4160-B799-9320B17E33B4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2497C-CE53-4591-B2D2-DCE3B05DB91B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CE981-A15C-4F3D-A307-D518DBDB5D6B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CC2B9-B391-4B3D-A724-6B7F01456833}" type="slidenum">
              <a:rPr lang="ru-RU" smtClean="0"/>
              <a:pPr/>
              <a:t>41</a:t>
            </a:fld>
            <a:endParaRPr lang="ru-RU" smtClean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C86F6-3374-4B08-A166-EF277BC39D0F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C4533-A9FA-4828-8B68-B8F4B34DE1D0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57F62-E152-484A-8890-16D660972DA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294A0-1E0F-41EE-838A-E5CEC757DF74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865D2-BE10-4C6A-A8CA-0DF257559742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B9458-FE43-4CC3-BB65-4B5B613162C9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C82CE-C0EC-4528-B3D2-525DE1183B55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2700" y="1681163"/>
            <a:ext cx="9144000" cy="1766887"/>
            <a:chOff x="-8" y="1059"/>
            <a:chExt cx="5760" cy="111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016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148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-8" y="1059"/>
              <a:ext cx="833" cy="990"/>
              <a:chOff x="-8" y="1059"/>
              <a:chExt cx="833" cy="990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-8" y="1059"/>
                <a:ext cx="833" cy="990"/>
              </a:xfrm>
              <a:custGeom>
                <a:avLst/>
                <a:gdLst/>
                <a:ahLst/>
                <a:cxnLst>
                  <a:cxn ang="0">
                    <a:pos x="284" y="448"/>
                  </a:cxn>
                  <a:cxn ang="0">
                    <a:pos x="115" y="0"/>
                  </a:cxn>
                  <a:cxn ang="0">
                    <a:pos x="353" y="398"/>
                  </a:cxn>
                  <a:cxn ang="0">
                    <a:pos x="591" y="0"/>
                  </a:cxn>
                  <a:cxn ang="0">
                    <a:pos x="419" y="448"/>
                  </a:cxn>
                  <a:cxn ang="0">
                    <a:pos x="832" y="495"/>
                  </a:cxn>
                  <a:cxn ang="0">
                    <a:pos x="417" y="540"/>
                  </a:cxn>
                  <a:cxn ang="0">
                    <a:pos x="591" y="989"/>
                  </a:cxn>
                  <a:cxn ang="0">
                    <a:pos x="353" y="590"/>
                  </a:cxn>
                  <a:cxn ang="0">
                    <a:pos x="115" y="989"/>
                  </a:cxn>
                  <a:cxn ang="0">
                    <a:pos x="282" y="543"/>
                  </a:cxn>
                  <a:cxn ang="0">
                    <a:pos x="0" y="509"/>
                  </a:cxn>
                  <a:cxn ang="0">
                    <a:pos x="0" y="479"/>
                  </a:cxn>
                  <a:cxn ang="0">
                    <a:pos x="284" y="448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-4" y="1194"/>
                <a:ext cx="698" cy="720"/>
              </a:xfrm>
              <a:custGeom>
                <a:avLst/>
                <a:gdLst/>
                <a:ahLst/>
                <a:cxnLst>
                  <a:cxn ang="0">
                    <a:pos x="279" y="315"/>
                  </a:cxn>
                  <a:cxn ang="0">
                    <a:pos x="173" y="0"/>
                  </a:cxn>
                  <a:cxn ang="0">
                    <a:pos x="349" y="263"/>
                  </a:cxn>
                  <a:cxn ang="0">
                    <a:pos x="519" y="0"/>
                  </a:cxn>
                  <a:cxn ang="0">
                    <a:pos x="415" y="315"/>
                  </a:cxn>
                  <a:cxn ang="0">
                    <a:pos x="697" y="360"/>
                  </a:cxn>
                  <a:cxn ang="0">
                    <a:pos x="413" y="403"/>
                  </a:cxn>
                  <a:cxn ang="0">
                    <a:pos x="519" y="719"/>
                  </a:cxn>
                  <a:cxn ang="0">
                    <a:pos x="349" y="455"/>
                  </a:cxn>
                  <a:cxn ang="0">
                    <a:pos x="173" y="719"/>
                  </a:cxn>
                  <a:cxn ang="0">
                    <a:pos x="278" y="407"/>
                  </a:cxn>
                  <a:cxn ang="0">
                    <a:pos x="0" y="360"/>
                  </a:cxn>
                  <a:cxn ang="0">
                    <a:pos x="279" y="31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99" y="1212"/>
                <a:ext cx="493" cy="68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3" y="295"/>
                  </a:cxn>
                  <a:cxn ang="0">
                    <a:pos x="246" y="0"/>
                  </a:cxn>
                  <a:cxn ang="0">
                    <a:pos x="268" y="295"/>
                  </a:cxn>
                  <a:cxn ang="0">
                    <a:pos x="490" y="169"/>
                  </a:cxn>
                  <a:cxn ang="0">
                    <a:pos x="290" y="343"/>
                  </a:cxn>
                  <a:cxn ang="0">
                    <a:pos x="492" y="514"/>
                  </a:cxn>
                  <a:cxn ang="0">
                    <a:pos x="268" y="390"/>
                  </a:cxn>
                  <a:cxn ang="0">
                    <a:pos x="246" y="684"/>
                  </a:cxn>
                  <a:cxn ang="0">
                    <a:pos x="223" y="390"/>
                  </a:cxn>
                  <a:cxn ang="0">
                    <a:pos x="0" y="514"/>
                  </a:cxn>
                  <a:cxn ang="0">
                    <a:pos x="201" y="343"/>
                  </a:cxn>
                  <a:cxn ang="0">
                    <a:pos x="0" y="173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283" y="1467"/>
                <a:ext cx="124" cy="17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1" y="63"/>
                  </a:cxn>
                  <a:cxn ang="0">
                    <a:pos x="61" y="0"/>
                  </a:cxn>
                  <a:cxn ang="0">
                    <a:pos x="71" y="63"/>
                  </a:cxn>
                  <a:cxn ang="0">
                    <a:pos x="123" y="42"/>
                  </a:cxn>
                  <a:cxn ang="0">
                    <a:pos x="83" y="86"/>
                  </a:cxn>
                  <a:cxn ang="0">
                    <a:pos x="123" y="128"/>
                  </a:cxn>
                  <a:cxn ang="0">
                    <a:pos x="71" y="108"/>
                  </a:cxn>
                  <a:cxn ang="0">
                    <a:pos x="61" y="172"/>
                  </a:cxn>
                  <a:cxn ang="0">
                    <a:pos x="51" y="108"/>
                  </a:cxn>
                  <a:cxn ang="0">
                    <a:pos x="0" y="128"/>
                  </a:cxn>
                  <a:cxn ang="0">
                    <a:pos x="39" y="86"/>
                  </a:cxn>
                  <a:cxn ang="0">
                    <a:pos x="0" y="42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</p:grpSp>
      </p:grpSp>
      <p:sp>
        <p:nvSpPr>
          <p:cNvPr id="308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905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CCCC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9913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rgbClr val="DDDDDD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1212850" y="6232525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232525"/>
            <a:ext cx="28956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0250" y="6232525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fld id="{22807F06-0659-4B2E-9E5A-D3FA2BE7E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2355-99A6-4AC3-A278-D22EDF6DF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864D-0812-4EEA-85FE-D1AC8ACF5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AAFED-AF8D-4CD0-940F-4D57BCAF0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C552-7F18-4CC2-9879-FE431D190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5F21-E512-49F5-A47D-9A362AA0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9A41-0C18-45CA-8B5D-DE18A0984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0233-B792-4934-ABB2-62E1789CB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587E-5EAD-4D8D-B41E-A9D0D5C7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B8FF1-6200-41BB-9577-03BA51283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62EF1-6D85-49FD-B37F-ACFD7B4C5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alpha val="89998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2700" y="93663"/>
            <a:ext cx="9144000" cy="1677987"/>
            <a:chOff x="-8" y="59"/>
            <a:chExt cx="5760" cy="1057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960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1092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/>
          </p:nvGrpSpPr>
          <p:grpSpPr bwMode="auto">
            <a:xfrm>
              <a:off x="-8" y="59"/>
              <a:ext cx="833" cy="990"/>
              <a:chOff x="-8" y="59"/>
              <a:chExt cx="833" cy="990"/>
            </a:xfrm>
          </p:grpSpPr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-8" y="59"/>
                <a:ext cx="833" cy="990"/>
              </a:xfrm>
              <a:custGeom>
                <a:avLst/>
                <a:gdLst/>
                <a:ahLst/>
                <a:cxnLst>
                  <a:cxn ang="0">
                    <a:pos x="284" y="448"/>
                  </a:cxn>
                  <a:cxn ang="0">
                    <a:pos x="115" y="0"/>
                  </a:cxn>
                  <a:cxn ang="0">
                    <a:pos x="353" y="398"/>
                  </a:cxn>
                  <a:cxn ang="0">
                    <a:pos x="591" y="0"/>
                  </a:cxn>
                  <a:cxn ang="0">
                    <a:pos x="419" y="448"/>
                  </a:cxn>
                  <a:cxn ang="0">
                    <a:pos x="832" y="495"/>
                  </a:cxn>
                  <a:cxn ang="0">
                    <a:pos x="417" y="540"/>
                  </a:cxn>
                  <a:cxn ang="0">
                    <a:pos x="591" y="989"/>
                  </a:cxn>
                  <a:cxn ang="0">
                    <a:pos x="353" y="590"/>
                  </a:cxn>
                  <a:cxn ang="0">
                    <a:pos x="115" y="989"/>
                  </a:cxn>
                  <a:cxn ang="0">
                    <a:pos x="282" y="543"/>
                  </a:cxn>
                  <a:cxn ang="0">
                    <a:pos x="0" y="509"/>
                  </a:cxn>
                  <a:cxn ang="0">
                    <a:pos x="0" y="479"/>
                  </a:cxn>
                  <a:cxn ang="0">
                    <a:pos x="284" y="448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-4" y="194"/>
                <a:ext cx="698" cy="720"/>
              </a:xfrm>
              <a:custGeom>
                <a:avLst/>
                <a:gdLst/>
                <a:ahLst/>
                <a:cxnLst>
                  <a:cxn ang="0">
                    <a:pos x="279" y="315"/>
                  </a:cxn>
                  <a:cxn ang="0">
                    <a:pos x="173" y="0"/>
                  </a:cxn>
                  <a:cxn ang="0">
                    <a:pos x="349" y="263"/>
                  </a:cxn>
                  <a:cxn ang="0">
                    <a:pos x="519" y="0"/>
                  </a:cxn>
                  <a:cxn ang="0">
                    <a:pos x="415" y="315"/>
                  </a:cxn>
                  <a:cxn ang="0">
                    <a:pos x="697" y="360"/>
                  </a:cxn>
                  <a:cxn ang="0">
                    <a:pos x="413" y="403"/>
                  </a:cxn>
                  <a:cxn ang="0">
                    <a:pos x="519" y="719"/>
                  </a:cxn>
                  <a:cxn ang="0">
                    <a:pos x="349" y="455"/>
                  </a:cxn>
                  <a:cxn ang="0">
                    <a:pos x="173" y="719"/>
                  </a:cxn>
                  <a:cxn ang="0">
                    <a:pos x="278" y="407"/>
                  </a:cxn>
                  <a:cxn ang="0">
                    <a:pos x="0" y="360"/>
                  </a:cxn>
                  <a:cxn ang="0">
                    <a:pos x="279" y="31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auto">
              <a:xfrm>
                <a:off x="99" y="212"/>
                <a:ext cx="493" cy="68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3" y="295"/>
                  </a:cxn>
                  <a:cxn ang="0">
                    <a:pos x="246" y="0"/>
                  </a:cxn>
                  <a:cxn ang="0">
                    <a:pos x="268" y="295"/>
                  </a:cxn>
                  <a:cxn ang="0">
                    <a:pos x="490" y="169"/>
                  </a:cxn>
                  <a:cxn ang="0">
                    <a:pos x="290" y="343"/>
                  </a:cxn>
                  <a:cxn ang="0">
                    <a:pos x="492" y="514"/>
                  </a:cxn>
                  <a:cxn ang="0">
                    <a:pos x="268" y="390"/>
                  </a:cxn>
                  <a:cxn ang="0">
                    <a:pos x="246" y="684"/>
                  </a:cxn>
                  <a:cxn ang="0">
                    <a:pos x="223" y="390"/>
                  </a:cxn>
                  <a:cxn ang="0">
                    <a:pos x="0" y="514"/>
                  </a:cxn>
                  <a:cxn ang="0">
                    <a:pos x="201" y="343"/>
                  </a:cxn>
                  <a:cxn ang="0">
                    <a:pos x="0" y="173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283" y="467"/>
                <a:ext cx="124" cy="17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1" y="63"/>
                  </a:cxn>
                  <a:cxn ang="0">
                    <a:pos x="61" y="0"/>
                  </a:cxn>
                  <a:cxn ang="0">
                    <a:pos x="71" y="63"/>
                  </a:cxn>
                  <a:cxn ang="0">
                    <a:pos x="123" y="42"/>
                  </a:cxn>
                  <a:cxn ang="0">
                    <a:pos x="83" y="86"/>
                  </a:cxn>
                  <a:cxn ang="0">
                    <a:pos x="123" y="128"/>
                  </a:cxn>
                  <a:cxn ang="0">
                    <a:pos x="71" y="108"/>
                  </a:cxn>
                  <a:cxn ang="0">
                    <a:pos x="61" y="172"/>
                  </a:cxn>
                  <a:cxn ang="0">
                    <a:pos x="51" y="108"/>
                  </a:cxn>
                  <a:cxn ang="0">
                    <a:pos x="0" y="128"/>
                  </a:cxn>
                  <a:cxn ang="0">
                    <a:pos x="39" y="86"/>
                  </a:cxn>
                  <a:cxn ang="0">
                    <a:pos x="0" y="42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</p:grp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5E305875-2D0C-4F6B-A5A2-09F1D1B1A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>
    <p:cover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ower%20Point\&#1055;&#1088;&#1077;&#1079;&#1077;&#1085;&#1090;&#1072;&#1094;&#1080;&#1080;%20&#1087;&#1086;%20&#1060;&#1050;\&#1052;&#1054;&#1057;&#1050;&#1042;&#1040;%20-%2080%20-&#1055;&#1056;&#1045;&#1047;&#1045;&#1053;&#1058;\01_Val's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54;&#1048;_1980" TargetMode="External"/><Relationship Id="rId3" Type="http://schemas.openxmlformats.org/officeDocument/2006/relationships/hyperlink" Target="http://www.3rim.ru/" TargetMode="External"/><Relationship Id="rId7" Type="http://schemas.openxmlformats.org/officeDocument/2006/relationships/hyperlink" Target="http://www.pkokprf.ru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vobodanews.ru/" TargetMode="External"/><Relationship Id="rId11" Type="http://schemas.openxmlformats.org/officeDocument/2006/relationships/image" Target="../media/image79.png"/><Relationship Id="rId5" Type="http://schemas.openxmlformats.org/officeDocument/2006/relationships/hyperlink" Target="http://webquake.ru/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crazys.info/" TargetMode="External"/><Relationship Id="rId9" Type="http://schemas.openxmlformats.org/officeDocument/2006/relationships/hyperlink" Target="http://slovari.yandex.ru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268538" y="1700213"/>
            <a:ext cx="5183187" cy="12969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МОСКВА-80</a:t>
            </a:r>
          </a:p>
        </p:txBody>
      </p:sp>
      <p:pic>
        <p:nvPicPr>
          <p:cNvPr id="4111" name="Picture 15" descr="img0051"/>
          <p:cNvPicPr>
            <a:picLocks noChangeAspect="1" noChangeArrowheads="1"/>
          </p:cNvPicPr>
          <p:nvPr/>
        </p:nvPicPr>
        <p:blipFill>
          <a:blip r:embed="rId4" cstate="email">
            <a:lum bright="6000" contrast="24000"/>
          </a:blip>
          <a:srcRect/>
          <a:stretch>
            <a:fillRect/>
          </a:stretch>
        </p:blipFill>
        <p:spPr bwMode="auto">
          <a:xfrm>
            <a:off x="2483768" y="2924944"/>
            <a:ext cx="4629562" cy="2736304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18" name="01_Val'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235825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323850" y="5589588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FFFF00"/>
                </a:solidFill>
              </a:rPr>
              <a:t>Автор: </a:t>
            </a:r>
            <a:r>
              <a:rPr lang="ru-RU" b="1" dirty="0" smtClean="0">
                <a:solidFill>
                  <a:srgbClr val="FFFF00"/>
                </a:solidFill>
              </a:rPr>
              <a:t>Мартова Вера Сергеевна</a:t>
            </a:r>
            <a:r>
              <a:rPr lang="ru-RU" dirty="0" smtClean="0"/>
              <a:t>, </a:t>
            </a:r>
            <a:r>
              <a:rPr lang="ru-RU" dirty="0"/>
              <a:t>учитель ФК </a:t>
            </a:r>
          </a:p>
          <a:p>
            <a:pPr algn="ctr" eaLnBrk="0" hangingPunct="0"/>
            <a:r>
              <a:rPr lang="ru-RU" dirty="0" smtClean="0"/>
              <a:t>МОУ «</a:t>
            </a:r>
            <a:r>
              <a:rPr lang="ru-RU" dirty="0" err="1" smtClean="0"/>
              <a:t>Попадьинская</a:t>
            </a:r>
            <a:r>
              <a:rPr lang="ru-RU" dirty="0" smtClean="0"/>
              <a:t> </a:t>
            </a:r>
            <a:r>
              <a:rPr lang="ru-RU" dirty="0"/>
              <a:t>основная общеобразовательная школа»</a:t>
            </a:r>
          </a:p>
          <a:p>
            <a:pPr algn="ctr" eaLnBrk="0" hangingPunct="0"/>
            <a:r>
              <a:rPr lang="ru-RU" dirty="0" smtClean="0"/>
              <a:t>2013 </a:t>
            </a:r>
            <a:r>
              <a:rPr lang="ru-RU" dirty="0"/>
              <a:t>год</a:t>
            </a:r>
          </a:p>
        </p:txBody>
      </p:sp>
      <p:pic>
        <p:nvPicPr>
          <p:cNvPr id="13" name="Picture 3" descr="img216"/>
          <p:cNvPicPr>
            <a:picLocks noChangeAspect="1" noChangeArrowheads="1"/>
          </p:cNvPicPr>
          <p:nvPr/>
        </p:nvPicPr>
        <p:blipFill>
          <a:blip r:embed="rId6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4343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A8C495-93E8-4B3F-B2E3-7081350A736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numSld="3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8"/>
                </p:tgtEl>
              </p:cMediaNode>
            </p:audio>
          </p:childTnLst>
        </p:cTn>
      </p:par>
    </p:tnLst>
    <p:bldLst>
      <p:bldP spid="4102" grpId="0" animBg="1"/>
      <p:bldP spid="41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25604" name="Picture 4" descr="img204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</a:blip>
          <a:srcRect/>
          <a:stretch>
            <a:fillRect/>
          </a:stretch>
        </p:blipFill>
        <p:spPr bwMode="auto">
          <a:xfrm>
            <a:off x="3203575" y="1844675"/>
            <a:ext cx="2738438" cy="4105275"/>
          </a:xfrm>
          <a:prstGeom prst="rect">
            <a:avLst/>
          </a:prstGeom>
          <a:noFill/>
          <a:ln w="57150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4221163"/>
            <a:ext cx="9144000" cy="3608387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endParaRPr lang="ru-RU" b="1" smtClean="0"/>
          </a:p>
          <a:p>
            <a:pPr algn="ctr">
              <a:buFont typeface="Monotype Sorts" pitchFamily="2" charset="2"/>
              <a:buNone/>
              <a:defRPr/>
            </a:pPr>
            <a:endParaRPr lang="ru-RU" b="1" smtClean="0"/>
          </a:p>
          <a:p>
            <a:pPr algn="ctr">
              <a:buFont typeface="Monotype Sorts" pitchFamily="2" charset="2"/>
              <a:buNone/>
              <a:defRPr/>
            </a:pPr>
            <a:endParaRPr lang="ru-RU" b="1" smtClean="0"/>
          </a:p>
          <a:p>
            <a:pPr algn="ctr">
              <a:buFont typeface="Monotype Sorts" pitchFamily="2" charset="2"/>
              <a:buNone/>
              <a:defRPr/>
            </a:pPr>
            <a:r>
              <a:rPr lang="ru-RU" b="1" smtClean="0">
                <a:solidFill>
                  <a:srgbClr val="FF3300"/>
                </a:solidFill>
              </a:rPr>
              <a:t>Олимпийский флаг</a:t>
            </a:r>
          </a:p>
        </p:txBody>
      </p:sp>
      <p:pic>
        <p:nvPicPr>
          <p:cNvPr id="8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3277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C18A4B-5694-4A51-B4FC-F14D0B61F07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13321" name="Picture 9" descr="img205"/>
          <p:cNvPicPr>
            <a:picLocks noChangeAspect="1" noChangeArrowheads="1"/>
          </p:cNvPicPr>
          <p:nvPr/>
        </p:nvPicPr>
        <p:blipFill>
          <a:blip r:embed="rId3" cstate="email">
            <a:lum bright="6000" contrast="18000"/>
          </a:blip>
          <a:srcRect/>
          <a:stretch>
            <a:fillRect/>
          </a:stretch>
        </p:blipFill>
        <p:spPr bwMode="auto">
          <a:xfrm>
            <a:off x="4500563" y="3141663"/>
            <a:ext cx="3097212" cy="251936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332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4983163"/>
            <a:ext cx="9144000" cy="1874837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endParaRPr lang="ru-RU" b="1" smtClean="0">
              <a:solidFill>
                <a:srgbClr val="FF3300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b="1" smtClean="0">
              <a:solidFill>
                <a:srgbClr val="FF3300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r>
              <a:rPr lang="ru-RU" b="1" smtClean="0">
                <a:solidFill>
                  <a:srgbClr val="FF3300"/>
                </a:solidFill>
              </a:rPr>
              <a:t>Олимпийский огонь</a:t>
            </a:r>
          </a:p>
        </p:txBody>
      </p:sp>
      <p:pic>
        <p:nvPicPr>
          <p:cNvPr id="13325" name="Picture 13" descr="img095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1063625" y="1844675"/>
            <a:ext cx="2563813" cy="38893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3482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1BB68A-7A0B-4CFF-BE2B-01715B92610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14340" name="Picture 4" descr="img209"/>
          <p:cNvPicPr>
            <a:picLocks noChangeAspect="1" noChangeArrowheads="1"/>
          </p:cNvPicPr>
          <p:nvPr/>
        </p:nvPicPr>
        <p:blipFill>
          <a:blip r:embed="rId3" cstate="email">
            <a:lum bright="6000" contrast="18000"/>
          </a:blip>
          <a:srcRect/>
          <a:stretch>
            <a:fillRect/>
          </a:stretch>
        </p:blipFill>
        <p:spPr bwMode="auto">
          <a:xfrm>
            <a:off x="3132138" y="1844675"/>
            <a:ext cx="2535237" cy="4392613"/>
          </a:xfrm>
          <a:prstGeom prst="round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317500"/>
          </a:effectLst>
        </p:spPr>
      </p:pic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5559425"/>
            <a:ext cx="9144000" cy="129857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endParaRPr lang="ru-RU" b="1" smtClean="0">
              <a:solidFill>
                <a:srgbClr val="FF3300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r>
              <a:rPr lang="ru-RU" b="1" smtClean="0">
                <a:solidFill>
                  <a:srgbClr val="FF3300"/>
                </a:solidFill>
              </a:rPr>
              <a:t>Медвежонок Миша – талисман </a:t>
            </a:r>
            <a:r>
              <a:rPr lang="en-US" b="1" smtClean="0">
                <a:solidFill>
                  <a:srgbClr val="FF3300"/>
                </a:solidFill>
              </a:rPr>
              <a:t>XXII </a:t>
            </a:r>
            <a:r>
              <a:rPr lang="ru-RU" b="1" smtClean="0">
                <a:solidFill>
                  <a:srgbClr val="FF3300"/>
                </a:solidFill>
              </a:rPr>
              <a:t>Игр</a:t>
            </a:r>
          </a:p>
        </p:txBody>
      </p:sp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3686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CC2BEA-9DE1-40A6-9C4C-8387409A436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15364" name="Picture 4" descr="img210"/>
          <p:cNvPicPr>
            <a:picLocks noChangeAspect="1" noChangeArrowheads="1"/>
          </p:cNvPicPr>
          <p:nvPr/>
        </p:nvPicPr>
        <p:blipFill>
          <a:blip r:embed="rId3" cstate="email">
            <a:lum contrast="18000"/>
          </a:blip>
          <a:srcRect/>
          <a:stretch>
            <a:fillRect/>
          </a:stretch>
        </p:blipFill>
        <p:spPr bwMode="auto">
          <a:xfrm>
            <a:off x="2627313" y="1989138"/>
            <a:ext cx="3816350" cy="3654425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60213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Олимпийская медаль  </a:t>
            </a: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XXII </a:t>
            </a: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Игр</a:t>
            </a:r>
          </a:p>
        </p:txBody>
      </p:sp>
      <p:pic>
        <p:nvPicPr>
          <p:cNvPr id="8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email">
            <a:lum bright="20000" contrast="20000"/>
          </a:blip>
          <a:srcRect/>
          <a:stretch>
            <a:fillRect/>
          </a:stretch>
        </p:blipFill>
        <p:spPr bwMode="auto">
          <a:xfrm>
            <a:off x="0" y="5633865"/>
            <a:ext cx="1022833" cy="1224135"/>
          </a:xfrm>
          <a:prstGeom prst="foldedCorner">
            <a:avLst/>
          </a:prstGeom>
          <a:noFill/>
          <a:ln w="28575">
            <a:solidFill>
              <a:schemeClr val="bg1">
                <a:lumMod val="20000"/>
                <a:lumOff val="80000"/>
              </a:schemeClr>
            </a:solidFill>
            <a:prstDash val="lgDashDotDot"/>
            <a:miter lim="800000"/>
            <a:headEnd/>
            <a:tailEnd/>
          </a:ln>
        </p:spPr>
      </p:pic>
      <p:sp>
        <p:nvSpPr>
          <p:cNvPr id="3891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A0E28A-B064-4184-B2DA-96913F3172F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16388" name="Picture 4" descr="img207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484438" y="1844675"/>
            <a:ext cx="4300537" cy="367347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5703888"/>
            <a:ext cx="7772400" cy="1154112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b="1" smtClean="0">
                <a:solidFill>
                  <a:srgbClr val="FF3300"/>
                </a:solidFill>
              </a:rPr>
              <a:t>Клятвы спортсменов и судей</a:t>
            </a:r>
          </a:p>
        </p:txBody>
      </p:sp>
      <p:pic>
        <p:nvPicPr>
          <p:cNvPr id="8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4096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5143A-BECC-46F2-9BD1-48B74183160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700338" y="2636838"/>
            <a:ext cx="6443662" cy="4221162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FF3300"/>
                </a:solidFill>
              </a:rPr>
              <a:t>Бесспорно сильнейшей на </a:t>
            </a:r>
            <a:r>
              <a:rPr lang="en-US" sz="2800" b="1" dirty="0" smtClean="0">
                <a:solidFill>
                  <a:srgbClr val="FF3300"/>
                </a:solidFill>
              </a:rPr>
              <a:t>XXII</a:t>
            </a:r>
            <a:r>
              <a:rPr lang="ru-RU" sz="2800" b="1" dirty="0" smtClean="0">
                <a:solidFill>
                  <a:srgbClr val="FF3300"/>
                </a:solidFill>
              </a:rPr>
              <a:t> Играх 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FF3300"/>
                </a:solidFill>
              </a:rPr>
              <a:t>была команда СССР:</a:t>
            </a:r>
          </a:p>
          <a:p>
            <a:pPr algn="ctr"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 80 золотых медалей;</a:t>
            </a:r>
          </a:p>
          <a:p>
            <a:pPr algn="ctr"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 69 серебряных медалей;</a:t>
            </a:r>
          </a:p>
          <a:p>
            <a:pPr algn="ctr"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 46 бронзовых медалей.</a:t>
            </a:r>
          </a:p>
        </p:txBody>
      </p:sp>
      <p:pic>
        <p:nvPicPr>
          <p:cNvPr id="31754" name="Picture 10" descr="img043"/>
          <p:cNvPicPr>
            <a:picLocks noChangeAspect="1" noChangeArrowheads="1"/>
          </p:cNvPicPr>
          <p:nvPr/>
        </p:nvPicPr>
        <p:blipFill>
          <a:blip r:embed="rId3" cstate="email">
            <a:lum bright="6000" contrast="12000"/>
          </a:blip>
          <a:srcRect/>
          <a:stretch>
            <a:fillRect/>
          </a:stretch>
        </p:blipFill>
        <p:spPr bwMode="auto">
          <a:xfrm>
            <a:off x="0" y="2276475"/>
            <a:ext cx="2825750" cy="4087813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4301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D0E5C-87C1-4B89-A91C-FA75BE2EE2F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33797" name="Picture 5" descr="img17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lum bright="6000" contrast="18000"/>
          </a:blip>
          <a:srcRect/>
          <a:stretch>
            <a:fillRect/>
          </a:stretch>
        </p:blipFill>
        <p:spPr>
          <a:xfrm>
            <a:off x="0" y="2205038"/>
            <a:ext cx="1568450" cy="4114800"/>
          </a:xfrm>
          <a:prstGeom prst="round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331913" y="2565400"/>
            <a:ext cx="78120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Абсолютным рекордсменом по медалям на 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XXII</a:t>
            </a: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Играх стал наш гимнаст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 Дитятин: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FF33"/>
              </a:buCl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 золотых медали;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FF33"/>
              </a:buCl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 серебряных медали;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FF33"/>
              </a:buCl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 бронзовую медаль.</a:t>
            </a:r>
          </a:p>
        </p:txBody>
      </p:sp>
      <p:pic>
        <p:nvPicPr>
          <p:cNvPr id="8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4506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40DEBA-91CB-49E4-B141-00CCFC9C3FC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endParaRPr lang="ru-RU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73238"/>
            <a:ext cx="4500563" cy="4954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XXII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Олимпиады: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В.Сальников;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советские баскетболисты;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баскетболистки-триумфаторы;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Ш.Сабиров;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борцы-вольники;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велосипедисты;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ватерполисты;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золотой дубль в волейболе;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гимнасты;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гребцы;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дзюдоисты;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1773238"/>
            <a:ext cx="4500562" cy="4646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XXII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Олимпиады: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представители конного спорта;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легкоатлеты;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под парусом;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герои бассейна;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гандболисты;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пятиборцы;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спортсмены-стрелки;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меткие лучники;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наследники мушкетеров;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мастера футбола;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хоккей на траве.</a:t>
            </a: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0" hangingPunct="0">
              <a:buClr>
                <a:srgbClr val="FFFF00"/>
              </a:buClr>
              <a:buFont typeface="Times New Roman" pitchFamily="18" charset="0"/>
              <a:buChar char="®"/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3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907705" y="5237689"/>
            <a:ext cx="2448271" cy="1620310"/>
          </a:xfrm>
          <a:prstGeom prst="round2Diag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5" cstate="email">
            <a:lum bright="10000" contrast="20000"/>
          </a:blip>
          <a:srcRect/>
          <a:stretch>
            <a:fillRect/>
          </a:stretch>
        </p:blipFill>
        <p:spPr bwMode="auto">
          <a:xfrm>
            <a:off x="6845548" y="5242011"/>
            <a:ext cx="2298452" cy="1615989"/>
          </a:xfrm>
          <a:prstGeom prst="round2Diag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47112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C3FB5B-E692-4B15-9178-F09E9C528ED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34821" name="Picture 5" descr="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lum bright="6000" contrast="12000"/>
          </a:blip>
          <a:srcRect/>
          <a:stretch>
            <a:fillRect/>
          </a:stretch>
        </p:blipFill>
        <p:spPr>
          <a:xfrm>
            <a:off x="2771775" y="1844675"/>
            <a:ext cx="3954463" cy="3432175"/>
          </a:xfrm>
          <a:prstGeom prst="round2Diag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Пловец Владимир Сальников</a:t>
            </a: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завоевал на </a:t>
            </a:r>
            <a:r>
              <a:rPr lang="en-US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XXII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Играх</a:t>
            </a: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золотых медали, причем на дистанции 1500 метров установил выдающееся мировое достижение</a:t>
            </a: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8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4915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92E995-836A-456E-8BCC-FF425585663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36869" name="Picture 5" descr="img17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lum bright="12000" contrast="24000"/>
          </a:blip>
          <a:srcRect/>
          <a:stretch>
            <a:fillRect/>
          </a:stretch>
        </p:blipFill>
        <p:spPr>
          <a:xfrm>
            <a:off x="1763713" y="1844675"/>
            <a:ext cx="5827712" cy="3259138"/>
          </a:xfrm>
          <a:prstGeom prst="roundRect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Советские баскетболисты</a:t>
            </a: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завоевали на </a:t>
            </a:r>
            <a:r>
              <a:rPr lang="en-US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XXII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Играх бронзовые медали</a:t>
            </a:r>
            <a:endParaRPr lang="ru-RU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04" name="Picture 7" descr="img021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0" y="1773238"/>
            <a:ext cx="13350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Советские баскетболисты</a:t>
            </a: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завоевали на </a:t>
            </a:r>
            <a:r>
              <a:rPr lang="en-US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XXII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Играх бронзовые медали</a:t>
            </a:r>
            <a:endParaRPr lang="ru-RU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5120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E1AFD-A152-4D06-9447-88D9EE536E7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algn="just">
              <a:buSzPct val="100000"/>
              <a:buFont typeface="+mj-lt"/>
              <a:buAutoNum type="arabicPeriod"/>
              <a:defRPr/>
            </a:pPr>
            <a:endParaRPr lang="ru-RU" sz="1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100000"/>
              <a:buFont typeface="+mj-lt"/>
              <a:buAutoNum type="arabicPeriod"/>
              <a:defRPr/>
            </a:pPr>
            <a:endParaRPr lang="ru-RU" sz="1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100000"/>
              <a:buFont typeface="+mj-lt"/>
              <a:buAutoNum type="arabicPeriod"/>
              <a:defRPr/>
            </a:pPr>
            <a:endParaRPr lang="ru-RU" sz="1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100000"/>
              <a:buFont typeface="+mj-lt"/>
              <a:buAutoNum type="arabicPeriod"/>
              <a:defRPr/>
            </a:pPr>
            <a:endParaRPr lang="ru-RU" sz="1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3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0" y="1963738"/>
            <a:ext cx="91440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u="sng">
                <a:solidFill>
                  <a:srgbClr val="FFFF00"/>
                </a:solidFill>
              </a:rPr>
              <a:t>Тема: </a:t>
            </a:r>
            <a:r>
              <a:rPr lang="ru-RU" sz="2000" b="1">
                <a:solidFill>
                  <a:srgbClr val="FFFF00"/>
                </a:solidFill>
              </a:rPr>
              <a:t>«Олимпийские мгновения. </a:t>
            </a:r>
            <a:r>
              <a:rPr lang="en-US" sz="2000" b="1">
                <a:solidFill>
                  <a:srgbClr val="FFFF00"/>
                </a:solidFill>
              </a:rPr>
              <a:t>XXII </a:t>
            </a:r>
            <a:r>
              <a:rPr lang="ru-RU" sz="2000" b="1">
                <a:solidFill>
                  <a:srgbClr val="FFFF00"/>
                </a:solidFill>
              </a:rPr>
              <a:t>Олимпийские игры в Москве – 1980 год».</a:t>
            </a:r>
          </a:p>
          <a:p>
            <a:pPr eaLnBrk="0" hangingPunct="0"/>
            <a:r>
              <a:rPr lang="ru-RU" sz="2000" b="1">
                <a:solidFill>
                  <a:srgbClr val="FFFF00"/>
                </a:solidFill>
              </a:rPr>
              <a:t> </a:t>
            </a:r>
          </a:p>
          <a:p>
            <a:pPr eaLnBrk="0" hangingPunct="0"/>
            <a:r>
              <a:rPr lang="ru-RU" sz="2000" b="1" u="sng">
                <a:solidFill>
                  <a:srgbClr val="FFFF00"/>
                </a:solidFill>
              </a:rPr>
              <a:t>Тип урока: </a:t>
            </a:r>
            <a:r>
              <a:rPr lang="ru-RU" sz="2000" b="1">
                <a:solidFill>
                  <a:srgbClr val="FFFF00"/>
                </a:solidFill>
              </a:rPr>
              <a:t>теоретический.</a:t>
            </a:r>
          </a:p>
          <a:p>
            <a:pPr eaLnBrk="0" hangingPunct="0"/>
            <a:endParaRPr lang="ru-RU" sz="2000" b="1">
              <a:solidFill>
                <a:srgbClr val="FFFF00"/>
              </a:solidFill>
            </a:endParaRPr>
          </a:p>
          <a:p>
            <a:pPr eaLnBrk="0" hangingPunct="0"/>
            <a:r>
              <a:rPr lang="ru-RU" sz="2000" b="1" u="sng">
                <a:solidFill>
                  <a:srgbClr val="FFFF00"/>
                </a:solidFill>
              </a:rPr>
              <a:t>Цели урока: </a:t>
            </a:r>
            <a:r>
              <a:rPr lang="ru-RU" sz="2000" b="1">
                <a:solidFill>
                  <a:srgbClr val="FFFF00"/>
                </a:solidFill>
              </a:rPr>
              <a:t>Создать представление об олимпийском движении во второй половине </a:t>
            </a:r>
            <a:r>
              <a:rPr lang="en-US" sz="2000" b="1">
                <a:solidFill>
                  <a:srgbClr val="FFFF00"/>
                </a:solidFill>
              </a:rPr>
              <a:t>XX </a:t>
            </a:r>
            <a:r>
              <a:rPr lang="ru-RU" sz="2000" b="1">
                <a:solidFill>
                  <a:srgbClr val="FFFF00"/>
                </a:solidFill>
              </a:rPr>
              <a:t>столетия.</a:t>
            </a:r>
          </a:p>
          <a:p>
            <a:pPr eaLnBrk="0" hangingPunct="0"/>
            <a:r>
              <a:rPr lang="ru-RU" sz="2000" b="1">
                <a:solidFill>
                  <a:srgbClr val="FFFF00"/>
                </a:solidFill>
              </a:rPr>
              <a:t> </a:t>
            </a:r>
          </a:p>
          <a:p>
            <a:pPr eaLnBrk="0" hangingPunct="0"/>
            <a:r>
              <a:rPr lang="ru-RU" sz="2000" b="1" u="sng">
                <a:solidFill>
                  <a:srgbClr val="FFFF00"/>
                </a:solidFill>
              </a:rPr>
              <a:t>Задачи урока: </a:t>
            </a:r>
          </a:p>
          <a:p>
            <a:pPr eaLnBrk="0" hangingPunct="0"/>
            <a:r>
              <a:rPr lang="ru-RU" sz="2000" b="1">
                <a:solidFill>
                  <a:srgbClr val="FFFF00"/>
                </a:solidFill>
              </a:rPr>
              <a:t>Ознакомить с историей мирового олимпийского движения.</a:t>
            </a:r>
          </a:p>
          <a:p>
            <a:pPr eaLnBrk="0" hangingPunct="0"/>
            <a:r>
              <a:rPr lang="ru-RU" sz="2000" b="1">
                <a:solidFill>
                  <a:srgbClr val="FFFF00"/>
                </a:solidFill>
              </a:rPr>
              <a:t>Ознакомить с развитием олимпийского движения и спорта в нашей стране.</a:t>
            </a:r>
          </a:p>
          <a:p>
            <a:pPr eaLnBrk="0" hangingPunct="0"/>
            <a:r>
              <a:rPr lang="ru-RU" sz="2000" b="1">
                <a:solidFill>
                  <a:srgbClr val="FFFF00"/>
                </a:solidFill>
              </a:rPr>
              <a:t>Ознакомить с советскими спортсменами-олимпиониками.</a:t>
            </a:r>
          </a:p>
          <a:p>
            <a:pPr eaLnBrk="0" hangingPunct="0"/>
            <a:r>
              <a:rPr lang="ru-RU" sz="2000" b="1">
                <a:solidFill>
                  <a:srgbClr val="FFFF00"/>
                </a:solidFill>
              </a:rPr>
              <a:t>Способствовать развитию познавательной активности учащихся.</a:t>
            </a:r>
          </a:p>
          <a:p>
            <a:pPr eaLnBrk="0" hangingPunct="0"/>
            <a:r>
              <a:rPr lang="ru-RU" sz="2000" b="1">
                <a:solidFill>
                  <a:srgbClr val="FFFF00"/>
                </a:solidFill>
              </a:rPr>
              <a:t>Мотивировать учащихся к занятиям физической культурой и здоровому образу жизни.</a:t>
            </a:r>
          </a:p>
        </p:txBody>
      </p:sp>
      <p:sp>
        <p:nvSpPr>
          <p:cNvPr id="1638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036261-31E5-4152-B3C0-C31E1367B64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53250" name="Picture 5" descr="img021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179388" y="1773238"/>
            <a:ext cx="133508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img024"/>
          <p:cNvPicPr>
            <a:picLocks noChangeAspect="1" noChangeArrowheads="1"/>
          </p:cNvPicPr>
          <p:nvPr/>
        </p:nvPicPr>
        <p:blipFill>
          <a:blip r:embed="rId4" cstate="email">
            <a:lum bright="12000" contrast="18000"/>
          </a:blip>
          <a:srcRect/>
          <a:stretch>
            <a:fillRect/>
          </a:stretch>
        </p:blipFill>
        <p:spPr bwMode="auto">
          <a:xfrm>
            <a:off x="2987675" y="1844675"/>
            <a:ext cx="3103563" cy="43402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68313" y="6165850"/>
            <a:ext cx="8345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Советские баскетболистки</a:t>
            </a: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чемпионки </a:t>
            </a:r>
            <a:r>
              <a:rPr lang="en-US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XXII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Игр</a:t>
            </a:r>
            <a:r>
              <a:rPr lang="ru-RU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5325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858FD8-12D5-4F93-8C61-BBDB5B5DCBA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55298" name="Picture 5" descr="img028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0" y="1773238"/>
            <a:ext cx="141446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img0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0075" y="1844675"/>
            <a:ext cx="2632075" cy="3744913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5589588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Ш.Сабиров (СССР)</a:t>
            </a: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чемпион </a:t>
            </a:r>
            <a:r>
              <a:rPr lang="en-US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XXII</a:t>
            </a:r>
            <a:r>
              <a:rPr lang="ru-RU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Игр по боксу.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каков </a:t>
            </a:r>
            <a:r>
              <a:rPr lang="ru-RU" sz="28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Теофило</a:t>
            </a:r>
            <a:r>
              <a:rPr lang="ru-RU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Стивенсон!!!</a:t>
            </a:r>
          </a:p>
        </p:txBody>
      </p:sp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5530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D31B63-8814-471A-93C9-E326394ED91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129213"/>
            <a:ext cx="9144000" cy="1728787"/>
          </a:xfrm>
        </p:spPr>
        <p:txBody>
          <a:bodyPr/>
          <a:lstStyle/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Впечатляющий успех советских 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борцов вольного стиля: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7 золотых, 1 серебряная и 1 бронзовая медали – блестящий итог!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endParaRPr lang="ru-RU" sz="2400" b="1" smtClean="0">
              <a:solidFill>
                <a:srgbClr val="66FF33"/>
              </a:solidFill>
            </a:endParaRPr>
          </a:p>
        </p:txBody>
      </p:sp>
      <p:pic>
        <p:nvPicPr>
          <p:cNvPr id="57347" name="Picture 5" descr="img032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0" y="1773238"/>
            <a:ext cx="1476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img037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3492500" y="1700213"/>
            <a:ext cx="2403475" cy="3455987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softEdge rad="31750"/>
          </a:effectLst>
        </p:spPr>
      </p:pic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5735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D48473-DADC-4A2F-B8A3-A38B02367B6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661025"/>
            <a:ext cx="9144000" cy="119697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Успех наших велосипедистов: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3 золотых, 1 серебряная и 2 бронзовая медали</a:t>
            </a:r>
          </a:p>
        </p:txBody>
      </p:sp>
      <p:pic>
        <p:nvPicPr>
          <p:cNvPr id="59395" name="Picture 5" descr="img041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0" y="1773238"/>
            <a:ext cx="141446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img0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1844675"/>
            <a:ext cx="3949700" cy="3201988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5939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4B28FF-1184-4661-94AE-2F3198BB9EA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5445125"/>
            <a:ext cx="8964612" cy="141287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Сборная СССР по водному поло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Завоевана олимпийская победа!</a:t>
            </a:r>
          </a:p>
        </p:txBody>
      </p:sp>
      <p:pic>
        <p:nvPicPr>
          <p:cNvPr id="61443" name="Picture 5" descr="img049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0" y="1844675"/>
            <a:ext cx="1270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img0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1916832"/>
            <a:ext cx="5400675" cy="3386138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6144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490EF-FBAD-4883-98CD-D06738BB85B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300663"/>
            <a:ext cx="9144000" cy="1557337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Золотой дубль советского волейбола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Мужчины и женщины сборной СССР – олимпионики!</a:t>
            </a:r>
          </a:p>
        </p:txBody>
      </p:sp>
      <p:pic>
        <p:nvPicPr>
          <p:cNvPr id="43014" name="Picture 6" descr="img0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2413" y="1773238"/>
            <a:ext cx="2432050" cy="352742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3015" name="Picture 7" descr="img05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1773238"/>
            <a:ext cx="2538412" cy="354806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3493" name="Picture 8" descr="img056"/>
          <p:cNvPicPr>
            <a:picLocks noChangeAspect="1" noChangeArrowheads="1"/>
          </p:cNvPicPr>
          <p:nvPr/>
        </p:nvPicPr>
        <p:blipFill>
          <a:blip r:embed="rId5">
            <a:lum bright="6000" contrast="12000"/>
          </a:blip>
          <a:srcRect/>
          <a:stretch>
            <a:fillRect/>
          </a:stretch>
        </p:blipFill>
        <p:spPr bwMode="auto">
          <a:xfrm>
            <a:off x="0" y="1773238"/>
            <a:ext cx="88265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6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63495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19676-F197-45C6-8764-ABE35146CE2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443038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solidFill>
                  <a:srgbClr val="66FF33"/>
                </a:solidFill>
              </a:rPr>
              <a:t>    </a:t>
            </a:r>
            <a:r>
              <a:rPr lang="ru-RU" sz="2800" b="1" dirty="0" smtClean="0">
                <a:solidFill>
                  <a:srgbClr val="66FF33"/>
                </a:solidFill>
              </a:rPr>
              <a:t>Елена Давыдова и Александр Дитятин – наши звезды, чемпионы и призеры Олимпиады – 80 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 по спортивной гимнастике</a:t>
            </a:r>
          </a:p>
        </p:txBody>
      </p:sp>
      <p:pic>
        <p:nvPicPr>
          <p:cNvPr id="44037" name="Picture 5" descr="img063"/>
          <p:cNvPicPr>
            <a:picLocks noChangeAspect="1" noChangeArrowheads="1"/>
          </p:cNvPicPr>
          <p:nvPr/>
        </p:nvPicPr>
        <p:blipFill>
          <a:blip r:embed="rId3" cstate="email">
            <a:lum bright="12000" contrast="12000"/>
          </a:blip>
          <a:srcRect/>
          <a:stretch>
            <a:fillRect/>
          </a:stretch>
        </p:blipFill>
        <p:spPr bwMode="auto">
          <a:xfrm>
            <a:off x="4787900" y="1773238"/>
            <a:ext cx="2638425" cy="330835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4038" name="Picture 6" descr="img062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1855788" y="1844675"/>
            <a:ext cx="2206625" cy="324008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5541" name="Picture 7" descr="img060"/>
          <p:cNvPicPr>
            <a:picLocks noChangeAspect="1" noChangeArrowheads="1"/>
          </p:cNvPicPr>
          <p:nvPr/>
        </p:nvPicPr>
        <p:blipFill>
          <a:blip r:embed="rId5">
            <a:lum bright="6000" contrast="18000"/>
          </a:blip>
          <a:srcRect/>
          <a:stretch>
            <a:fillRect/>
          </a:stretch>
        </p:blipFill>
        <p:spPr bwMode="auto">
          <a:xfrm>
            <a:off x="0" y="1773238"/>
            <a:ext cx="127793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6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6554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7DD5E8-5395-4E62-A473-88C9F91B6E97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300663"/>
            <a:ext cx="9144000" cy="1557337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22 медали различного достоинства в различных дисциплинах завоевали наши спортсмены в гребле на </a:t>
            </a:r>
            <a:r>
              <a:rPr lang="en-US" sz="2800" b="1" dirty="0" smtClean="0">
                <a:solidFill>
                  <a:srgbClr val="66FF33"/>
                </a:solidFill>
              </a:rPr>
              <a:t>XXII </a:t>
            </a:r>
            <a:r>
              <a:rPr lang="ru-RU" sz="2800" b="1" dirty="0" smtClean="0">
                <a:solidFill>
                  <a:srgbClr val="66FF33"/>
                </a:solidFill>
              </a:rPr>
              <a:t>Олимпийских играх</a:t>
            </a:r>
          </a:p>
        </p:txBody>
      </p:sp>
      <p:pic>
        <p:nvPicPr>
          <p:cNvPr id="67587" name="Picture 5" descr="img074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0" y="1844675"/>
            <a:ext cx="1562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img071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2195513" y="1844675"/>
            <a:ext cx="5126037" cy="283210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6759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75569F-E457-4E89-8E77-7911790C724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589588"/>
            <a:ext cx="9144000" cy="1268412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Чемпионами Олимпиады - 80 в дзюдо стали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Н.Солодухин (до 60 кг) и </a:t>
            </a:r>
            <a:r>
              <a:rPr lang="ru-RU" sz="2800" b="1" dirty="0" err="1" smtClean="0">
                <a:solidFill>
                  <a:srgbClr val="66FF33"/>
                </a:solidFill>
              </a:rPr>
              <a:t>Ш.Хабарели</a:t>
            </a:r>
            <a:r>
              <a:rPr lang="ru-RU" sz="2800" b="1" dirty="0" smtClean="0">
                <a:solidFill>
                  <a:srgbClr val="66FF33"/>
                </a:solidFill>
              </a:rPr>
              <a:t> (до 78 кг)</a:t>
            </a:r>
          </a:p>
        </p:txBody>
      </p:sp>
      <p:pic>
        <p:nvPicPr>
          <p:cNvPr id="46085" name="Picture 5" descr="img076"/>
          <p:cNvPicPr>
            <a:picLocks noChangeAspect="1" noChangeArrowheads="1"/>
          </p:cNvPicPr>
          <p:nvPr/>
        </p:nvPicPr>
        <p:blipFill>
          <a:blip r:embed="rId3" cstate="email">
            <a:lum bright="6000" contrast="12000"/>
          </a:blip>
          <a:srcRect/>
          <a:stretch>
            <a:fillRect/>
          </a:stretch>
        </p:blipFill>
        <p:spPr bwMode="auto">
          <a:xfrm>
            <a:off x="2843808" y="1772816"/>
            <a:ext cx="3526383" cy="363251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9636" name="Picture 6" descr="img079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0" y="1773238"/>
            <a:ext cx="9302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6963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81E71-9DEC-4E74-BE01-A5F8B23440A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157788"/>
            <a:ext cx="9144000" cy="1700212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На Олимпиаде в Москве советские представители конного спорта выиграли Большой приз по выездке, командное троеборье, командные соревнования по преодолению препятствий</a:t>
            </a:r>
          </a:p>
        </p:txBody>
      </p:sp>
      <p:pic>
        <p:nvPicPr>
          <p:cNvPr id="47109" name="Picture 5" descr="img083"/>
          <p:cNvPicPr>
            <a:picLocks noChangeAspect="1" noChangeArrowheads="1"/>
          </p:cNvPicPr>
          <p:nvPr/>
        </p:nvPicPr>
        <p:blipFill>
          <a:blip r:embed="rId3" cstate="email">
            <a:lum bright="6000" contrast="12000"/>
          </a:blip>
          <a:srcRect/>
          <a:stretch>
            <a:fillRect/>
          </a:stretch>
        </p:blipFill>
        <p:spPr bwMode="auto">
          <a:xfrm>
            <a:off x="3444875" y="1773238"/>
            <a:ext cx="2316163" cy="3455987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1684" name="Picture 8" descr="img082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0" y="1773238"/>
            <a:ext cx="110331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7168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FC9B4-5632-40E4-BD4E-2D94E4CA30E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4787900" cy="501332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</a:p>
          <a:p>
            <a:pPr algn="just"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75-я сессия МОК</a:t>
            </a:r>
          </a:p>
          <a:p>
            <a:pPr algn="just"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центр Игр</a:t>
            </a:r>
          </a:p>
          <a:p>
            <a:pPr algn="just"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 Олимпиады</a:t>
            </a:r>
          </a:p>
          <a:p>
            <a:pPr algn="just"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Московские рекорды</a:t>
            </a:r>
          </a:p>
          <a:p>
            <a:pPr algn="just"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Символика Игр</a:t>
            </a:r>
          </a:p>
          <a:p>
            <a:pPr algn="just"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Олимпийские клятвы</a:t>
            </a:r>
          </a:p>
          <a:p>
            <a:pPr algn="just"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Сильнейшая команда Олимпиады</a:t>
            </a:r>
          </a:p>
          <a:p>
            <a:pPr algn="just"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Рекордсмен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XXII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ОИ</a:t>
            </a:r>
          </a:p>
          <a:p>
            <a:pPr algn="just"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Игр</a:t>
            </a:r>
          </a:p>
          <a:p>
            <a:pPr algn="just"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свидания, Москва…</a:t>
            </a:r>
          </a:p>
          <a:p>
            <a:pPr algn="just">
              <a:buSzPct val="100000"/>
              <a:buFont typeface="+mj-lt"/>
              <a:buAutoNum type="arabicPeriod"/>
              <a:defRPr/>
            </a:pPr>
            <a:endParaRPr lang="ru-RU" sz="1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100000"/>
              <a:buFont typeface="+mj-lt"/>
              <a:buAutoNum type="arabicPeriod"/>
              <a:defRPr/>
            </a:pPr>
            <a:endParaRPr lang="ru-RU" sz="1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100000"/>
              <a:buFont typeface="+mj-lt"/>
              <a:buAutoNum type="arabicPeriod"/>
              <a:defRPr/>
            </a:pPr>
            <a:endParaRPr lang="ru-RU" sz="1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100000"/>
              <a:buFont typeface="+mj-lt"/>
              <a:buAutoNum type="arabicPeriod"/>
              <a:defRPr/>
            </a:pPr>
            <a:endParaRPr lang="ru-RU" sz="1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860032" y="2636912"/>
            <a:ext cx="3524250" cy="30670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843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21CE90-CD1C-487F-9B3C-A1C099A5B7C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Выдающийся результат 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в легкой атлетике у советской дружины – 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15 золотых, 14 серебряных и 13 бронзовых медалей!</a:t>
            </a:r>
          </a:p>
        </p:txBody>
      </p:sp>
      <p:pic>
        <p:nvPicPr>
          <p:cNvPr id="73731" name="Picture 5" descr="img090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0" y="1773238"/>
            <a:ext cx="11779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img092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5364163" y="1773238"/>
            <a:ext cx="2500312" cy="3455987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8135" name="Picture 7" descr="img087"/>
          <p:cNvPicPr>
            <a:picLocks noChangeAspect="1" noChangeArrowheads="1"/>
          </p:cNvPicPr>
          <p:nvPr/>
        </p:nvPicPr>
        <p:blipFill>
          <a:blip r:embed="rId5" cstate="email">
            <a:lum bright="6000" contrast="12000"/>
          </a:blip>
          <a:srcRect/>
          <a:stretch>
            <a:fillRect/>
          </a:stretch>
        </p:blipFill>
        <p:spPr bwMode="auto">
          <a:xfrm>
            <a:off x="1908175" y="1773238"/>
            <a:ext cx="2390775" cy="3478212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6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73735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7B55D-43AF-4CE7-809F-6F2E1F86EBB1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084763"/>
            <a:ext cx="9144000" cy="1773237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3 медали в парусном спорте на Играх: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золото – класс «Звездный»;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серебро – класс «</a:t>
            </a:r>
            <a:r>
              <a:rPr lang="ru-RU" sz="2800" b="1" dirty="0" err="1" smtClean="0">
                <a:solidFill>
                  <a:srgbClr val="66FF33"/>
                </a:solidFill>
              </a:rPr>
              <a:t>Солинг</a:t>
            </a:r>
            <a:r>
              <a:rPr lang="ru-RU" sz="2800" b="1" dirty="0" smtClean="0">
                <a:solidFill>
                  <a:srgbClr val="66FF33"/>
                </a:solidFill>
              </a:rPr>
              <a:t>»;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бронза – класс «Финн».</a:t>
            </a:r>
          </a:p>
        </p:txBody>
      </p:sp>
      <p:pic>
        <p:nvPicPr>
          <p:cNvPr id="49157" name="Picture 5" descr="img100"/>
          <p:cNvPicPr>
            <a:picLocks noChangeAspect="1" noChangeArrowheads="1"/>
          </p:cNvPicPr>
          <p:nvPr/>
        </p:nvPicPr>
        <p:blipFill>
          <a:blip r:embed="rId3" cstate="email">
            <a:lum bright="6000" contrast="12000"/>
          </a:blip>
          <a:srcRect/>
          <a:stretch>
            <a:fillRect/>
          </a:stretch>
        </p:blipFill>
        <p:spPr bwMode="auto">
          <a:xfrm>
            <a:off x="1979613" y="1773238"/>
            <a:ext cx="2332037" cy="33115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5780" name="Picture 6" descr="img094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0" y="1773238"/>
            <a:ext cx="12350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img099"/>
          <p:cNvPicPr>
            <a:picLocks noChangeAspect="1" noChangeArrowheads="1"/>
          </p:cNvPicPr>
          <p:nvPr/>
        </p:nvPicPr>
        <p:blipFill>
          <a:blip r:embed="rId5" cstate="email">
            <a:lum contrast="12000"/>
          </a:blip>
          <a:srcRect/>
          <a:stretch>
            <a:fillRect/>
          </a:stretch>
        </p:blipFill>
        <p:spPr bwMode="auto">
          <a:xfrm>
            <a:off x="5081588" y="1773238"/>
            <a:ext cx="2173287" cy="33115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6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7578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64FC5-C70D-48FB-94D1-E6B5E10B6853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005263"/>
            <a:ext cx="9144000" cy="2852737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400" b="1" dirty="0" smtClean="0">
                <a:solidFill>
                  <a:srgbClr val="66FF33"/>
                </a:solidFill>
              </a:rPr>
              <a:t>Олимпийские чемпионы: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66FF33"/>
                </a:solidFill>
              </a:rPr>
              <a:t>Владимир Сальников (3 золота);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000" b="1" dirty="0" err="1" smtClean="0">
                <a:solidFill>
                  <a:srgbClr val="66FF33"/>
                </a:solidFill>
              </a:rPr>
              <a:t>Л.Качюшите</a:t>
            </a:r>
            <a:r>
              <a:rPr lang="ru-RU" sz="2000" b="1" dirty="0" smtClean="0">
                <a:solidFill>
                  <a:srgbClr val="66FF33"/>
                </a:solidFill>
              </a:rPr>
              <a:t> и </a:t>
            </a:r>
            <a:r>
              <a:rPr lang="ru-RU" sz="2000" b="1" dirty="0" err="1" smtClean="0">
                <a:solidFill>
                  <a:srgbClr val="66FF33"/>
                </a:solidFill>
              </a:rPr>
              <a:t>Р.Жулпа</a:t>
            </a:r>
            <a:r>
              <a:rPr lang="ru-RU" sz="2000" b="1" dirty="0" smtClean="0">
                <a:solidFill>
                  <a:srgbClr val="66FF33"/>
                </a:solidFill>
              </a:rPr>
              <a:t> (200м – брасс);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66FF33"/>
                </a:solidFill>
              </a:rPr>
              <a:t>С.Фесенко (200м – баттерфляй);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66FF33"/>
                </a:solidFill>
              </a:rPr>
              <a:t>А.Сидоренко (400м – комплекс);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66FF33"/>
                </a:solidFill>
              </a:rPr>
              <a:t>Сб.СССР – мужчины (эстафета 4</a:t>
            </a:r>
            <a:r>
              <a:rPr lang="en-US" sz="2000" b="1" dirty="0" smtClean="0">
                <a:solidFill>
                  <a:srgbClr val="66FF33"/>
                </a:solidFill>
              </a:rPr>
              <a:t>X</a:t>
            </a:r>
            <a:r>
              <a:rPr lang="ru-RU" sz="2000" b="1" dirty="0" smtClean="0">
                <a:solidFill>
                  <a:srgbClr val="66FF33"/>
                </a:solidFill>
              </a:rPr>
              <a:t>200м);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000" b="1" dirty="0" err="1" smtClean="0">
                <a:solidFill>
                  <a:srgbClr val="66FF33"/>
                </a:solidFill>
              </a:rPr>
              <a:t>С.Копляков</a:t>
            </a:r>
            <a:r>
              <a:rPr lang="ru-RU" sz="2000" b="1" dirty="0" smtClean="0">
                <a:solidFill>
                  <a:srgbClr val="66FF33"/>
                </a:solidFill>
              </a:rPr>
              <a:t> (200м – в/с);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66FF33"/>
                </a:solidFill>
              </a:rPr>
              <a:t>И.Калинина и А.Портнов (трамплин).</a:t>
            </a:r>
          </a:p>
        </p:txBody>
      </p:sp>
      <p:pic>
        <p:nvPicPr>
          <p:cNvPr id="77827" name="Picture 5" descr="img106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0" y="1773238"/>
            <a:ext cx="14287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img101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2195513" y="1773238"/>
            <a:ext cx="2592387" cy="228917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0183" name="Picture 7" descr="img111"/>
          <p:cNvPicPr>
            <a:picLocks noChangeAspect="1" noChangeArrowheads="1"/>
          </p:cNvPicPr>
          <p:nvPr/>
        </p:nvPicPr>
        <p:blipFill>
          <a:blip r:embed="rId5" cstate="email">
            <a:lum bright="6000" contrast="12000"/>
          </a:blip>
          <a:srcRect/>
          <a:stretch>
            <a:fillRect/>
          </a:stretch>
        </p:blipFill>
        <p:spPr bwMode="auto">
          <a:xfrm>
            <a:off x="5508625" y="1773238"/>
            <a:ext cx="2279650" cy="2303462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6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77831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3FE170-8896-4BD5-A0D0-32ED5295FA2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Ручной мяч на Олимпиаде:</a:t>
            </a:r>
          </a:p>
          <a:p>
            <a:pPr algn="ctr"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женщины – олимпийские чемпионки;</a:t>
            </a:r>
          </a:p>
          <a:p>
            <a:pPr algn="ctr"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мужчины – серебряные призеры.</a:t>
            </a:r>
          </a:p>
        </p:txBody>
      </p:sp>
      <p:pic>
        <p:nvPicPr>
          <p:cNvPr id="51205" name="Picture 5" descr="img113"/>
          <p:cNvPicPr>
            <a:picLocks noChangeAspect="1" noChangeArrowheads="1"/>
          </p:cNvPicPr>
          <p:nvPr/>
        </p:nvPicPr>
        <p:blipFill>
          <a:blip r:embed="rId3" cstate="email">
            <a:lum bright="6000" contrast="18000"/>
          </a:blip>
          <a:srcRect/>
          <a:stretch>
            <a:fillRect/>
          </a:stretch>
        </p:blipFill>
        <p:spPr bwMode="auto">
          <a:xfrm>
            <a:off x="2771775" y="1773238"/>
            <a:ext cx="3343275" cy="3384550"/>
          </a:xfrm>
          <a:prstGeom prst="round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51206" name="Picture 6" descr="img112"/>
          <p:cNvPicPr>
            <a:picLocks noChangeAspect="1" noChangeArrowheads="1"/>
          </p:cNvPicPr>
          <p:nvPr/>
        </p:nvPicPr>
        <p:blipFill>
          <a:blip r:embed="rId4" cstate="email">
            <a:lum bright="6000" contrast="6000"/>
          </a:blip>
          <a:srcRect/>
          <a:stretch>
            <a:fillRect/>
          </a:stretch>
        </p:blipFill>
        <p:spPr bwMode="auto">
          <a:xfrm>
            <a:off x="0" y="1773238"/>
            <a:ext cx="1114425" cy="1422400"/>
          </a:xfrm>
          <a:prstGeom prst="foldedCorner">
            <a:avLst/>
          </a:prstGeom>
          <a:noFill/>
        </p:spPr>
      </p:pic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7987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9C521-697E-439E-B21A-4C8B01F06F1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Пятиборье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Золото в копилке советской команды</a:t>
            </a:r>
          </a:p>
        </p:txBody>
      </p:sp>
      <p:pic>
        <p:nvPicPr>
          <p:cNvPr id="52231" name="Picture 7" descr="img086"/>
          <p:cNvPicPr>
            <a:picLocks noChangeAspect="1" noChangeArrowheads="1"/>
          </p:cNvPicPr>
          <p:nvPr/>
        </p:nvPicPr>
        <p:blipFill>
          <a:blip r:embed="rId3" cstate="email">
            <a:lum bright="6000" contrast="12000"/>
          </a:blip>
          <a:srcRect/>
          <a:stretch>
            <a:fillRect/>
          </a:stretch>
        </p:blipFill>
        <p:spPr bwMode="auto">
          <a:xfrm>
            <a:off x="7513638" y="1773238"/>
            <a:ext cx="1630362" cy="2376487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2234" name="Picture 10" descr="img124"/>
          <p:cNvPicPr>
            <a:picLocks noChangeAspect="1" noChangeArrowheads="1"/>
          </p:cNvPicPr>
          <p:nvPr/>
        </p:nvPicPr>
        <p:blipFill>
          <a:blip r:embed="rId4" cstate="email">
            <a:lum bright="6000" contrast="18000"/>
          </a:blip>
          <a:srcRect/>
          <a:stretch>
            <a:fillRect/>
          </a:stretch>
        </p:blipFill>
        <p:spPr bwMode="auto">
          <a:xfrm>
            <a:off x="0" y="1773238"/>
            <a:ext cx="2058988" cy="24479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2235" name="Picture 11" descr="img129"/>
          <p:cNvPicPr>
            <a:picLocks noChangeAspect="1" noChangeArrowheads="1"/>
          </p:cNvPicPr>
          <p:nvPr/>
        </p:nvPicPr>
        <p:blipFill>
          <a:blip r:embed="rId5" cstate="email">
            <a:lum bright="6000" contrast="12000"/>
          </a:blip>
          <a:srcRect/>
          <a:stretch>
            <a:fillRect/>
          </a:stretch>
        </p:blipFill>
        <p:spPr bwMode="auto">
          <a:xfrm>
            <a:off x="5803900" y="2852738"/>
            <a:ext cx="1595438" cy="2351087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2236" name="Picture 12" descr="img130"/>
          <p:cNvPicPr>
            <a:picLocks noChangeAspect="1" noChangeArrowheads="1"/>
          </p:cNvPicPr>
          <p:nvPr/>
        </p:nvPicPr>
        <p:blipFill>
          <a:blip r:embed="rId6" cstate="email">
            <a:lum bright="6000" contrast="12000"/>
          </a:blip>
          <a:srcRect/>
          <a:stretch>
            <a:fillRect/>
          </a:stretch>
        </p:blipFill>
        <p:spPr bwMode="auto">
          <a:xfrm>
            <a:off x="3957638" y="1773238"/>
            <a:ext cx="1754187" cy="24479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2237" name="Picture 13" descr="img131"/>
          <p:cNvPicPr>
            <a:picLocks noChangeAspect="1" noChangeArrowheads="1"/>
          </p:cNvPicPr>
          <p:nvPr/>
        </p:nvPicPr>
        <p:blipFill>
          <a:blip r:embed="rId7" cstate="email">
            <a:lum bright="6000" contrast="6000"/>
          </a:blip>
          <a:srcRect/>
          <a:stretch>
            <a:fillRect/>
          </a:stretch>
        </p:blipFill>
        <p:spPr bwMode="auto">
          <a:xfrm>
            <a:off x="2193925" y="2852738"/>
            <a:ext cx="1663700" cy="23336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3" descr="img216"/>
          <p:cNvPicPr>
            <a:picLocks noChangeAspect="1" noChangeArrowheads="1"/>
          </p:cNvPicPr>
          <p:nvPr/>
        </p:nvPicPr>
        <p:blipFill>
          <a:blip r:embed="rId8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81929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95D7DB-D27B-46D5-818D-9B798AC7D7E4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400" b="1" dirty="0" smtClean="0">
                <a:solidFill>
                  <a:srgbClr val="66FF33"/>
                </a:solidFill>
              </a:rPr>
              <a:t>Стрелковый спорт: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66FF33"/>
                </a:solidFill>
              </a:rPr>
              <a:t>З золота (А.Мелентьев, В.Власов, И.Соколов);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66FF33"/>
                </a:solidFill>
              </a:rPr>
              <a:t>1 серебро;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66FF33"/>
                </a:solidFill>
              </a:rPr>
              <a:t>1 бронза.</a:t>
            </a:r>
          </a:p>
        </p:txBody>
      </p:sp>
      <p:pic>
        <p:nvPicPr>
          <p:cNvPr id="53253" name="Picture 5" descr="img132"/>
          <p:cNvPicPr>
            <a:picLocks noChangeAspect="1" noChangeArrowheads="1"/>
          </p:cNvPicPr>
          <p:nvPr/>
        </p:nvPicPr>
        <p:blipFill>
          <a:blip r:embed="rId3" cstate="email">
            <a:lum bright="6000" contrast="12000"/>
          </a:blip>
          <a:srcRect/>
          <a:stretch>
            <a:fillRect/>
          </a:stretch>
        </p:blipFill>
        <p:spPr bwMode="auto">
          <a:xfrm>
            <a:off x="3600450" y="1773238"/>
            <a:ext cx="2376488" cy="33115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3972" name="Picture 6" descr="img130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0" y="1773238"/>
            <a:ext cx="104616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5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8397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BF701A-5D8A-4D9A-81A2-A6C4173806C3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400" b="1" dirty="0" smtClean="0">
                <a:solidFill>
                  <a:srgbClr val="66FF33"/>
                </a:solidFill>
              </a:rPr>
              <a:t>Стрельба из лука: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66FF33"/>
                </a:solidFill>
              </a:rPr>
              <a:t>К.Лосаберидзе – чемпионка </a:t>
            </a:r>
            <a:r>
              <a:rPr lang="en-US" sz="2400" b="1" dirty="0" smtClean="0">
                <a:solidFill>
                  <a:srgbClr val="66FF33"/>
                </a:solidFill>
              </a:rPr>
              <a:t>XXII</a:t>
            </a:r>
            <a:r>
              <a:rPr lang="ru-RU" sz="2400" b="1" dirty="0" smtClean="0">
                <a:solidFill>
                  <a:srgbClr val="66FF33"/>
                </a:solidFill>
              </a:rPr>
              <a:t> Игр;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66FF33"/>
                </a:solidFill>
              </a:rPr>
              <a:t>Н.Бутузова – серебряный призер;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66FF33"/>
                </a:solidFill>
              </a:rPr>
              <a:t>Б.Исаченко – бронзовый призер.</a:t>
            </a:r>
          </a:p>
        </p:txBody>
      </p:sp>
      <p:pic>
        <p:nvPicPr>
          <p:cNvPr id="54277" name="Picture 5" descr="img134"/>
          <p:cNvPicPr>
            <a:picLocks noChangeAspect="1" noChangeArrowheads="1"/>
          </p:cNvPicPr>
          <p:nvPr/>
        </p:nvPicPr>
        <p:blipFill>
          <a:blip r:embed="rId3" cstate="email">
            <a:lum bright="6000" contrast="12000"/>
          </a:blip>
          <a:srcRect/>
          <a:stretch>
            <a:fillRect/>
          </a:stretch>
        </p:blipFill>
        <p:spPr bwMode="auto">
          <a:xfrm>
            <a:off x="251520" y="1844824"/>
            <a:ext cx="1657350" cy="1630362"/>
          </a:xfrm>
          <a:prstGeom prst="snipRoundRect">
            <a:avLst/>
          </a:prstGeom>
          <a:noFill/>
          <a:ln w="190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4278" name="Picture 6" descr="img136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5364163" y="1773238"/>
            <a:ext cx="1992312" cy="30956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4">
                <a:lumMod val="20000"/>
                <a:lumOff val="80000"/>
                <a:alpha val="6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4279" name="Picture 7" descr="img133"/>
          <p:cNvPicPr>
            <a:picLocks noChangeAspect="1" noChangeArrowheads="1"/>
          </p:cNvPicPr>
          <p:nvPr/>
        </p:nvPicPr>
        <p:blipFill>
          <a:blip r:embed="rId5" cstate="email">
            <a:lum bright="6000" contrast="12000"/>
          </a:blip>
          <a:srcRect/>
          <a:stretch>
            <a:fillRect/>
          </a:stretch>
        </p:blipFill>
        <p:spPr bwMode="auto">
          <a:xfrm>
            <a:off x="2268538" y="1773238"/>
            <a:ext cx="2755900" cy="3151187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4">
                <a:lumMod val="20000"/>
                <a:lumOff val="80000"/>
                <a:alpha val="6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6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8602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F9E466-8549-4E73-85E5-3E51A0A4C094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Фехтование – весомый вклад 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в копилку сборной страны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 (3 золотые, 2 серебряные и 2 бронзовые медали)</a:t>
            </a:r>
          </a:p>
        </p:txBody>
      </p:sp>
      <p:pic>
        <p:nvPicPr>
          <p:cNvPr id="55301" name="Picture 5" descr="img149"/>
          <p:cNvPicPr>
            <a:picLocks noChangeAspect="1" noChangeArrowheads="1"/>
          </p:cNvPicPr>
          <p:nvPr/>
        </p:nvPicPr>
        <p:blipFill>
          <a:blip r:embed="rId3" cstate="email">
            <a:lum bright="6000" contrast="12000"/>
          </a:blip>
          <a:srcRect/>
          <a:stretch>
            <a:fillRect/>
          </a:stretch>
        </p:blipFill>
        <p:spPr bwMode="auto">
          <a:xfrm>
            <a:off x="6300788" y="1773238"/>
            <a:ext cx="2397125" cy="3313112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5302" name="Picture 6" descr="img144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3635375" y="2420938"/>
            <a:ext cx="1873250" cy="14700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5303" name="Picture 7" descr="img148"/>
          <p:cNvPicPr>
            <a:picLocks noChangeAspect="1" noChangeArrowheads="1"/>
          </p:cNvPicPr>
          <p:nvPr/>
        </p:nvPicPr>
        <p:blipFill>
          <a:blip r:embed="rId5" cstate="email">
            <a:lum bright="6000" contrast="12000"/>
          </a:blip>
          <a:srcRect/>
          <a:stretch>
            <a:fillRect/>
          </a:stretch>
        </p:blipFill>
        <p:spPr bwMode="auto">
          <a:xfrm>
            <a:off x="752475" y="1773238"/>
            <a:ext cx="2189163" cy="316865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6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88071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700B69-56F7-45C2-BA01-F306885CFD84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400" b="1" smtClean="0">
                <a:solidFill>
                  <a:srgbClr val="66FF33"/>
                </a:solidFill>
              </a:rPr>
              <a:t>Футбол на </a:t>
            </a:r>
            <a:r>
              <a:rPr lang="en-US" sz="2400" b="1" smtClean="0">
                <a:solidFill>
                  <a:srgbClr val="66FF33"/>
                </a:solidFill>
              </a:rPr>
              <a:t>XXII </a:t>
            </a:r>
            <a:r>
              <a:rPr lang="ru-RU" sz="2400" b="1" smtClean="0">
                <a:solidFill>
                  <a:srgbClr val="66FF33"/>
                </a:solidFill>
              </a:rPr>
              <a:t>Олимпиаде: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400" b="1" smtClean="0">
                <a:solidFill>
                  <a:srgbClr val="66FF33"/>
                </a:solidFill>
              </a:rPr>
              <a:t>1 место – ЧССР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400" b="1" smtClean="0">
                <a:solidFill>
                  <a:srgbClr val="66FF33"/>
                </a:solidFill>
              </a:rPr>
              <a:t>2 место – ГДР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400" b="1" smtClean="0">
                <a:solidFill>
                  <a:srgbClr val="66FF33"/>
                </a:solidFill>
              </a:rPr>
              <a:t>3 место - СССР</a:t>
            </a:r>
          </a:p>
        </p:txBody>
      </p:sp>
      <p:pic>
        <p:nvPicPr>
          <p:cNvPr id="56325" name="Picture 5" descr="img151"/>
          <p:cNvPicPr>
            <a:picLocks noChangeAspect="1" noChangeArrowheads="1"/>
          </p:cNvPicPr>
          <p:nvPr/>
        </p:nvPicPr>
        <p:blipFill>
          <a:blip r:embed="rId3" cstate="email">
            <a:lum bright="6000" contrast="12000"/>
          </a:blip>
          <a:srcRect/>
          <a:stretch>
            <a:fillRect/>
          </a:stretch>
        </p:blipFill>
        <p:spPr bwMode="auto">
          <a:xfrm>
            <a:off x="3779838" y="2420938"/>
            <a:ext cx="1993900" cy="1957387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6326" name="Picture 6" descr="img152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6332538" y="1773238"/>
            <a:ext cx="2378075" cy="3311525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6327" name="Picture 7" descr="img150"/>
          <p:cNvPicPr>
            <a:picLocks noChangeAspect="1" noChangeArrowheads="1"/>
          </p:cNvPicPr>
          <p:nvPr/>
        </p:nvPicPr>
        <p:blipFill>
          <a:blip r:embed="rId5" cstate="email">
            <a:lum bright="-6000"/>
          </a:blip>
          <a:srcRect/>
          <a:stretch>
            <a:fillRect/>
          </a:stretch>
        </p:blipFill>
        <p:spPr bwMode="auto">
          <a:xfrm>
            <a:off x="611188" y="1773238"/>
            <a:ext cx="2587625" cy="3357562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6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9011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ED2D25-5E8A-4124-9E1F-E734983D1D72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Хоккей на траве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У нас удачный дебют на Олимпийских играх – 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2 бронзовые медали (мужчины и женщины)</a:t>
            </a:r>
          </a:p>
        </p:txBody>
      </p:sp>
      <p:pic>
        <p:nvPicPr>
          <p:cNvPr id="59397" name="Picture 5" descr="img1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700213"/>
            <a:ext cx="2368550" cy="3313112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9398" name="Picture 6" descr="img1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62675" y="1773238"/>
            <a:ext cx="2333625" cy="3240087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9399" name="Picture 7" descr="img1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838" y="1773238"/>
            <a:ext cx="1357312" cy="165735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6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9216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82331A-1574-40A4-A7D4-3A73E14BB800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437063"/>
            <a:ext cx="9144000" cy="2205037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99FF33"/>
                </a:solidFill>
              </a:rPr>
              <a:t>     23 октября 1974 года 75-сессия Международного олимпийского комитета, состоявшаяся в Вене, приняла решение о том, что организатором Игр </a:t>
            </a:r>
            <a:r>
              <a:rPr lang="en-US" sz="2800" b="1" dirty="0" smtClean="0">
                <a:solidFill>
                  <a:srgbClr val="99FF33"/>
                </a:solidFill>
              </a:rPr>
              <a:t>XXII </a:t>
            </a:r>
            <a:r>
              <a:rPr lang="ru-RU" sz="2800" b="1" dirty="0" smtClean="0">
                <a:solidFill>
                  <a:srgbClr val="99FF33"/>
                </a:solidFill>
              </a:rPr>
              <a:t>Олимпиады избрана столица нашей Родины –  </a:t>
            </a:r>
            <a:r>
              <a:rPr lang="ru-RU" sz="2800" b="1" dirty="0" smtClean="0">
                <a:solidFill>
                  <a:srgbClr val="00FFFF"/>
                </a:solidFill>
              </a:rPr>
              <a:t>город </a:t>
            </a:r>
            <a:r>
              <a:rPr lang="ru-RU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</a:p>
        </p:txBody>
      </p:sp>
      <p:pic>
        <p:nvPicPr>
          <p:cNvPr id="8200" name="Picture 8" descr="img062"/>
          <p:cNvPicPr>
            <a:picLocks noChangeAspect="1" noChangeArrowheads="1"/>
          </p:cNvPicPr>
          <p:nvPr/>
        </p:nvPicPr>
        <p:blipFill>
          <a:blip r:embed="rId3" cstate="email">
            <a:lum bright="12000" contrast="24000"/>
          </a:blip>
          <a:srcRect/>
          <a:stretch>
            <a:fillRect/>
          </a:stretch>
        </p:blipFill>
        <p:spPr bwMode="auto">
          <a:xfrm>
            <a:off x="2411413" y="1844675"/>
            <a:ext cx="4176712" cy="2448421"/>
          </a:xfrm>
          <a:prstGeom prst="roundRect">
            <a:avLst/>
          </a:prstGeom>
          <a:noFill/>
          <a:ln w="571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048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C30840-4EE2-4558-B72E-89591AA3EA8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9144000" cy="162877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До свидания, Москва, до свидания… .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2349312"/>
            <a:ext cx="3019211" cy="4508688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39700" prst="cross"/>
          </a:sp3d>
        </p:spPr>
      </p:pic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9421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B5989C-E497-4B59-A679-E03008C492AB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Домашнее задание: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используя интернет-ресурсы и литературу подготовить сообщения о зарубежных героях Олимпийских игр в Москве 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используя интернет-ресурсы и литературу подготовить  рассказы или сообщения об Олимпийских играх в Лос-Анджелесе.</a:t>
            </a:r>
          </a:p>
        </p:txBody>
      </p:sp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3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9626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743039-FB65-448A-8256-5892E0C6FB5A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Интернет-ресурсы: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FF00"/>
                </a:solidFill>
                <a:effectLst/>
                <a:hlinkClick r:id="rId3"/>
              </a:rPr>
              <a:t>http://www.3rim.ru/</a:t>
            </a: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FF00"/>
                </a:solidFill>
                <a:effectLst/>
                <a:hlinkClick r:id="rId4"/>
              </a:rPr>
              <a:t>http://crazys.info</a:t>
            </a: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FF00"/>
                </a:solidFill>
                <a:effectLst/>
                <a:hlinkClick r:id="rId5"/>
              </a:rPr>
              <a:t>http://webquake.ru</a:t>
            </a: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FF00"/>
                </a:solidFill>
                <a:effectLst/>
                <a:hlinkClick r:id="rId6"/>
              </a:rPr>
              <a:t>http://www.svobodanews.ru</a:t>
            </a: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FF00"/>
                </a:solidFill>
                <a:effectLst/>
                <a:hlinkClick r:id="rId7"/>
              </a:rPr>
              <a:t>http://www.pkokprf.ru</a:t>
            </a: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FF00"/>
                </a:solidFill>
                <a:effectLst/>
                <a:hlinkClick r:id="rId8"/>
              </a:rPr>
              <a:t>http://ru.wikipedia.org/wiki/</a:t>
            </a:r>
            <a:r>
              <a:rPr lang="ru-RU" sz="2000" dirty="0" smtClean="0">
                <a:solidFill>
                  <a:srgbClr val="FFFF00"/>
                </a:solidFill>
                <a:effectLst/>
                <a:hlinkClick r:id="rId8"/>
              </a:rPr>
              <a:t>ОИ_1980</a:t>
            </a: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FF00"/>
                </a:solidFill>
                <a:effectLst/>
                <a:hlinkClick r:id="rId9"/>
              </a:rPr>
              <a:t>http://slovari.yandex.ru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rgbClr val="FFFFFF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4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</p:txBody>
      </p:sp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10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11" cstate="email">
            <a:lum contrast="20000"/>
          </a:blip>
          <a:srcRect/>
          <a:stretch>
            <a:fillRect/>
          </a:stretch>
        </p:blipFill>
        <p:spPr bwMode="auto">
          <a:xfrm>
            <a:off x="4572000" y="2708920"/>
            <a:ext cx="4248472" cy="3240360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830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DD073E-FCC1-4CAC-9D8A-6CB94909F9B2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  <a:p>
            <a:pPr algn="just">
              <a:buFont typeface="Monotype Sorts" pitchFamily="2" charset="2"/>
              <a:buNone/>
              <a:defRPr/>
            </a:pP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rgbClr val="FFFFFF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400" b="1" dirty="0" smtClean="0">
              <a:solidFill>
                <a:srgbClr val="66FF33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</p:txBody>
      </p:sp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3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6" y="1916832"/>
            <a:ext cx="72416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6093296"/>
            <a:ext cx="721473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Всем крепкого здоровья и новых рекордов!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2852936"/>
            <a:ext cx="2036370" cy="3168352"/>
          </a:xfrm>
          <a:prstGeom prst="roundRect">
            <a:avLst/>
          </a:prstGeom>
          <a:noFill/>
          <a:ln w="762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100359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324EE-5543-4FF6-ABDF-152FD2E42744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22530" name="Picture 3" descr="img211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1331913" y="1844675"/>
            <a:ext cx="669925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400" b="1" smtClean="0"/>
              <a:t>    </a:t>
            </a:r>
            <a:r>
              <a:rPr lang="ru-RU" sz="2400" b="1" smtClean="0">
                <a:solidFill>
                  <a:srgbClr val="99FF33"/>
                </a:solidFill>
              </a:rPr>
              <a:t>Главный центр Игр </a:t>
            </a:r>
            <a:r>
              <a:rPr lang="en-US" sz="2400" b="1" smtClean="0">
                <a:solidFill>
                  <a:srgbClr val="99FF33"/>
                </a:solidFill>
              </a:rPr>
              <a:t>XXII </a:t>
            </a:r>
            <a:r>
              <a:rPr lang="ru-RU" sz="2400" b="1" smtClean="0">
                <a:solidFill>
                  <a:srgbClr val="99FF33"/>
                </a:solidFill>
              </a:rPr>
              <a:t>Олимпиады – Москва.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400" b="1" smtClean="0">
                <a:solidFill>
                  <a:srgbClr val="99FF33"/>
                </a:solidFill>
              </a:rPr>
              <a:t>    В Ленинграде (Санкт-Петербурге) , Киеве и Минске проходила часть игр олимпийского футбольного турнира, 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400" b="1" smtClean="0">
                <a:solidFill>
                  <a:srgbClr val="99FF33"/>
                </a:solidFill>
              </a:rPr>
              <a:t>в Таллине – парусная регата</a:t>
            </a:r>
          </a:p>
        </p:txBody>
      </p:sp>
      <p:pic>
        <p:nvPicPr>
          <p:cNvPr id="9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253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E33D94-AB04-4EE3-A796-2C6451EEF49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59113" y="2205038"/>
            <a:ext cx="6372225" cy="4114800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None/>
              <a:defRPr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3300"/>
                </a:solidFill>
              </a:rPr>
              <a:t>Московские Игры приняли: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99FF33"/>
                </a:solidFill>
              </a:rPr>
              <a:t>5651 журналиста;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99FF33"/>
                </a:solidFill>
              </a:rPr>
              <a:t>Несколько сотен тысяч туристов;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99FF33"/>
                </a:solidFill>
              </a:rPr>
              <a:t>Игры смотрели около двух миллиардов телезрителей из 111 стран мира;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Tx/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99FF33"/>
                </a:solidFill>
              </a:rPr>
              <a:t>3,5 тысячи участников конгрессов Международного олимпийского комитета.</a:t>
            </a:r>
          </a:p>
          <a:p>
            <a:pPr>
              <a:lnSpc>
                <a:spcPct val="90000"/>
              </a:lnSpc>
              <a:buClr>
                <a:srgbClr val="66FF33"/>
              </a:buClr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99FF33"/>
              </a:solidFill>
            </a:endParaRPr>
          </a:p>
          <a:p>
            <a:pPr>
              <a:lnSpc>
                <a:spcPct val="90000"/>
              </a:lnSpc>
              <a:buClr>
                <a:srgbClr val="66FF33"/>
              </a:buClr>
              <a:buFont typeface="Wingdings" pitchFamily="2" charset="2"/>
              <a:buChar char="Ø"/>
              <a:defRPr/>
            </a:pPr>
            <a:endParaRPr lang="ru-RU" sz="2800" b="1" dirty="0" smtClean="0"/>
          </a:p>
        </p:txBody>
      </p:sp>
      <p:pic>
        <p:nvPicPr>
          <p:cNvPr id="24579" name="Picture 8" descr="img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3052763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458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436946-081A-419F-80FC-F54BB47B75A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26626" name="Picture 3" descr="img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267176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27313" y="2708275"/>
            <a:ext cx="6516687" cy="3168650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rgbClr val="FF3300"/>
                </a:solidFill>
              </a:rPr>
              <a:t>В Московских Играх участвовали:</a:t>
            </a:r>
          </a:p>
          <a:p>
            <a:pPr>
              <a:buClr>
                <a:srgbClr val="66FF33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99FF33"/>
                </a:solidFill>
              </a:rPr>
              <a:t> 5283 спортсмена из 80 стран мира (1134 – женщины);</a:t>
            </a:r>
          </a:p>
          <a:p>
            <a:pPr>
              <a:buClr>
                <a:srgbClr val="66FF33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3,5 тысячи судей по видам спорта;</a:t>
            </a:r>
          </a:p>
          <a:p>
            <a:pPr>
              <a:buClr>
                <a:srgbClr val="66FF33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Разыграно 203 комплекта наград.</a:t>
            </a:r>
          </a:p>
          <a:p>
            <a:pPr>
              <a:buClr>
                <a:srgbClr val="66FF33"/>
              </a:buClr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</p:txBody>
      </p:sp>
      <p:pic>
        <p:nvPicPr>
          <p:cNvPr id="8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662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E60B5-321E-4D2D-915D-B8B3A086FFC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11638" y="2205038"/>
            <a:ext cx="4537075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FF3300"/>
                </a:solidFill>
              </a:rPr>
              <a:t>На Московских Играх установлено:</a:t>
            </a:r>
          </a:p>
          <a:p>
            <a:pPr>
              <a:buClr>
                <a:srgbClr val="66FF33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smtClean="0">
                <a:solidFill>
                  <a:srgbClr val="99FF33"/>
                </a:solidFill>
              </a:rPr>
              <a:t> 36 мировых рекордов</a:t>
            </a:r>
          </a:p>
          <a:p>
            <a:pPr>
              <a:buClr>
                <a:srgbClr val="66FF33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smtClean="0">
                <a:solidFill>
                  <a:srgbClr val="99FF33"/>
                </a:solidFill>
              </a:rPr>
              <a:t>74 олимпийских рекорда</a:t>
            </a:r>
            <a:endParaRPr lang="ru-RU" smtClean="0"/>
          </a:p>
          <a:p>
            <a:pPr>
              <a:buClr>
                <a:srgbClr val="66FF33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smtClean="0">
                <a:solidFill>
                  <a:srgbClr val="99FF33"/>
                </a:solidFill>
              </a:rPr>
              <a:t> сотни национальных рекордов</a:t>
            </a:r>
          </a:p>
        </p:txBody>
      </p:sp>
      <p:pic>
        <p:nvPicPr>
          <p:cNvPr id="28675" name="Picture 5" descr="img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355758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img216"/>
          <p:cNvPicPr>
            <a:picLocks noChangeAspect="1" noChangeArrowheads="1"/>
          </p:cNvPicPr>
          <p:nvPr/>
        </p:nvPicPr>
        <p:blipFill>
          <a:blip r:embed="rId4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867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7969F-F44E-43FD-91BE-FB85C3D7693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15000" cy="1485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Олимпийские мгновения</a:t>
            </a:r>
          </a:p>
        </p:txBody>
      </p:sp>
      <p:pic>
        <p:nvPicPr>
          <p:cNvPr id="12291" name="Picture 3" descr="img216"/>
          <p:cNvPicPr>
            <a:picLocks noChangeAspect="1" noChangeArrowheads="1"/>
          </p:cNvPicPr>
          <p:nvPr/>
        </p:nvPicPr>
        <p:blipFill>
          <a:blip r:embed="rId3" cstate="email">
            <a:lum bright="-24000" contrast="60000"/>
          </a:blip>
          <a:srcRect/>
          <a:stretch>
            <a:fillRect/>
          </a:stretch>
        </p:blipFill>
        <p:spPr bwMode="auto">
          <a:xfrm>
            <a:off x="7700963" y="0"/>
            <a:ext cx="1443037" cy="1466850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293" name="Picture 5" descr="img20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6E1"/>
              </a:clrFrom>
              <a:clrTo>
                <a:srgbClr val="F8F6E1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467544" y="2204864"/>
            <a:ext cx="3635896" cy="379001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2294" name="Picture 6" descr="img203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4000" contrast="48000"/>
          </a:blip>
          <a:srcRect/>
          <a:stretch>
            <a:fillRect/>
          </a:stretch>
        </p:blipFill>
        <p:spPr bwMode="auto">
          <a:xfrm>
            <a:off x="1187624" y="1556792"/>
            <a:ext cx="2017712" cy="210343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427538" y="1989138"/>
            <a:ext cx="2736850" cy="4868862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smtClean="0">
                <a:solidFill>
                  <a:srgbClr val="FF3300"/>
                </a:solidFill>
              </a:rPr>
              <a:t>Символы </a:t>
            </a:r>
            <a:r>
              <a:rPr lang="en-US" sz="2800" b="1" smtClean="0">
                <a:solidFill>
                  <a:srgbClr val="FF3300"/>
                </a:solidFill>
              </a:rPr>
              <a:t>XXII </a:t>
            </a:r>
            <a:r>
              <a:rPr lang="ru-RU" sz="2800" b="1" smtClean="0">
                <a:solidFill>
                  <a:srgbClr val="FF3300"/>
                </a:solidFill>
              </a:rPr>
              <a:t>Олимпиады:</a:t>
            </a:r>
          </a:p>
          <a:p>
            <a:pPr algn="ctr">
              <a:buClr>
                <a:srgbClr val="66FF33"/>
              </a:buClr>
              <a:buSzTx/>
              <a:buFont typeface="Monotype Sorts" pitchFamily="2" charset="2"/>
              <a:buChar char="è"/>
              <a:defRPr/>
            </a:pPr>
            <a:r>
              <a:rPr lang="ru-RU" sz="2800" b="1" smtClean="0"/>
              <a:t> </a:t>
            </a:r>
            <a:r>
              <a:rPr lang="ru-RU" sz="2800" b="1" smtClean="0">
                <a:solidFill>
                  <a:srgbClr val="66FF33"/>
                </a:solidFill>
              </a:rPr>
              <a:t>Флаг</a:t>
            </a:r>
          </a:p>
          <a:p>
            <a:pPr algn="ctr">
              <a:buClr>
                <a:srgbClr val="66FF33"/>
              </a:buClr>
              <a:buSzTx/>
              <a:buFont typeface="Monotype Sorts" pitchFamily="2" charset="2"/>
              <a:buChar char="è"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Огонь</a:t>
            </a:r>
          </a:p>
          <a:p>
            <a:pPr algn="ctr">
              <a:buClr>
                <a:srgbClr val="66FF33"/>
              </a:buClr>
              <a:buSzTx/>
              <a:buFont typeface="Monotype Sorts" pitchFamily="2" charset="2"/>
              <a:buChar char="è"/>
              <a:defRPr/>
            </a:pPr>
            <a:r>
              <a:rPr lang="ru-RU" sz="2800" b="1" smtClean="0">
                <a:solidFill>
                  <a:srgbClr val="66FF33"/>
                </a:solidFill>
              </a:rPr>
              <a:t>Талисман</a:t>
            </a:r>
          </a:p>
          <a:p>
            <a:pPr algn="ctr">
              <a:buClr>
                <a:srgbClr val="66FF33"/>
              </a:buClr>
              <a:buSzTx/>
              <a:buFont typeface="Monotype Sorts" pitchFamily="2" charset="2"/>
              <a:buChar char="è"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Медали</a:t>
            </a:r>
          </a:p>
          <a:p>
            <a:pPr algn="ctr">
              <a:buClr>
                <a:srgbClr val="66FF33"/>
              </a:buClr>
              <a:buSzTx/>
              <a:buFont typeface="Monotype Sorts" pitchFamily="2" charset="2"/>
              <a:buChar char="è"/>
              <a:defRPr/>
            </a:pPr>
            <a:r>
              <a:rPr lang="ru-RU" sz="2800" b="1" smtClean="0">
                <a:solidFill>
                  <a:srgbClr val="66FF33"/>
                </a:solidFill>
              </a:rPr>
              <a:t>Клятвы</a:t>
            </a:r>
            <a:endParaRPr lang="ru-RU" sz="2800" b="1" u="sng" smtClean="0">
              <a:solidFill>
                <a:srgbClr val="66FF33"/>
              </a:solidFill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68492" y="5229200"/>
            <a:ext cx="2000982" cy="1628800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072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B2AE33-A04F-48CB-B85F-33E6A96F787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RKLE">
  <a:themeElements>
    <a:clrScheme name="SPARKLE 1">
      <a:dk1>
        <a:srgbClr val="000000"/>
      </a:dk1>
      <a:lt1>
        <a:srgbClr val="DDDDDD"/>
      </a:lt1>
      <a:dk2>
        <a:srgbClr val="0000FF"/>
      </a:dk2>
      <a:lt2>
        <a:srgbClr val="00CCCC"/>
      </a:lt2>
      <a:accent1>
        <a:srgbClr val="B2B2B2"/>
      </a:accent1>
      <a:accent2>
        <a:srgbClr val="FF9933"/>
      </a:accent2>
      <a:accent3>
        <a:srgbClr val="AAAAFF"/>
      </a:accent3>
      <a:accent4>
        <a:srgbClr val="BDBDBD"/>
      </a:accent4>
      <a:accent5>
        <a:srgbClr val="D5D5D5"/>
      </a:accent5>
      <a:accent6>
        <a:srgbClr val="E78A2D"/>
      </a:accent6>
      <a:hlink>
        <a:srgbClr val="CC00CC"/>
      </a:hlink>
      <a:folHlink>
        <a:srgbClr val="9999FF"/>
      </a:folHlink>
    </a:clrScheme>
    <a:fontScheme name="SPARK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PARKLE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1B942ACB7B9747A064344298BB686B" ma:contentTypeVersion="0" ma:contentTypeDescription="Создание документа." ma:contentTypeScope="" ma:versionID="192ed9592feef828abbc1e19e179bf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17776D-3E20-4572-8CC9-59AECCF735CF}"/>
</file>

<file path=customXml/itemProps2.xml><?xml version="1.0" encoding="utf-8"?>
<ds:datastoreItem xmlns:ds="http://schemas.openxmlformats.org/officeDocument/2006/customXml" ds:itemID="{7F4F30EA-7B6F-404F-ACE1-0BDBE0790ABA}"/>
</file>

<file path=customXml/itemProps3.xml><?xml version="1.0" encoding="utf-8"?>
<ds:datastoreItem xmlns:ds="http://schemas.openxmlformats.org/officeDocument/2006/customXml" ds:itemID="{85F6BB78-24EE-4E4F-917C-3FE37A9FCD4E}"/>
</file>

<file path=docProps/app.xml><?xml version="1.0" encoding="utf-8"?>
<Properties xmlns="http://schemas.openxmlformats.org/officeDocument/2006/extended-properties" xmlns:vt="http://schemas.openxmlformats.org/officeDocument/2006/docPropsVTypes">
  <Template>SPARKLE</Template>
  <TotalTime>677</TotalTime>
  <Words>1082</Words>
  <Application>Microsoft Office PowerPoint</Application>
  <PresentationFormat>Экран (4:3)</PresentationFormat>
  <Paragraphs>331</Paragraphs>
  <Slides>43</Slides>
  <Notes>43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SPARKLE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Горшков Андрей Александрович</dc:creator>
  <cp:lastModifiedBy>1</cp:lastModifiedBy>
  <cp:revision>124</cp:revision>
  <dcterms:created xsi:type="dcterms:W3CDTF">2007-02-15T09:49:48Z</dcterms:created>
  <dcterms:modified xsi:type="dcterms:W3CDTF">2017-01-01T12:56:53Z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0x0101003E1B942ACB7B9747A064344298BB686B</vt:lpwstr>
  </property>
</Properties>
</file>