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78" r:id="rId6"/>
    <p:sldId id="260" r:id="rId7"/>
    <p:sldId id="261" r:id="rId8"/>
    <p:sldId id="276" r:id="rId9"/>
    <p:sldId id="263" r:id="rId10"/>
    <p:sldId id="264" r:id="rId11"/>
    <p:sldId id="265" r:id="rId12"/>
    <p:sldId id="266" r:id="rId13"/>
    <p:sldId id="272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586" autoAdjust="0"/>
  </p:normalViewPr>
  <p:slideViewPr>
    <p:cSldViewPr>
      <p:cViewPr varScale="1">
        <p:scale>
          <a:sx n="97" d="100"/>
          <a:sy n="97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D0AD-9AC0-4D88-9E81-4935856262D6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F1669-D673-43B9-B3AA-58B107744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57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7E341F-69D6-414A-A446-73E3DC1D9A1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C7183E-DDCE-4FBD-A247-2E3D2B3B5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571768"/>
          </a:xfrm>
        </p:spPr>
        <p:txBody>
          <a:bodyPr/>
          <a:lstStyle/>
          <a:p>
            <a:r>
              <a:rPr lang="ru-RU" dirty="0" smtClean="0"/>
              <a:t>Олимпиада начинается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7643866" cy="28575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Муниципальное общеобразовательное учреждение </a:t>
            </a:r>
            <a:r>
              <a:rPr lang="ru-RU" sz="3600" dirty="0" err="1" smtClean="0">
                <a:solidFill>
                  <a:schemeClr val="tx1"/>
                </a:solidFill>
              </a:rPr>
              <a:t>Попадьинская</a:t>
            </a:r>
            <a:r>
              <a:rPr lang="ru-RU" sz="3600" dirty="0" smtClean="0">
                <a:solidFill>
                  <a:schemeClr val="tx1"/>
                </a:solidFill>
              </a:rPr>
              <a:t> основная общеобразовательная школа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dirty="0" smtClean="0"/>
              <a:t>Фестиваль ГТО </a:t>
            </a:r>
            <a:br>
              <a:rPr lang="ru-RU" dirty="0" smtClean="0"/>
            </a:br>
            <a:r>
              <a:rPr lang="ru-RU" dirty="0" smtClean="0"/>
              <a:t>в школе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2500" dirty="0" smtClean="0"/>
              <a:t>                    Одной из самых главных проблем любого общества было и есть здоровье детей и подростков – нашего будущего. От здоровья сегодняшних детей напрямую зависит здоровье общества завтра. В стране разрабатывается множество программ и мероприятий для сохранения и укрепления здоровья школьников, а также популяризации спорта и здорового образа жизни среди детей и подростков. Но, несмотря на их большое количество, здоровье школьников с каждым годом ухудшается. В школе дети проводят большую часть времени и, соответственно, школа может повлиять на данную проблему. Как одним из направлений в сохранении и укреплении здоровья детей государство возрождает традицию сдачи нормативов ГТО. Но мы прекрасно понимаем, что далеко не всякий сможет сдать данные нормативы. Нужна подготовка и привлечение детей к занятиям спортом.                                                   Для учащихся  нашей школы был проведен единый урок  «ВФСК ГТО», показан </a:t>
            </a:r>
            <a:r>
              <a:rPr lang="ru-RU" sz="2500" dirty="0" err="1" smtClean="0"/>
              <a:t>видеоурок</a:t>
            </a:r>
            <a:r>
              <a:rPr lang="ru-RU" sz="2500" dirty="0" smtClean="0"/>
              <a:t>, познакомлены учащиеся с комплексом ГТО и своей возрастной ступени. Как одним из первых шагов к внедрению комплекса ГТО в школе, мы провели Фестиваль  ГТО, в котором приняли  участие наши школьники, и который проводился в форме личных состязаний. Учащиеся показали хорошие результаты в своей возрастной ступени.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                                                        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r>
              <a:rPr lang="ru-RU" sz="2500" b="1" dirty="0" smtClean="0"/>
              <a:t>                                                            Спортивный праздник Фестиваль ГТО</a:t>
            </a:r>
          </a:p>
          <a:p>
            <a:r>
              <a:rPr lang="ru-RU" sz="1200" b="1" dirty="0" smtClean="0"/>
              <a:t>           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Рисунок 6" descr="F:\DCIM\100SSCAM\SDC17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0SSCAM\SDC17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0SSCAM\SDC177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00504"/>
            <a:ext cx="235745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Районная спартакиада школьников </a:t>
            </a:r>
            <a:r>
              <a:rPr lang="ru-RU" sz="2200" dirty="0" smtClean="0"/>
              <a:t>2015-2016 учебный год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500" dirty="0" smtClean="0"/>
              <a:t>В районе 8 школ: 2средние и 6 основных общеобразовательных школ. В зачет Спартакиады входят 4 основных вида: чемпионат района по легкоатлетическому кроссу,  чемпионат района по силовому многоборью, чемпионат района по лыжным гонкам,  чемпионат района по легкой атлетике. Соревнования проводятся как личные, так и командные. Учащиеся нашего общеобразовательного учреждения отличается своей физической подготовленностью, являются активными участниками спартакиады и становятся победителями и призерами соревнований.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Чемпионат района по</a:t>
            </a:r>
          </a:p>
          <a:p>
            <a:pPr>
              <a:buNone/>
            </a:pPr>
            <a:r>
              <a:rPr lang="ru-RU" sz="1200" dirty="0" smtClean="0"/>
              <a:t>легкоатлетическому  кроссу </a:t>
            </a:r>
          </a:p>
          <a:p>
            <a:pPr>
              <a:buNone/>
            </a:pPr>
            <a:r>
              <a:rPr lang="ru-RU" sz="1200" dirty="0" smtClean="0"/>
              <a:t>        «Кросс наций»</a:t>
            </a:r>
          </a:p>
          <a:p>
            <a:pPr>
              <a:buNone/>
            </a:pPr>
            <a:r>
              <a:rPr lang="ru-RU" sz="1200" dirty="0" smtClean="0"/>
              <a:t>                  2 место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           Чемпионат района по силовому многоборью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2 место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                                                              Чемпионат района по лыжным гонкам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3 место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1026" name="Picture 2" descr="E:\DCIM\100SSCAM\SDC17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786082" cy="2089562"/>
          </a:xfrm>
          <a:prstGeom prst="rect">
            <a:avLst/>
          </a:prstGeom>
          <a:noFill/>
        </p:spPr>
      </p:pic>
      <p:pic>
        <p:nvPicPr>
          <p:cNvPr id="1027" name="Picture 3" descr="E:\DCIM\100SSCAM\SDC17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2857520" cy="2143140"/>
          </a:xfrm>
          <a:prstGeom prst="rect">
            <a:avLst/>
          </a:prstGeom>
          <a:noFill/>
        </p:spPr>
      </p:pic>
      <p:pic>
        <p:nvPicPr>
          <p:cNvPr id="1029" name="Picture 5" descr="E:\DCIM\100SSCAM\SDC17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143000"/>
          </a:xfrm>
        </p:spPr>
        <p:txBody>
          <a:bodyPr/>
          <a:lstStyle/>
          <a:p>
            <a:r>
              <a:rPr lang="ru-RU" dirty="0" smtClean="0"/>
              <a:t>Зарница в школе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Традиция в школе проводить спортивную игру «Зарница»                                                                                </a:t>
            </a:r>
            <a:r>
              <a:rPr lang="ru-RU" sz="1400" i="1" dirty="0" smtClean="0"/>
              <a:t>Цели</a:t>
            </a:r>
            <a:r>
              <a:rPr lang="ru-RU" sz="1400" dirty="0" smtClean="0"/>
              <a:t> проведения игры «Зарница в школе»:                                                                                                                                                               - воспитание подрастающего поколения в духе патриотизма, преданности Родине;                                                                                                   - привитие навыков коллективного взаимодействия, готовности к службе в вооруженных Силах РФ;                                                                 </a:t>
            </a:r>
          </a:p>
          <a:p>
            <a:pPr>
              <a:buNone/>
            </a:pPr>
            <a:r>
              <a:rPr lang="ru-RU" sz="1400" dirty="0" smtClean="0"/>
              <a:t>        - развитие физических качеств: быстроты, силы, выносливости</a:t>
            </a:r>
          </a:p>
          <a:p>
            <a:pPr>
              <a:buNone/>
            </a:pPr>
            <a:r>
              <a:rPr lang="ru-RU" sz="1400" i="1" dirty="0" smtClean="0"/>
              <a:t>        Задачи</a:t>
            </a:r>
            <a:r>
              <a:rPr lang="ru-RU" sz="1400" dirty="0" smtClean="0"/>
              <a:t>: - развитие чувства гражданственности, патриотизма;                                                                                                                       - повышение престижа воинской службы;                                                                                                                                                                       - воспитание инициативы и самостоятельности, сознательной дисциплины, дружбы и товарищества, воли, смелости, выносливости,                                                                                                                                                                  - пропаганда и популяризация здорового образа жизни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5" name="Рисунок 4" descr="F:\DCIM\100SSCAM\SDC16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2714644" cy="20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0SSCAM\SDC16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DC10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Спортивный клуб «Спорт»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dirty="0" smtClean="0"/>
              <a:t>                Школьный спортивный клуб «Спорт» организация учащихся, способствующая развитию физической культуры, спорта, туризма.                                                                                                                                                                                      Работает под девизом «Спорт-это жизнь». Посещают клуб учащиеся школы.                                                            Задачами клуба являются:                                                                                                                                                                                    - активизация физкультурно-спортивной работы и участие всех учащихся в спортивной жизни школы;                       </a:t>
            </a:r>
            <a:r>
              <a:rPr lang="ru-RU" sz="1400" dirty="0" smtClean="0"/>
              <a:t>                                  </a:t>
            </a:r>
            <a:r>
              <a:rPr lang="ru-RU" sz="1400" dirty="0" smtClean="0"/>
              <a:t>- укрепление здоровья и физического  совершенствования учащихся на основе систематически организованных обязательных внеклассных спортивно- оздоровительных занятий всех детей;                                                                                 -воспитание у школьников общественной активности и трудолюбия, творчества и организаторских способностей;</a:t>
            </a:r>
          </a:p>
          <a:p>
            <a:pPr>
              <a:buNone/>
            </a:pPr>
            <a:r>
              <a:rPr lang="ru-RU" sz="1400" dirty="0" smtClean="0"/>
              <a:t>          - привлечение к спортивно- массовой работе в клубе выпускников школ, родителей учащихся школы;                       - профилактика асоциальных проявлений в детской и подростковой среде, выработка потребности в здоровом образе жизни.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</a:t>
            </a:r>
          </a:p>
          <a:p>
            <a:pPr algn="ctr">
              <a:buNone/>
            </a:pPr>
            <a:r>
              <a:rPr lang="ru-RU" sz="1200" b="1" dirty="0" smtClean="0"/>
              <a:t>           Товарищеская встреча по баскетболу учащихся школы и выпускников школы</a:t>
            </a:r>
            <a:endParaRPr lang="ru-RU" sz="1200" b="1" dirty="0"/>
          </a:p>
        </p:txBody>
      </p:sp>
      <p:pic>
        <p:nvPicPr>
          <p:cNvPr id="5" name="Рисунок 4" descr="E:\DCIM\100SSCAM\SDC176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зимних видов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466728" cy="46805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dirty="0" smtClean="0"/>
              <a:t>      В школе ведется работа по истории и проведению Олимпийских и </a:t>
            </a:r>
            <a:r>
              <a:rPr lang="ru-RU" sz="5600" dirty="0" err="1" smtClean="0"/>
              <a:t>паралимпийских</a:t>
            </a:r>
            <a:r>
              <a:rPr lang="ru-RU" sz="5600" dirty="0" smtClean="0"/>
              <a:t> игр.  </a:t>
            </a:r>
          </a:p>
          <a:p>
            <a:pPr>
              <a:buNone/>
            </a:pPr>
            <a:r>
              <a:rPr lang="ru-RU" sz="5600" dirty="0" smtClean="0"/>
              <a:t>              Для обучающихся проводятся олимпийские уроки «О спорт, ты – мир!», лекции «Герои российского спорта»,беседы «Зимние и летние Олимпийские игры» викторины «Олимпийские игры современности»,спортивные соревнования «О спорт, ты –мир!», соревнования по биатлону. Включена олимпийская тематика в содержание учебных предметов, например по физической культуре, истории, немецкому языку, изобразительному искусству, литературе.</a:t>
            </a:r>
          </a:p>
          <a:p>
            <a:pPr>
              <a:buNone/>
            </a:pPr>
            <a:r>
              <a:rPr lang="ru-RU" sz="5600" dirty="0" smtClean="0"/>
              <a:t>             Стало традицией проводить день зимних видов спорта в школе.  </a:t>
            </a:r>
          </a:p>
          <a:p>
            <a:endParaRPr lang="ru-RU" sz="35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r>
              <a:rPr lang="ru-RU" sz="7200" dirty="0" smtClean="0"/>
              <a:t>         Соревнования по биатлону</a:t>
            </a:r>
            <a:endParaRPr lang="ru-RU" sz="7200" dirty="0"/>
          </a:p>
        </p:txBody>
      </p:sp>
      <p:pic>
        <p:nvPicPr>
          <p:cNvPr id="1026" name="Picture 2" descr="E:\DCIM\100SSCAM\SDC17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4452969" cy="3339727"/>
          </a:xfrm>
          <a:prstGeom prst="rect">
            <a:avLst/>
          </a:prstGeom>
          <a:noFill/>
        </p:spPr>
      </p:pic>
      <p:pic>
        <p:nvPicPr>
          <p:cNvPr id="5" name="Рисунок 4" descr="i643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48478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в лагере отдыха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200" dirty="0" smtClean="0"/>
              <a:t>                 </a:t>
            </a:r>
            <a:r>
              <a:rPr lang="ru-RU" sz="1600" dirty="0" smtClean="0"/>
              <a:t>Спорт в лагере играет большую роль для  укрепления здоровья. </a:t>
            </a:r>
          </a:p>
          <a:p>
            <a:pPr algn="ctr">
              <a:buNone/>
            </a:pPr>
            <a:r>
              <a:rPr lang="ru-RU" sz="1600" dirty="0" smtClean="0"/>
              <a:t>Дети проводят утреннюю зарядку,  играют на свежем воздухе, проводятся с ними различные спортивные конкурсы, состязания, соревнования.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200" b="1" dirty="0" smtClean="0"/>
              <a:t>       Утренняя  зарядка в лагере            Соревнования  «На рыбалке у реки»                  Соревнования </a:t>
            </a:r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                                                                   «Вместе весело шагать по просторам»                                                        </a:t>
            </a:r>
          </a:p>
          <a:p>
            <a:endParaRPr lang="ru-RU" dirty="0"/>
          </a:p>
        </p:txBody>
      </p:sp>
      <p:pic>
        <p:nvPicPr>
          <p:cNvPr id="6" name="Рисунок 5" descr="E:\P1020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257176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DCIM\100SSCAM\SDC130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P10202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876"/>
            <a:ext cx="26153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Школа и спорт – путь к высоким спортивным достижениям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78634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  </a:t>
            </a:r>
            <a:r>
              <a:rPr lang="ru-RU" sz="6400" dirty="0" smtClean="0"/>
              <a:t>            Проблема здоровья, развития и воспитания детей имеет важнейшее государственное значение.  На состояние здоровья детей оказывают существенное влияние такие факторы, как неблагоприятные социальные и экологические условия. Детство и школьные годы – особый период в жизни человека, когда закладываются основы здорового образа жизни, организм  настраивается на здоровый или «больной» образ жизни, у школьника  вырабатываются нормы и привычки поведения. В современных условиях обучающиеся ограничены в движениях, что приводит к снижению у них естественной двигательной активности.  При этом 3 урока физической культуры в неделю всего на 25% восполняют её необходимый объём. И эта, по исследованиям врачей, хроническая гиподинамия способствует развитию сердечно – сосудистых расстройств, увеличивает количество детей с избыточной массой тела, нарушениями в опорно-двигательной системе, патология зрения, всё чаще диагностируются аллергические заболевания, и уже не удивляет синдром хронической усталости.</a:t>
            </a:r>
          </a:p>
          <a:p>
            <a:pPr algn="just">
              <a:buNone/>
            </a:pPr>
            <a:r>
              <a:rPr lang="ru-RU" sz="6400" dirty="0" smtClean="0"/>
              <a:t>              Развитие школы идёт по пути интенсификации, увеличения физических и психических нагрузок. Образовательные учреждения стремятся отвечать на новые запросы общества: формирование здорового образа жизни является одной из актуальнейших вопросов в системе обучения.</a:t>
            </a:r>
          </a:p>
          <a:p>
            <a:pPr algn="just">
              <a:buNone/>
            </a:pPr>
            <a:r>
              <a:rPr lang="ru-RU" sz="6400" dirty="0" smtClean="0"/>
              <a:t>               В  МОУ </a:t>
            </a:r>
            <a:r>
              <a:rPr lang="ru-RU" sz="6400" dirty="0" err="1" smtClean="0"/>
              <a:t>Попадьинская</a:t>
            </a:r>
            <a:r>
              <a:rPr lang="ru-RU" sz="6400" dirty="0" smtClean="0"/>
              <a:t> ООШ уделяется большое внимание укреплению и сохранению здоровья. Мало научить ребёнка чистить зубы утром и вечером, делать зарядку и есть здоровую пищу. Надо, чтобы он научился любить  себя,  людей, жизнь.         </a:t>
            </a:r>
          </a:p>
          <a:p>
            <a:pPr algn="just">
              <a:buNone/>
            </a:pPr>
            <a:r>
              <a:rPr lang="ru-RU" sz="6400" dirty="0" smtClean="0"/>
              <a:t>              Главное,  что  обрела  школа   за  последние  годы  –  стремление  к совершенствованию своей работы с учетом приоритета, каковым является сохранение и укрепление здоровья учащихся и педагога.</a:t>
            </a:r>
          </a:p>
          <a:p>
            <a:pPr algn="just">
              <a:buNone/>
            </a:pPr>
            <a:r>
              <a:rPr lang="ru-RU" sz="6400" dirty="0" smtClean="0"/>
              <a:t>              Большие достижения требуют большого труда. Школьники путем маленьких побед над собой, над своей ленью, будут двигаться к большим достижениям.</a:t>
            </a:r>
          </a:p>
          <a:p>
            <a:endParaRPr lang="ru-RU" sz="6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Спортивная инфраструктура школы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В школе есть все условия для занятий физической культурой и спортом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400" b="1" dirty="0" smtClean="0"/>
              <a:t> </a:t>
            </a:r>
            <a:r>
              <a:rPr lang="ru-RU" sz="1700" b="1" dirty="0" smtClean="0"/>
              <a:t>спортивный зал                                                                                     спортивная площадка </a:t>
            </a:r>
          </a:p>
          <a:p>
            <a:pPr>
              <a:buNone/>
            </a:pPr>
            <a:r>
              <a:rPr lang="ru-RU" sz="1200" dirty="0" smtClean="0"/>
              <a:t>                                       </a:t>
            </a:r>
            <a:r>
              <a:rPr lang="ru-RU" sz="1800" dirty="0" smtClean="0"/>
              <a:t>                  </a:t>
            </a:r>
            <a:r>
              <a:rPr lang="ru-RU" sz="2400" dirty="0" smtClean="0"/>
              <a:t>Наглядность в школе</a:t>
            </a:r>
          </a:p>
          <a:p>
            <a:pPr>
              <a:buNone/>
            </a:pPr>
            <a:r>
              <a:rPr lang="ru-RU" sz="1800" dirty="0" smtClean="0"/>
              <a:t>Комплекс ГТО             Наши успехи              Спорт в школе             Олимпийские игры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  </a:t>
            </a:r>
            <a:endParaRPr lang="ru-RU" sz="1200" dirty="0"/>
          </a:p>
        </p:txBody>
      </p:sp>
      <p:pic>
        <p:nvPicPr>
          <p:cNvPr id="7" name="Рисунок 6" descr="E:\DCIM\100SSCAM\SDC177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17885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DCIM\100SSCAM\SDC177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857760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DCIM\100SSCAM\SDC177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857760"/>
            <a:ext cx="2143140" cy="1785950"/>
          </a:xfrm>
          <a:prstGeom prst="rect">
            <a:avLst/>
          </a:prstGeom>
          <a:noFill/>
        </p:spPr>
      </p:pic>
      <p:pic>
        <p:nvPicPr>
          <p:cNvPr id="12" name="Рисунок 11" descr="E:\DCIM\100SSCAM\SDC17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1448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CIM\100SSCAM\SDC17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857760"/>
            <a:ext cx="2143141" cy="1785950"/>
          </a:xfrm>
          <a:prstGeom prst="rect">
            <a:avLst/>
          </a:prstGeom>
          <a:noFill/>
        </p:spPr>
      </p:pic>
      <p:pic>
        <p:nvPicPr>
          <p:cNvPr id="11" name="Рисунок 10" descr="SN8520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64305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Планы в области физического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/>
              <a:t>           1. Мотивировать учащихся на ведение здорового образа жизни                                                                                                              2. Увеличивать долю обучающихся школы, регулярно занимающихся физической культурой и спортом до 100%                                                                                3. Добиваться высоких показателей в физическом воспитании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buNone/>
            </a:pPr>
            <a:r>
              <a:rPr lang="ru-RU" sz="2000" dirty="0" smtClean="0"/>
              <a:t>            4 . Показывать отличные знания на муниципальной и региональной олимпиаде школьников  </a:t>
            </a:r>
          </a:p>
          <a:p>
            <a:pPr algn="ctr">
              <a:buNone/>
            </a:pPr>
            <a:r>
              <a:rPr lang="ru-RU" sz="2000" dirty="0" smtClean="0"/>
              <a:t>            5. Успешно выступать в районной спартакиаде школьников,  региональных соревнованиях</a:t>
            </a:r>
          </a:p>
          <a:p>
            <a:pPr algn="ctr">
              <a:buNone/>
            </a:pPr>
            <a:r>
              <a:rPr lang="ru-RU" sz="2000" dirty="0" smtClean="0"/>
              <a:t>           6. Приобрести для школы теннисный стол</a:t>
            </a:r>
          </a:p>
          <a:p>
            <a:pPr algn="ctr">
              <a:buNone/>
            </a:pPr>
            <a:r>
              <a:rPr lang="ru-RU" sz="2000" dirty="0" smtClean="0"/>
              <a:t>           7. Провести конкурс «Самый спортивный ученик»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 Внеклассная работа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dirty="0" smtClean="0"/>
              <a:t>В школе работают две спортивные секции </a:t>
            </a:r>
          </a:p>
          <a:p>
            <a:pPr>
              <a:buNone/>
            </a:pPr>
            <a:r>
              <a:rPr lang="ru-RU" sz="1500" b="1" dirty="0" smtClean="0"/>
              <a:t>Секция «Азбука здоровья» для учащихся 1-4классов. </a:t>
            </a:r>
          </a:p>
          <a:p>
            <a:pPr>
              <a:buNone/>
            </a:pPr>
            <a:r>
              <a:rPr lang="ru-RU" sz="1500" b="1" dirty="0" smtClean="0"/>
              <a:t>Секция «Спортивные игры» для учащихся 5-9 классов.                              </a:t>
            </a:r>
          </a:p>
          <a:p>
            <a:pPr>
              <a:buNone/>
            </a:pPr>
            <a:r>
              <a:rPr lang="ru-RU" sz="1500" b="1" dirty="0" smtClean="0"/>
              <a:t>    Секция «Азбука здоровья»                                                             Секция «Спортивные игры»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800" b="1" dirty="0" smtClean="0"/>
              <a:t>Физкультурно-оздоровительные мероприятия в режиме учебного дня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300" b="1" dirty="0" smtClean="0"/>
          </a:p>
          <a:p>
            <a:pPr>
              <a:buNone/>
            </a:pPr>
            <a:r>
              <a:rPr lang="ru-RU" sz="1300" b="1" dirty="0" smtClean="0"/>
              <a:t>Гимнастика до учебных занятий     Физкультминутки на уроках                Подвижные  игры на переменах</a:t>
            </a:r>
          </a:p>
          <a:p>
            <a:endParaRPr lang="ru-RU" sz="1200" dirty="0"/>
          </a:p>
        </p:txBody>
      </p:sp>
      <p:pic>
        <p:nvPicPr>
          <p:cNvPr id="7" name="Рисунок 6" descr="H:\DCIM\100SSCAM\SDC169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643446"/>
            <a:ext cx="2100695" cy="16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MSDCF\DSC00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428868"/>
            <a:ext cx="23774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07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428868"/>
            <a:ext cx="230596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1MSDCF\DSC007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643446"/>
            <a:ext cx="20726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DCIM\101MSDCF\DSC007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643446"/>
            <a:ext cx="21541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Физкультурно-массовые и спортивные мероприятия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2600" dirty="0" smtClean="0"/>
              <a:t>Физкультурно-массовые спортивные мероприятия   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900" dirty="0" smtClean="0"/>
              <a:t>Соревнования</a:t>
            </a:r>
          </a:p>
          <a:p>
            <a:pPr algn="ctr">
              <a:buNone/>
            </a:pPr>
            <a:r>
              <a:rPr lang="ru-RU" sz="1900" dirty="0" smtClean="0"/>
              <a:t> «Я выбираю жизнь»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900" dirty="0" smtClean="0"/>
              <a:t>  Лыжные гонки                                                                       «Смотр строя и песни»          </a:t>
            </a:r>
            <a:endParaRPr lang="ru-RU" sz="1900" dirty="0"/>
          </a:p>
        </p:txBody>
      </p:sp>
      <p:pic>
        <p:nvPicPr>
          <p:cNvPr id="12" name="Рисунок 11" descr="E:\DCIM\100SSCAM\SDC177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DCIM\100SSCAM\SDC169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2900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DCIM\100SSCAM\SDC110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здоровья в школе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5206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dirty="0" smtClean="0"/>
              <a:t>                 </a:t>
            </a:r>
            <a:r>
              <a:rPr lang="ru-RU" sz="5600" b="1" dirty="0" smtClean="0"/>
              <a:t>Дни здоровья  в школе проводятся с целью пропаганды обучающихся здорового образа жизни, развития интереса к физической культуре.</a:t>
            </a:r>
          </a:p>
          <a:p>
            <a:pPr algn="just">
              <a:buNone/>
            </a:pPr>
            <a:r>
              <a:rPr lang="ru-RU" sz="5600" dirty="0" smtClean="0"/>
              <a:t>                 Задачи: - привлечение учащихся к занятиям различных видов спорта;                                                                                                         - выявление лучших спортсменов школы, привлечение их к участию в районной, областной спартакиаде;                                                   </a:t>
            </a:r>
          </a:p>
          <a:p>
            <a:pPr algn="just">
              <a:buNone/>
            </a:pPr>
            <a:r>
              <a:rPr lang="ru-RU" sz="5600" dirty="0" smtClean="0"/>
              <a:t>         - проведение оздоровительных мероприятий нацеленных на укрепление организма детей и подростков;                                           </a:t>
            </a:r>
          </a:p>
          <a:p>
            <a:pPr algn="just">
              <a:buNone/>
            </a:pPr>
            <a:r>
              <a:rPr lang="ru-RU" sz="5600" dirty="0" smtClean="0"/>
              <a:t>       - повышение сопротивляемости организма детей и подростков к различным заболеваниям, работоспособности школьников.</a:t>
            </a:r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r>
              <a:rPr lang="ru-RU" sz="2500" b="1" dirty="0" smtClean="0"/>
              <a:t>                     </a:t>
            </a:r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5600" b="1" dirty="0" smtClean="0"/>
              <a:t>Соревнования «Чистая деревня                   Соревнования</a:t>
            </a:r>
          </a:p>
          <a:p>
            <a:pPr>
              <a:buNone/>
            </a:pPr>
            <a:r>
              <a:rPr lang="ru-RU" sz="5600" b="1" dirty="0" smtClean="0"/>
              <a:t>                                                                         «О, спорт, ты мир!»                             Соревнования</a:t>
            </a:r>
          </a:p>
          <a:p>
            <a:pPr>
              <a:buNone/>
            </a:pPr>
            <a:r>
              <a:rPr lang="ru-RU" sz="5600" b="1" dirty="0" smtClean="0"/>
              <a:t>– здоровые дети»                                                                                             «Мой веселый звонкий мяч»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/>
              <a:t> 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/>
              <a:t>                                                                               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/>
              <a:t>                                           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4300" b="1" dirty="0" smtClean="0"/>
              <a:t>                                                                                                                                                                    </a:t>
            </a:r>
            <a:endParaRPr lang="ru-RU" sz="4300" b="1" dirty="0"/>
          </a:p>
        </p:txBody>
      </p:sp>
      <p:pic>
        <p:nvPicPr>
          <p:cNvPr id="10" name="Рисунок 9" descr="E:\DCIM\100SSCAM\SDC11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5003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DCIM\100SSCAM\SDC12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476464" cy="197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DCIM\100SSCAM\SDC119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643314"/>
            <a:ext cx="25152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Семейные соревнования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500" dirty="0" smtClean="0"/>
              <a:t>     Стало традицией проводить в школе семейные соревнования: «Папа, мама и я- спортивная семья»,  «Семейные рекорды»</a:t>
            </a:r>
          </a:p>
          <a:p>
            <a:pPr>
              <a:buNone/>
            </a:pPr>
            <a:r>
              <a:rPr lang="ru-RU" sz="1500" i="1" dirty="0" smtClean="0"/>
              <a:t>     Цель</a:t>
            </a:r>
            <a:r>
              <a:rPr lang="ru-RU" sz="1500" dirty="0" smtClean="0"/>
              <a:t>: - формирование здорового образа жизни на основе примера родителей,                                                                            - воспитание чувства гордости за свою семью,                                                                                                                                        - уважение к родителям и физическое развитие детей.</a:t>
            </a:r>
          </a:p>
          <a:p>
            <a:pPr>
              <a:buNone/>
            </a:pPr>
            <a:r>
              <a:rPr lang="ru-RU" sz="1500" dirty="0" smtClean="0"/>
              <a:t>    </a:t>
            </a:r>
            <a:r>
              <a:rPr lang="ru-RU" sz="1500" i="1" dirty="0" smtClean="0"/>
              <a:t>Задачи: </a:t>
            </a:r>
            <a:r>
              <a:rPr lang="ru-RU" sz="1500" dirty="0" smtClean="0"/>
              <a:t>- закрепить умение в прыжках, скоростном беге, вращении обруча, в ведении мяча, в точном метании;           </a:t>
            </a:r>
          </a:p>
          <a:p>
            <a:pPr>
              <a:buNone/>
            </a:pPr>
            <a:r>
              <a:rPr lang="ru-RU" sz="1500" dirty="0" smtClean="0"/>
              <a:t>             - формировать устойчивость двигательных навыков и умений, развивать физические качества (быстроту, ловкость, силу, выносливость, гибкость и координацию движений);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500" dirty="0" smtClean="0"/>
              <a:t>             - через физкультурно-оздоровительную работу укреплять взаимопонимание между детьми, родителями.</a:t>
            </a:r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                                             Соревнования «Семейные рекорды»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5" name="Рисунок 4" descr="F:\фото (4)\DSC00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286124"/>
            <a:ext cx="2571768" cy="21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(4)\DSC00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2643206" cy="21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(4)\DSC00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25717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Дружеские встречи с </a:t>
            </a:r>
            <a:r>
              <a:rPr lang="ru-RU" dirty="0" err="1" smtClean="0"/>
              <a:t>Сумароковской</a:t>
            </a:r>
            <a:r>
              <a:rPr lang="ru-RU" dirty="0" smtClean="0"/>
              <a:t> школой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      На базе МОУ </a:t>
            </a:r>
            <a:r>
              <a:rPr lang="ru-RU" sz="1600" dirty="0" err="1" smtClean="0"/>
              <a:t>Сумароковская</a:t>
            </a:r>
            <a:r>
              <a:rPr lang="ru-RU" sz="1600" dirty="0" smtClean="0"/>
              <a:t> и </a:t>
            </a:r>
            <a:r>
              <a:rPr lang="ru-RU" sz="1600" dirty="0" err="1" smtClean="0"/>
              <a:t>Попадьинская</a:t>
            </a:r>
            <a:r>
              <a:rPr lang="ru-RU" sz="1600" dirty="0" smtClean="0"/>
              <a:t> ООШ проводятся товарищеские встречи  обучающихся по различным видам спорта: </a:t>
            </a:r>
          </a:p>
          <a:p>
            <a:pPr algn="ctr">
              <a:buNone/>
            </a:pPr>
            <a:r>
              <a:rPr lang="ru-RU" sz="1600" dirty="0" smtClean="0"/>
              <a:t>волейболу, баскетболу, пионерболу, лыжным гонкам, спортивном ориентировании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5" name="Рисунок 4" descr="C:\Users\1\AppData\Local\Temp\Rar$DI06.797\DSCN6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168EBD-F3C9-4F9D-B7F2-6C138A503693}"/>
</file>

<file path=customXml/itemProps2.xml><?xml version="1.0" encoding="utf-8"?>
<ds:datastoreItem xmlns:ds="http://schemas.openxmlformats.org/officeDocument/2006/customXml" ds:itemID="{A88881FA-6347-4656-8DAB-F918290813A0}"/>
</file>

<file path=customXml/itemProps3.xml><?xml version="1.0" encoding="utf-8"?>
<ds:datastoreItem xmlns:ds="http://schemas.openxmlformats.org/officeDocument/2006/customXml" ds:itemID="{E698C279-8E12-4353-BC1C-71A6482E12A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930</TotalTime>
  <Words>1188</Words>
  <Application>Microsoft Office PowerPoint</Application>
  <PresentationFormat>Экран (4:3)</PresentationFormat>
  <Paragraphs>265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Олимпиада начинается в школе</vt:lpstr>
      <vt:lpstr>Школа и спорт – путь к высоким спортивным достижениям</vt:lpstr>
      <vt:lpstr>Спортивная инфраструктура школы </vt:lpstr>
      <vt:lpstr>Планы в области физического воспитания</vt:lpstr>
      <vt:lpstr> Внеклассная работа в школе</vt:lpstr>
      <vt:lpstr>Физкультурно-массовые и спортивные мероприятия</vt:lpstr>
      <vt:lpstr>Дни здоровья в школе</vt:lpstr>
      <vt:lpstr>Семейные соревнования </vt:lpstr>
      <vt:lpstr>Дружеские встречи с Сумароковской школой</vt:lpstr>
      <vt:lpstr>Фестиваль ГТО  в школе</vt:lpstr>
      <vt:lpstr>Районная спартакиада школьников 2015-2016 учебный год</vt:lpstr>
      <vt:lpstr>Зарница в школе</vt:lpstr>
      <vt:lpstr>Спортивный клуб «Спорт»</vt:lpstr>
      <vt:lpstr>День зимних видов спорта</vt:lpstr>
      <vt:lpstr>Спорт в лагере отдыха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начинается в школе</dc:title>
  <dc:creator>1</dc:creator>
  <cp:lastModifiedBy>1</cp:lastModifiedBy>
  <cp:revision>118</cp:revision>
  <dcterms:created xsi:type="dcterms:W3CDTF">2016-02-09T16:32:12Z</dcterms:created>
  <dcterms:modified xsi:type="dcterms:W3CDTF">2017-02-09T15:56:12Z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