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3"/>
  </p:notesMasterIdLst>
  <p:sldIdLst>
    <p:sldId id="257" r:id="rId2"/>
    <p:sldId id="260" r:id="rId3"/>
    <p:sldId id="261" r:id="rId4"/>
    <p:sldId id="258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82" r:id="rId14"/>
    <p:sldId id="272" r:id="rId15"/>
    <p:sldId id="274" r:id="rId16"/>
    <p:sldId id="275" r:id="rId17"/>
    <p:sldId id="276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822D6-764C-4B61-B4E1-6ABA7F57D9FA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69AEA-A4C5-495D-A1C4-820771B56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9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581CA1-8C2F-44CA-9BCE-74457606E03C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74BF70D-9B77-49E3-8F27-EEC3D737F8BA}" type="slidenum">
              <a:rPr lang="ru-RU" altLang="ru-RU" sz="1200"/>
              <a:pPr algn="r" eaLnBrk="1" hangingPunct="1"/>
              <a:t>5</a:t>
            </a:fld>
            <a:endParaRPr lang="ru-RU" altLang="ru-RU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1000" smtClean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4288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768178-6F2E-4CB1-929D-E6F0548A2314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0BE1E4-6C5C-4BFF-9E26-5221525CDB7A}" type="slidenum">
              <a:rPr lang="ru-RU" altLang="ru-RU" sz="1200"/>
              <a:pPr algn="r" eaLnBrk="1" hangingPunct="1"/>
              <a:t>7</a:t>
            </a:fld>
            <a:endParaRPr lang="ru-RU" altLang="ru-RU" sz="1200"/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800" smtClean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579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" y="755650"/>
            <a:ext cx="662940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037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65C84C-E76C-4ED6-A759-BD9AFC3AADD5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E151C9-5262-485C-B8AD-5D3520B218BF}" type="slidenum">
              <a:rPr lang="ru-RU" altLang="ru-RU" sz="1200"/>
              <a:pPr algn="r" eaLnBrk="1" hangingPunct="1"/>
              <a:t>16</a:t>
            </a:fld>
            <a:endParaRPr lang="ru-RU" altLang="ru-RU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6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0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0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24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7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93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8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5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6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8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3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8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8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9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7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9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3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01CAC-E167-4CEC-9C82-0B520DC2D871}" type="datetimeFigureOut">
              <a:rPr lang="ru-RU" smtClean="0"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E7900E-1882-40BA-B7BA-CF0813F10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0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/C:\Users\&#1059;&#1057;&#1067;\Pictures\&#1056;&#1080;&#1089;&#1091;&#1085;&#1086;&#1082;1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693" y="1640478"/>
            <a:ext cx="8915399" cy="2262781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Методический семинар </a:t>
            </a:r>
            <a:br>
              <a:rPr lang="ru-RU" sz="4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тему:</a:t>
            </a:r>
            <a:b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Инновационные  методики и технологии направленные на реализацию новых ФГОС»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55813" y="4160092"/>
            <a:ext cx="9895781" cy="186722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dirty="0" smtClean="0">
                <a:latin typeface="Monotype Corsiva" panose="03010101010201010101" pitchFamily="66" charset="0"/>
              </a:rPr>
              <a:t>Потемкина Светлана Владимировна</a:t>
            </a:r>
          </a:p>
          <a:p>
            <a:pPr algn="r"/>
            <a:r>
              <a:rPr lang="ru-RU" sz="2800" dirty="0" smtClean="0">
                <a:latin typeface="Monotype Corsiva" panose="03010101010201010101" pitchFamily="66" charset="0"/>
              </a:rPr>
              <a:t>Учитель истории и обществознания</a:t>
            </a:r>
          </a:p>
          <a:p>
            <a:pPr algn="r"/>
            <a:r>
              <a:rPr lang="ru-RU" sz="2800" dirty="0" err="1" smtClean="0">
                <a:latin typeface="Monotype Corsiva" panose="03010101010201010101" pitchFamily="66" charset="0"/>
              </a:rPr>
              <a:t>Попадьинская</a:t>
            </a:r>
            <a:r>
              <a:rPr lang="ru-RU" sz="2800" dirty="0" smtClean="0">
                <a:latin typeface="Monotype Corsiva" panose="03010101010201010101" pitchFamily="66" charset="0"/>
              </a:rPr>
              <a:t> основная школа</a:t>
            </a:r>
          </a:p>
          <a:p>
            <a:pPr algn="r"/>
            <a:r>
              <a:rPr lang="ru-RU" sz="2800" dirty="0" smtClean="0">
                <a:latin typeface="Monotype Corsiva" panose="03010101010201010101" pitchFamily="66" charset="0"/>
              </a:rPr>
              <a:t>2017 год</a:t>
            </a:r>
          </a:p>
          <a:p>
            <a:endParaRPr lang="ru-RU" sz="2800" dirty="0" smtClean="0">
              <a:latin typeface="Monotype Corsiva" panose="03010101010201010101" pitchFamily="66" charset="0"/>
            </a:endParaRPr>
          </a:p>
          <a:p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918" y="4091768"/>
            <a:ext cx="4074995" cy="27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685" y="1236372"/>
            <a:ext cx="7312740" cy="26381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Использование информационно- коммуникативных технологий позволяет:</a:t>
            </a:r>
            <a:endParaRPr lang="ru-RU" altLang="ru-RU" sz="2800" b="1" dirty="0">
              <a:solidFill>
                <a:srgbClr val="00B0F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346" y="3631842"/>
            <a:ext cx="8021079" cy="3011845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107950" indent="0">
              <a:spcBef>
                <a:spcPct val="0"/>
              </a:spcBef>
              <a:buClr>
                <a:srgbClr val="002060"/>
              </a:buClr>
              <a:buSzPct val="95000"/>
              <a:buNone/>
            </a:pPr>
            <a:endParaRPr lang="ru-RU" altLang="ru-RU" sz="20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8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активизировать </a:t>
            </a:r>
            <a:r>
              <a:rPr lang="ru-RU" altLang="ru-RU" sz="8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познавательную активность </a:t>
            </a:r>
            <a:r>
              <a:rPr lang="ru-RU" altLang="ru-RU" sz="8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учащихся</a:t>
            </a:r>
          </a:p>
          <a:p>
            <a:r>
              <a:rPr lang="ru-RU" altLang="ru-RU" sz="8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проводить уроки на высоком эстетическом и эмоциональном </a:t>
            </a:r>
            <a:r>
              <a:rPr lang="ru-RU" altLang="ru-RU" sz="8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уровне</a:t>
            </a:r>
            <a:endParaRPr lang="ru-RU" altLang="ru-RU" sz="8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8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обеспечивать высокую степень дифференциации обучения</a:t>
            </a:r>
          </a:p>
          <a:p>
            <a:r>
              <a:rPr lang="ru-RU" altLang="ru-RU" sz="8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рационально организовывать учебный процесс;</a:t>
            </a:r>
          </a:p>
          <a:p>
            <a:r>
              <a:rPr lang="ru-RU" altLang="ru-RU" sz="8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обеспечивать доступ к различным информационным ресурсам</a:t>
            </a:r>
          </a:p>
          <a:p>
            <a:r>
              <a:rPr lang="ru-RU" altLang="ru-RU" sz="8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совершенствовать </a:t>
            </a:r>
            <a:r>
              <a:rPr lang="ru-RU" altLang="ru-RU" sz="8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r>
              <a:rPr lang="ru-RU" altLang="ru-RU" sz="8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знаний</a:t>
            </a:r>
          </a:p>
          <a:p>
            <a:r>
              <a:rPr lang="ru-RU" altLang="ru-RU" sz="8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обеспечивать доступ к различным информационным ресурсам</a:t>
            </a:r>
          </a:p>
          <a:p>
            <a:endParaRPr lang="ru-RU" altLang="ru-RU" sz="2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altLang="ru-RU" sz="2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endParaRPr lang="ru-RU" altLang="ru-RU" sz="2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endParaRPr lang="ru-RU" altLang="ru-RU" sz="2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endParaRPr lang="ru-RU" altLang="ru-RU" sz="2800" dirty="0">
              <a:latin typeface="Albany"/>
              <a:cs typeface="Tahoma" panose="020B0604030504040204" pitchFamily="34" charset="0"/>
            </a:endParaRPr>
          </a:p>
          <a:p>
            <a:pPr marL="431800" indent="-323850" algn="r">
              <a:spcBef>
                <a:spcPct val="0"/>
              </a:spcBef>
              <a:buClr>
                <a:srgbClr val="002060"/>
              </a:buClr>
              <a:buSzPct val="95000"/>
              <a:buNone/>
            </a:pPr>
            <a:r>
              <a:rPr lang="ru-RU" altLang="ru-RU" sz="3200" dirty="0">
                <a:latin typeface="Albany"/>
                <a:cs typeface="Tahoma" panose="020B0604030504040204" pitchFamily="34" charset="0"/>
              </a:rPr>
              <a:t>                            </a:t>
            </a:r>
          </a:p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endParaRPr lang="ru-RU" altLang="ru-RU" sz="32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0783" y="991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1679" y="167425"/>
            <a:ext cx="102780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cs typeface="Times New Roman" panose="02020603050405020304" pitchFamily="18" charset="0"/>
              </a:rPr>
              <a:t> </a:t>
            </a:r>
            <a:r>
              <a:rPr lang="ru-RU" altLang="ru-RU" sz="3600" b="1" u="sng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Информационные технологии обучения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это процессы подготовки </a:t>
            </a:r>
            <a:endParaRPr lang="ru-RU" altLang="ru-RU" sz="24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передачи информации обучающему, </a:t>
            </a:r>
            <a:endParaRPr lang="ru-RU" altLang="ru-RU" sz="24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средством </a:t>
            </a:r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осуществления которых является компьютер.</a:t>
            </a:r>
          </a:p>
          <a:p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Формы использования ИТ разнообразны</a:t>
            </a:r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демонстрации на уроке до дистанционного 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206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3"/>
          <p:cNvSpPr>
            <a:spLocks noGrp="1"/>
          </p:cNvSpPr>
          <p:nvPr>
            <p:ph idx="4294967295"/>
          </p:nvPr>
        </p:nvSpPr>
        <p:spPr>
          <a:xfrm>
            <a:off x="669702" y="1557338"/>
            <a:ext cx="11522298" cy="496728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Адаптивность: </a:t>
            </a:r>
            <a:r>
              <a:rPr lang="ru-RU" altLang="ru-RU" sz="2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приспособление компьютера к </a:t>
            </a:r>
            <a:endParaRPr lang="ru-RU" altLang="ru-RU" sz="28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индивидуальным </a:t>
            </a:r>
            <a:r>
              <a:rPr lang="ru-RU" altLang="ru-RU" sz="2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особенностям ребёнка;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Управляемость:</a:t>
            </a:r>
            <a:r>
              <a:rPr lang="ru-RU" altLang="ru-RU" sz="2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коррекция учителем возможна в любой момент;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Интерактивность и  диалоговый характер: </a:t>
            </a:r>
            <a:r>
              <a:rPr lang="ru-RU" altLang="ru-RU" sz="2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ИКТ обладают способностью «откликаться» на действия ученика и учителя, вступать с ним в диалог;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Оптимальное сочетание </a:t>
            </a:r>
            <a:r>
              <a:rPr lang="ru-RU" altLang="ru-RU" sz="2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индивидуальной и групповой работы;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Поддержание </a:t>
            </a:r>
            <a:r>
              <a:rPr lang="ru-RU" altLang="ru-RU" sz="2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 ученика состояния психологического комфорта при обращении с компьютером</a:t>
            </a:r>
          </a:p>
        </p:txBody>
      </p:sp>
      <p:sp>
        <p:nvSpPr>
          <p:cNvPr id="3072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79775" y="398463"/>
            <a:ext cx="8912225" cy="1158875"/>
          </a:xfrm>
          <a:solidFill>
            <a:schemeClr val="bg1"/>
          </a:solidFill>
        </p:spPr>
        <p:txBody>
          <a:bodyPr anchorCtr="1"/>
          <a:lstStyle/>
          <a:p>
            <a:pPr algn="ctr" eaLnBrk="1" hangingPunct="1"/>
            <a:r>
              <a:rPr lang="ru-RU" altLang="ru-RU" sz="32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Особенности построения уроков с  использованием ИКТ</a:t>
            </a:r>
          </a:p>
        </p:txBody>
      </p:sp>
    </p:spTree>
    <p:extLst>
      <p:ext uri="{BB962C8B-B14F-4D97-AF65-F5344CB8AC3E}">
        <p14:creationId xmlns:p14="http://schemas.microsoft.com/office/powerpoint/2010/main" val="152357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69702" y="1129721"/>
            <a:ext cx="750838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u="sng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Игровое обучение 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— это форма учебного процесса в условных ситуациях, направленная на воссоздание и усвоение общественного опыта во всех его проявлениях: знаниях, навыках, умениях, эмоционально-оценочной деятельности.</a:t>
            </a:r>
          </a:p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Игра обучает, развивает, воспитывает, социализирует, развлекает и дает отдых. </a:t>
            </a:r>
          </a:p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 исторически одна из первых ее задач — обучение. 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2316163" y="150278"/>
            <a:ext cx="7524750" cy="107321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Игровая технология</a:t>
            </a:r>
            <a:endParaRPr lang="ru-RU" altLang="ru-RU" sz="36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55" y="2191444"/>
            <a:ext cx="3709116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357188"/>
            <a:ext cx="7808912" cy="1071562"/>
          </a:xfrm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ru-RU" altLang="ru-RU" sz="32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Игровые технологии в учебном процессе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2024064" y="1857375"/>
            <a:ext cx="8258175" cy="4737100"/>
          </a:xfrm>
        </p:spPr>
        <p:txBody>
          <a:bodyPr/>
          <a:lstStyle/>
          <a:p>
            <a:pPr marL="431800" indent="-323850" algn="r">
              <a:spcBef>
                <a:spcPct val="0"/>
              </a:spcBef>
              <a:buClr>
                <a:srgbClr val="002060"/>
              </a:buClr>
              <a:buSzPct val="95000"/>
              <a:buNone/>
            </a:pPr>
            <a:r>
              <a:rPr lang="ru-RU" altLang="ru-RU" sz="3200" dirty="0">
                <a:latin typeface="Albany"/>
                <a:cs typeface="Tahoma" panose="020B0604030504040204" pitchFamily="34" charset="0"/>
              </a:rPr>
              <a:t>                            </a:t>
            </a:r>
          </a:p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anose="05000000000000000000" pitchFamily="2" charset="2"/>
              <a:buChar char="§"/>
            </a:pPr>
            <a:endParaRPr lang="ru-RU" altLang="ru-RU" sz="32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2625" y="2000250"/>
            <a:ext cx="3714750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ДИДАКТИЧЕСКИЕ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10313" y="2000250"/>
            <a:ext cx="426324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ВОСПИТЫВАЮЩИЕ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24439" y="3429001"/>
            <a:ext cx="2071687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цели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4063" y="4714875"/>
            <a:ext cx="3714750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РАЗВИВАЮЩИЕ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53189" y="4714875"/>
            <a:ext cx="4339307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СОЦИАЛИЗИРУЮЩИЕ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44532">
            <a:off x="3832226" y="3105150"/>
            <a:ext cx="1268413" cy="38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533382">
            <a:off x="7119938" y="4130676"/>
            <a:ext cx="1238250" cy="41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943162">
            <a:off x="3759201" y="4129088"/>
            <a:ext cx="1266825" cy="39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394315">
            <a:off x="7075488" y="3135314"/>
            <a:ext cx="1225550" cy="38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4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357188"/>
            <a:ext cx="7808912" cy="1143000"/>
          </a:xfrm>
        </p:spPr>
        <p:txBody>
          <a:bodyPr>
            <a:no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ru-RU" altLang="ru-RU" sz="32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Игровые технологии в учебном процессе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919289" y="1844675"/>
            <a:ext cx="8497887" cy="4737100"/>
          </a:xfrm>
        </p:spPr>
        <p:txBody>
          <a:bodyPr>
            <a:normAutofit fontScale="92500" lnSpcReduction="10000"/>
          </a:bodyPr>
          <a:lstStyle/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игра активизирует познавательную деятельность учащихся;</a:t>
            </a:r>
          </a:p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игра создает на уроке доброжелательную и жизнерадостную атмосферу;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игра активизирует творческие способности учащихся, развивает воображение, память, мышление;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игра помогает снять усталость;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игра повышает интерес учащихся к изучаемому материалу.</a:t>
            </a:r>
            <a:endParaRPr lang="ru-RU" sz="2800" dirty="0"/>
          </a:p>
          <a:p>
            <a:pPr marL="431800" indent="-323850" algn="r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r>
              <a:rPr lang="ru-RU" sz="3200" dirty="0"/>
              <a:t>                            </a:t>
            </a:r>
          </a:p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itchFamily="2" charset="2"/>
              <a:buChar char="§"/>
              <a:defRPr/>
            </a:pPr>
            <a:endParaRPr lang="ru-RU" sz="3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3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238376" y="831057"/>
            <a:ext cx="7673975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287887" y="1733550"/>
            <a:ext cx="10650827" cy="144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00"/>
              </a:spcBef>
              <a:buClr>
                <a:srgbClr val="BBE0E3"/>
              </a:buClr>
              <a:buSzPct val="70000"/>
            </a:pPr>
            <a:r>
              <a:rPr lang="ru-RU" altLang="ru-RU" sz="3200" dirty="0">
                <a:solidFill>
                  <a:schemeClr val="tx2"/>
                </a:solidFill>
              </a:rPr>
              <a:t> </a:t>
            </a:r>
            <a:r>
              <a:rPr lang="ru-RU" altLang="ru-RU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alt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технологии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 к обучению и воспитанию,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построенный на стремлении педагога не нанести ущерб здоровью учащихся.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1.png" descr="C:\Users\УСЫ\Pictures\Рисунок1.png"/>
          <p:cNvPicPr>
            <a:picLocks noChangeAspect="1"/>
          </p:cNvPicPr>
          <p:nvPr/>
        </p:nvPicPr>
        <p:blipFill>
          <a:blip r:embed="rId3" r:link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6947" y="3524988"/>
            <a:ext cx="9356613" cy="3333012"/>
          </a:xfrm>
          <a:prstGeom prst="rect">
            <a:avLst/>
          </a:prstGeom>
          <a:noFill/>
        </p:spPr>
      </p:pic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2316163" y="150277"/>
            <a:ext cx="7524750" cy="158327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Здоровьесберегающие</a:t>
            </a:r>
            <a:endParaRPr lang="ru-RU" altLang="ru-RU" sz="36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образовательные </a:t>
            </a:r>
          </a:p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endParaRPr lang="ru-RU" altLang="ru-RU" sz="36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2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9" name="AutoShape 3"/>
          <p:cNvSpPr>
            <a:spLocks noChangeArrowheads="1"/>
          </p:cNvSpPr>
          <p:nvPr/>
        </p:nvSpPr>
        <p:spPr bwMode="gray">
          <a:xfrm>
            <a:off x="2509346" y="103187"/>
            <a:ext cx="7524750" cy="12604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Базовые образовательные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технологии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391697" y="2133601"/>
            <a:ext cx="3722018" cy="1369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ПРОЕКТНАЯ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</a:p>
        </p:txBody>
      </p:sp>
      <p:sp>
        <p:nvSpPr>
          <p:cNvPr id="45061" name="AutoShape 6"/>
          <p:cNvSpPr>
            <a:spLocks noChangeArrowheads="1"/>
          </p:cNvSpPr>
          <p:nvPr/>
        </p:nvSpPr>
        <p:spPr bwMode="auto">
          <a:xfrm>
            <a:off x="8167688" y="1571625"/>
            <a:ext cx="2087562" cy="29083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u="sng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Триада</a:t>
            </a:r>
            <a:r>
              <a:rPr lang="ru-RU" altLang="ru-RU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замысел-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-реализация-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-продукт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" y="1259672"/>
            <a:ext cx="3500606" cy="2625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3809497"/>
            <a:ext cx="4007812" cy="30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357188"/>
            <a:ext cx="7808912" cy="1071562"/>
          </a:xfrm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StarSymbol"/>
              <a:buNone/>
            </a:pPr>
            <a:r>
              <a:rPr lang="ru-RU" altLang="ru-RU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Метод проекта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184856" y="2047741"/>
            <a:ext cx="10612192" cy="44947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altLang="ru-RU" sz="51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51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6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 познавательных навыков учащихся, критического и творческого мышления;</a:t>
            </a:r>
          </a:p>
          <a:p>
            <a:r>
              <a:rPr lang="ru-RU" altLang="ru-RU" sz="6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умение самостоятельно конструировать свои знания</a:t>
            </a:r>
            <a:r>
              <a:rPr lang="ru-RU" altLang="ru-RU" sz="6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ru-RU" altLang="ru-RU" sz="6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6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ориентироваться в информационном пространстве.</a:t>
            </a:r>
          </a:p>
          <a:p>
            <a:r>
              <a:rPr lang="ru-RU" altLang="ru-RU" sz="6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способствует формированию ключевых компетентностей </a:t>
            </a:r>
            <a:endParaRPr lang="ru-RU" altLang="ru-RU" sz="6000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altLang="ru-RU" sz="60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учащихся </a:t>
            </a:r>
            <a:r>
              <a:rPr lang="ru-RU" altLang="ru-RU" sz="6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подготовки их к реальным условиям жизнедеятельности.</a:t>
            </a:r>
          </a:p>
          <a:p>
            <a:r>
              <a:rPr lang="ru-RU" altLang="ru-RU" sz="6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выводит процесс обучения и воспитания из стен школы в окружающий мир.</a:t>
            </a:r>
          </a:p>
          <a:p>
            <a:pPr marL="0" indent="0">
              <a:buNone/>
            </a:pPr>
            <a:endParaRPr lang="ru-RU" altLang="ru-RU" sz="6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07950" indent="0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endParaRPr lang="ru-RU" sz="51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107950" indent="0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endParaRPr lang="ru-RU" sz="2800" dirty="0">
              <a:latin typeface="Albany"/>
              <a:cs typeface="Tahoma" pitchFamily="34" charset="0"/>
            </a:endParaRPr>
          </a:p>
          <a:p>
            <a:pPr marL="431800" indent="-323850" algn="r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r>
              <a:rPr lang="ru-RU" sz="3200" dirty="0">
                <a:latin typeface="Albany"/>
                <a:cs typeface="Tahoma" pitchFamily="34" charset="0"/>
              </a:rPr>
              <a:t>                            </a:t>
            </a:r>
          </a:p>
          <a:p>
            <a:pPr marL="431800" indent="-323850">
              <a:spcBef>
                <a:spcPct val="0"/>
              </a:spcBef>
              <a:buClr>
                <a:srgbClr val="002060"/>
              </a:buClr>
              <a:buSzPct val="95000"/>
              <a:buFont typeface="Wingdings" pitchFamily="2" charset="2"/>
              <a:buChar char="§"/>
              <a:defRPr/>
            </a:pPr>
            <a:endParaRPr lang="ru-RU" sz="3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152" y="1545465"/>
            <a:ext cx="111860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" indent="22225" algn="ctr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Это одна из личностно-ориентированных технологий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marL="85725" indent="22225" algn="ctr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основе которой лежит:</a:t>
            </a:r>
          </a:p>
          <a:p>
            <a:pPr marL="107950" indent="0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endParaRPr lang="ru-RU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5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0"/>
          <p:cNvSpPr>
            <a:spLocks noChangeArrowheads="1"/>
          </p:cNvSpPr>
          <p:nvPr/>
        </p:nvSpPr>
        <p:spPr bwMode="gray">
          <a:xfrm>
            <a:off x="394495" y="4113207"/>
            <a:ext cx="6616700" cy="1076325"/>
          </a:xfrm>
          <a:prstGeom prst="roundRect">
            <a:avLst>
              <a:gd name="adj" fmla="val 16667"/>
            </a:avLst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3" name="AutoShape 31"/>
          <p:cNvSpPr>
            <a:spLocks noChangeArrowheads="1"/>
          </p:cNvSpPr>
          <p:nvPr/>
        </p:nvSpPr>
        <p:spPr bwMode="gray">
          <a:xfrm>
            <a:off x="2881313" y="5429251"/>
            <a:ext cx="6616700" cy="1076325"/>
          </a:xfrm>
          <a:prstGeom prst="roundRect">
            <a:avLst>
              <a:gd name="adj" fmla="val 16667"/>
            </a:avLst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489397"/>
            <a:ext cx="9667740" cy="2225228"/>
          </a:xfrm>
        </p:spPr>
        <p:txBody>
          <a:bodyPr>
            <a:normAutofit/>
          </a:bodyPr>
          <a:lstStyle/>
          <a:p>
            <a:pPr marL="447675" algn="ctr">
              <a:defRPr/>
            </a:pPr>
            <a: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Перечень продуктов проектной деятельности может быть достаточно большим:</a:t>
            </a:r>
            <a:br>
              <a:rPr lang="ru-RU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рисунок, открытка, поделка, скульптура, игрушка, макет, рассказ, считалка, загадка, концерт, спектакль, викторина, газета, книга, модель, костюм, фотоальбом, оформление стендов, выставок, доклад, конференция, электронная презентация, праздник и т.д.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sz="2000" dirty="0" smtClean="0"/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gray">
          <a:xfrm>
            <a:off x="2952750" y="3000376"/>
            <a:ext cx="6616700" cy="1076325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6" name="Rectangle 23"/>
          <p:cNvSpPr>
            <a:spLocks noChangeArrowheads="1"/>
          </p:cNvSpPr>
          <p:nvPr/>
        </p:nvSpPr>
        <p:spPr bwMode="black">
          <a:xfrm>
            <a:off x="3201989" y="1546225"/>
            <a:ext cx="242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1F3F5F"/>
              </a:buClr>
            </a:pPr>
            <a:r>
              <a:rPr lang="en-US" altLang="ru-RU" sz="16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0967" name="Rectangle 28"/>
          <p:cNvSpPr>
            <a:spLocks noChangeArrowheads="1"/>
          </p:cNvSpPr>
          <p:nvPr/>
        </p:nvSpPr>
        <p:spPr bwMode="black">
          <a:xfrm>
            <a:off x="2938463" y="5829300"/>
            <a:ext cx="61658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ru-RU" altLang="ru-RU" sz="1600" b="1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4" y="3700412"/>
            <a:ext cx="3970986" cy="29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3" y="2601931"/>
            <a:ext cx="4030069" cy="3022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79" y="3538538"/>
            <a:ext cx="4059886" cy="30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3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12123" y="2349500"/>
            <a:ext cx="4675031" cy="16922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spcAft>
                <a:spcPct val="20000"/>
              </a:spcAft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Исследовательская деятельность</a:t>
            </a:r>
          </a:p>
        </p:txBody>
      </p:sp>
      <p:sp>
        <p:nvSpPr>
          <p:cNvPr id="681987" name="AutoShape 3"/>
          <p:cNvSpPr>
            <a:spLocks noChangeArrowheads="1"/>
          </p:cNvSpPr>
          <p:nvPr/>
        </p:nvSpPr>
        <p:spPr bwMode="gray">
          <a:xfrm>
            <a:off x="2316163" y="188914"/>
            <a:ext cx="752475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Базовые образовательные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технологии</a:t>
            </a:r>
          </a:p>
        </p:txBody>
      </p:sp>
      <p:sp>
        <p:nvSpPr>
          <p:cNvPr id="681992" name="AutoShape 8"/>
          <p:cNvSpPr>
            <a:spLocks noChangeArrowheads="1"/>
          </p:cNvSpPr>
          <p:nvPr/>
        </p:nvSpPr>
        <p:spPr bwMode="auto">
          <a:xfrm>
            <a:off x="2166938" y="4214813"/>
            <a:ext cx="7777162" cy="204311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Развиваются умения ставить проблему,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формулировать гипотезу, применять методы исследования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(наблюдения, опыт, эксперимент, опрос, сравнение, анализ)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Умение презентовать полученные результаты.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0181" name="Picture 7" descr="j034336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2071688"/>
            <a:ext cx="19653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45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фон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333375"/>
            <a:ext cx="8785225" cy="1709738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Инновационная образовательная технология -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2049464"/>
            <a:ext cx="5175250" cy="480853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форма организации учебного процесса,   гарантирующая воспроизведение сходных результатов в определенных педагогических условиях, включающая некое новшество методического, организационного, технического и т.п. характера</a:t>
            </a:r>
          </a:p>
          <a:p>
            <a:pPr algn="ctr" eaLnBrk="1" hangingPunct="1"/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pic>
        <p:nvPicPr>
          <p:cNvPr id="4101" name="Picture 6" descr="http://smu-kgu.edu.crimea.ua/files2/images/dlya_novostey/konference.jpg?size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428875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18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>
          <a:xfrm>
            <a:off x="2063750" y="404813"/>
            <a:ext cx="8153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Универсальные </a:t>
            </a:r>
            <a:r>
              <a:rPr lang="ru-RU" altLang="ru-RU" sz="2800" b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учебные действия:</a:t>
            </a:r>
            <a:endParaRPr lang="ru-RU" altLang="ru-RU" sz="2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81189" y="1600200"/>
            <a:ext cx="8408987" cy="497205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 постановка проблемы и аргументирование её актуальности;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формулировка гипотезы исследования и раскрытие замысла — сущности будущей деятельности;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планирование исследовательских работ и выбор необходимого инструментария;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собственно проведение исследования с обязательным поэтапным контролем и коррекцией результатов работ;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оформление результатов учебно-исследовательской деятельности как конечного продукта;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представление результатов исследования широкому кругу заинтересованных лиц для обсуждения и возможного дальнейшего практического использования.</a:t>
            </a:r>
          </a:p>
          <a:p>
            <a:pPr eaLnBrk="1" hangingPunct="1">
              <a:buFont typeface="Wingdings" panose="05000000000000000000" pitchFamily="2" charset="2"/>
              <a:buChar char=""/>
            </a:pP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103361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 flipV="1">
            <a:off x="4250027" y="309094"/>
            <a:ext cx="5754397" cy="48096"/>
          </a:xfrm>
        </p:spPr>
        <p:txBody>
          <a:bodyPr>
            <a:normAutofit fontScale="90000"/>
          </a:bodyPr>
          <a:lstStyle/>
          <a:p>
            <a:pPr eaLnBrk="1">
              <a:buClr>
                <a:srgbClr val="000000"/>
              </a:buClr>
              <a:buSzPct val="45000"/>
              <a:buFont typeface="StarSymbol"/>
              <a:buNone/>
            </a:pPr>
            <a:endParaRPr lang="ru-RU" altLang="ru-RU" sz="32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267719" y="309094"/>
            <a:ext cx="5924281" cy="6643688"/>
          </a:xfrm>
        </p:spPr>
        <p:txBody>
          <a:bodyPr>
            <a:normAutofit fontScale="85000" lnSpcReduction="10000"/>
          </a:bodyPr>
          <a:lstStyle>
            <a:lvl1pPr marL="431800" indent="-323850">
              <a:defRPr sz="2900">
                <a:solidFill>
                  <a:srgbClr val="000000"/>
                </a:solidFill>
                <a:latin typeface="Albany"/>
                <a:cs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marL="107950" indent="0" algn="ctr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r>
              <a:rPr lang="ru-RU" sz="5400" b="1" dirty="0">
                <a:solidFill>
                  <a:srgbClr val="002060"/>
                </a:solidFill>
                <a:latin typeface="Tahoma" pitchFamily="34" charset="0"/>
              </a:rPr>
              <a:t>«Если ребенку удается добиться успеха в школе, у него есть все шансы на успех в жизни»</a:t>
            </a:r>
          </a:p>
          <a:p>
            <a:pPr marL="107950" indent="0" algn="r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endParaRPr lang="ru-RU" sz="3200" dirty="0">
              <a:solidFill>
                <a:srgbClr val="002060"/>
              </a:solidFill>
              <a:latin typeface="Tahoma" pitchFamily="34" charset="0"/>
            </a:endParaRPr>
          </a:p>
          <a:p>
            <a:pPr marL="107950" indent="0" algn="r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r>
              <a:rPr lang="ru-RU" sz="3200" dirty="0">
                <a:solidFill>
                  <a:srgbClr val="002060"/>
                </a:solidFill>
                <a:latin typeface="Tahoma" pitchFamily="34" charset="0"/>
              </a:rPr>
              <a:t>У. Глассер</a:t>
            </a:r>
            <a:endParaRPr lang="ru-RU" sz="3200" dirty="0"/>
          </a:p>
          <a:p>
            <a:pPr marL="107950" indent="0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endParaRPr lang="ru-RU" sz="2800" dirty="0">
              <a:solidFill>
                <a:srgbClr val="002060"/>
              </a:solidFill>
              <a:latin typeface="Tahoma" pitchFamily="34" charset="0"/>
            </a:endParaRPr>
          </a:p>
          <a:p>
            <a:pPr marL="107950" indent="0">
              <a:spcBef>
                <a:spcPct val="0"/>
              </a:spcBef>
              <a:buClr>
                <a:srgbClr val="002060"/>
              </a:buClr>
              <a:buSzPct val="95000"/>
              <a:buNone/>
              <a:defRPr/>
            </a:pPr>
            <a:endParaRPr lang="ru-RU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1">
              <a:spcBef>
                <a:spcPct val="0"/>
              </a:spcBef>
              <a:buClr>
                <a:srgbClr val="002060"/>
              </a:buClr>
              <a:buSzPct val="95000"/>
              <a:buFont typeface="Wingdings" pitchFamily="2" charset="2"/>
              <a:buChar char="§"/>
              <a:defRPr/>
            </a:pPr>
            <a:endParaRPr lang="ru-RU" sz="2800" dirty="0">
              <a:solidFill>
                <a:srgbClr val="002060"/>
              </a:solidFill>
              <a:latin typeface="Tahoma" pitchFamily="34" charset="0"/>
            </a:endParaRPr>
          </a:p>
          <a:p>
            <a:pPr eaLnBrk="1">
              <a:spcBef>
                <a:spcPct val="0"/>
              </a:spcBef>
              <a:buClr>
                <a:srgbClr val="002060"/>
              </a:buClr>
              <a:buSzPct val="95000"/>
              <a:buFont typeface="Wingdings" pitchFamily="2" charset="2"/>
              <a:buChar char="§"/>
              <a:defRPr/>
            </a:pPr>
            <a:endParaRPr lang="ru-RU" sz="2800" dirty="0"/>
          </a:p>
          <a:p>
            <a:pPr algn="r" eaLnBrk="1">
              <a:spcBef>
                <a:spcPct val="0"/>
              </a:spcBef>
              <a:buClr>
                <a:srgbClr val="002060"/>
              </a:buClr>
              <a:buSzPct val="95000"/>
              <a:buFontTx/>
              <a:buNone/>
              <a:defRPr/>
            </a:pPr>
            <a:r>
              <a:rPr lang="ru-RU" sz="3200" dirty="0"/>
              <a:t>                            </a:t>
            </a:r>
          </a:p>
          <a:p>
            <a:pPr eaLnBrk="1">
              <a:spcBef>
                <a:spcPct val="0"/>
              </a:spcBef>
              <a:buClr>
                <a:srgbClr val="002060"/>
              </a:buClr>
              <a:buSzPct val="95000"/>
              <a:buFont typeface="Wingdings" pitchFamily="2" charset="2"/>
              <a:buChar char="§"/>
              <a:defRPr/>
            </a:pPr>
            <a:endParaRPr lang="ru-RU" sz="3200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2" y="1669226"/>
            <a:ext cx="5980087" cy="44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6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фон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374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 descr="студент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9" y="2717801"/>
            <a:ext cx="2643187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 rot="7035281">
            <a:off x="5825332" y="785020"/>
            <a:ext cx="2786063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4255015">
            <a:off x="2504282" y="1140620"/>
            <a:ext cx="2786063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Метод проектов </a:t>
            </a:r>
          </a:p>
        </p:txBody>
      </p:sp>
      <p:sp>
        <p:nvSpPr>
          <p:cNvPr id="14342" name="Заголовок 9"/>
          <p:cNvSpPr>
            <a:spLocks noGrp="1"/>
          </p:cNvSpPr>
          <p:nvPr>
            <p:ph type="ctrTitle"/>
          </p:nvPr>
        </p:nvSpPr>
        <p:spPr>
          <a:xfrm>
            <a:off x="1738314" y="5316539"/>
            <a:ext cx="9814035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r>
              <a:rPr lang="ru-RU" altLang="ru-RU" sz="2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200" b="1" u="sng" dirty="0" smtClean="0">
                <a:solidFill>
                  <a:srgbClr val="0070C0"/>
                </a:solidFill>
              </a:rPr>
              <a:t>Прогресс наук и машин </a:t>
            </a:r>
            <a:r>
              <a:rPr lang="ru-RU" altLang="ru-RU" sz="2200" b="1" dirty="0" smtClean="0">
                <a:solidFill>
                  <a:srgbClr val="0070C0"/>
                </a:solidFill>
              </a:rPr>
              <a:t>-это </a:t>
            </a:r>
            <a:r>
              <a:rPr lang="ru-RU" altLang="ru-RU" sz="2200" b="1" dirty="0">
                <a:solidFill>
                  <a:srgbClr val="0070C0"/>
                </a:solidFill>
              </a:rPr>
              <a:t>полезное средство, </a:t>
            </a:r>
            <a:br>
              <a:rPr lang="ru-RU" altLang="ru-RU" sz="2200" b="1" dirty="0">
                <a:solidFill>
                  <a:srgbClr val="0070C0"/>
                </a:solidFill>
              </a:rPr>
            </a:br>
            <a:r>
              <a:rPr lang="ru-RU" altLang="ru-RU" sz="2200" b="1" dirty="0">
                <a:solidFill>
                  <a:srgbClr val="0070C0"/>
                </a:solidFill>
              </a:rPr>
              <a:t>но единственной целью цивилизации является </a:t>
            </a:r>
            <a:r>
              <a:rPr lang="ru-RU" altLang="ru-RU" sz="2200" b="1" dirty="0" smtClean="0">
                <a:solidFill>
                  <a:srgbClr val="0070C0"/>
                </a:solidFill>
              </a:rPr>
              <a:t>РАЗВИТИЕ ЧЕЛОВЕКА.</a:t>
            </a:r>
            <a:r>
              <a:rPr lang="ru-RU" altLang="ru-RU" sz="2200" b="1" dirty="0">
                <a:solidFill>
                  <a:srgbClr val="0070C0"/>
                </a:solidFill>
              </a:rPr>
              <a:t/>
            </a:r>
            <a:br>
              <a:rPr lang="ru-RU" altLang="ru-RU" sz="2200" b="1" dirty="0">
                <a:solidFill>
                  <a:srgbClr val="0070C0"/>
                </a:solidFill>
              </a:rPr>
            </a:br>
            <a:r>
              <a:rPr lang="ru-RU" altLang="ru-RU" sz="2000" b="1" dirty="0">
                <a:solidFill>
                  <a:srgbClr val="C00000"/>
                </a:solidFill>
              </a:rPr>
              <a:t>Э. </a:t>
            </a:r>
            <a:r>
              <a:rPr lang="ru-RU" altLang="ru-RU" sz="2000" b="1" dirty="0" err="1">
                <a:solidFill>
                  <a:srgbClr val="C00000"/>
                </a:solidFill>
              </a:rPr>
              <a:t>Флайано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4255015">
            <a:off x="1115220" y="1426370"/>
            <a:ext cx="2786063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Исследовательский метод</a:t>
            </a:r>
          </a:p>
        </p:txBody>
      </p:sp>
      <p:sp>
        <p:nvSpPr>
          <p:cNvPr id="12" name="Стрелка вправо 11"/>
          <p:cNvSpPr/>
          <p:nvPr/>
        </p:nvSpPr>
        <p:spPr>
          <a:xfrm rot="7035281">
            <a:off x="7039770" y="1240632"/>
            <a:ext cx="2786062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329340">
            <a:off x="3948907" y="637382"/>
            <a:ext cx="2786062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Модульное обучение </a:t>
            </a:r>
          </a:p>
        </p:txBody>
      </p:sp>
      <p:sp>
        <p:nvSpPr>
          <p:cNvPr id="15" name="Стрелка вправо 14"/>
          <p:cNvSpPr/>
          <p:nvPr/>
        </p:nvSpPr>
        <p:spPr>
          <a:xfrm rot="7035281">
            <a:off x="8254207" y="1597820"/>
            <a:ext cx="2786063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7867347">
            <a:off x="5768632" y="1245186"/>
            <a:ext cx="299312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Дистанционное обучение </a:t>
            </a:r>
          </a:p>
        </p:txBody>
      </p:sp>
      <p:sp>
        <p:nvSpPr>
          <p:cNvPr id="20" name="TextBox 19"/>
          <p:cNvSpPr txBox="1"/>
          <p:nvPr/>
        </p:nvSpPr>
        <p:spPr>
          <a:xfrm rot="17815562">
            <a:off x="8167688" y="1714500"/>
            <a:ext cx="6397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ИКТ</a:t>
            </a:r>
          </a:p>
        </p:txBody>
      </p:sp>
      <p:sp>
        <p:nvSpPr>
          <p:cNvPr id="21" name="TextBox 20"/>
          <p:cNvSpPr txBox="1"/>
          <p:nvPr/>
        </p:nvSpPr>
        <p:spPr>
          <a:xfrm rot="17902569">
            <a:off x="9000332" y="1913732"/>
            <a:ext cx="1597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Кейс-метод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988720" y="-1178719"/>
            <a:ext cx="2786063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6484555">
            <a:off x="8489157" y="-1432719"/>
            <a:ext cx="2786063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4641120">
            <a:off x="1202532" y="-1397794"/>
            <a:ext cx="2786063" cy="15716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6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741" y="624109"/>
            <a:ext cx="9672034" cy="18099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Из всех технологий, которые можно использовать в преподавательской деятельности, </a:t>
            </a:r>
            <a:r>
              <a:rPr lang="ru-RU" b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b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b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я предпочитаю </a:t>
            </a:r>
            <a:r>
              <a:rPr lang="ru-RU" b="1" u="sng" dirty="0">
                <a:solidFill>
                  <a:srgbClr val="0070C0"/>
                </a:solidFill>
                <a:latin typeface="Monotype Corsiva" panose="03010101010201010101" pitchFamily="66" charset="0"/>
              </a:rPr>
              <a:t>следующие технологии: </a:t>
            </a:r>
            <a:r>
              <a:rPr lang="en-US" u="sng" dirty="0">
                <a:latin typeface="Monotype Corsiva" panose="03010101010201010101" pitchFamily="66" charset="0"/>
              </a:rPr>
              <a:t/>
            </a:r>
            <a:br>
              <a:rPr lang="en-US" u="sng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741" y="2434106"/>
            <a:ext cx="9878096" cy="4423894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smtClean="0">
                <a:latin typeface="Monotype Corsiva" panose="03010101010201010101" pitchFamily="66" charset="0"/>
              </a:rPr>
              <a:t>Проблемное обучение </a:t>
            </a:r>
            <a:endParaRPr lang="en-US" sz="5100" b="1" dirty="0">
              <a:latin typeface="Monotype Corsiva" panose="03010101010201010101" pitchFamily="66" charset="0"/>
            </a:endParaRPr>
          </a:p>
          <a:p>
            <a:r>
              <a:rPr lang="ru-RU" sz="5100" b="1" dirty="0" smtClean="0">
                <a:latin typeface="Monotype Corsiva" panose="03010101010201010101" pitchFamily="66" charset="0"/>
              </a:rPr>
              <a:t>Уровневая дифференциация</a:t>
            </a:r>
          </a:p>
          <a:p>
            <a:r>
              <a:rPr lang="ru-RU" sz="5100" b="1" dirty="0" smtClean="0">
                <a:latin typeface="Monotype Corsiva" panose="03010101010201010101" pitchFamily="66" charset="0"/>
              </a:rPr>
              <a:t>Информационные и коммуникационные технологии</a:t>
            </a:r>
          </a:p>
          <a:p>
            <a:r>
              <a:rPr lang="ru-RU" sz="5100" b="1" dirty="0" smtClean="0">
                <a:latin typeface="Monotype Corsiva" panose="03010101010201010101" pitchFamily="66" charset="0"/>
              </a:rPr>
              <a:t>Игровое обучение</a:t>
            </a:r>
          </a:p>
          <a:p>
            <a:r>
              <a:rPr lang="ru-RU" sz="5100" b="1" dirty="0" smtClean="0">
                <a:latin typeface="Monotype Corsiva" panose="03010101010201010101" pitchFamily="66" charset="0"/>
              </a:rPr>
              <a:t>Здоровье сберегающие технологии</a:t>
            </a:r>
            <a:endParaRPr lang="en-US" sz="5100" b="1" dirty="0">
              <a:latin typeface="Monotype Corsiva" panose="03010101010201010101" pitchFamily="66" charset="0"/>
            </a:endParaRPr>
          </a:p>
          <a:p>
            <a:r>
              <a:rPr lang="en-US" sz="5100" b="1" dirty="0" smtClean="0">
                <a:latin typeface="Monotype Corsiva" panose="03010101010201010101" pitchFamily="66" charset="0"/>
              </a:rPr>
              <a:t> </a:t>
            </a:r>
            <a:r>
              <a:rPr lang="ru-RU" sz="5100" b="1" dirty="0">
                <a:latin typeface="Monotype Corsiva" panose="03010101010201010101" pitchFamily="66" charset="0"/>
              </a:rPr>
              <a:t>Т</a:t>
            </a:r>
            <a:r>
              <a:rPr lang="ru-RU" sz="5100" b="1" dirty="0" smtClean="0">
                <a:latin typeface="Monotype Corsiva" panose="03010101010201010101" pitchFamily="66" charset="0"/>
              </a:rPr>
              <a:t>ехнологии </a:t>
            </a:r>
            <a:r>
              <a:rPr lang="ru-RU" sz="5100" b="1" dirty="0">
                <a:latin typeface="Monotype Corsiva" panose="03010101010201010101" pitchFamily="66" charset="0"/>
              </a:rPr>
              <a:t>проектного </a:t>
            </a:r>
            <a:r>
              <a:rPr lang="ru-RU" sz="5100" b="1" dirty="0" smtClean="0">
                <a:latin typeface="Monotype Corsiva" panose="03010101010201010101" pitchFamily="66" charset="0"/>
              </a:rPr>
              <a:t>обучения</a:t>
            </a:r>
            <a:endParaRPr lang="en-US" sz="5100" b="1" dirty="0">
              <a:latin typeface="Monotype Corsiva" panose="03010101010201010101" pitchFamily="66" charset="0"/>
            </a:endParaRPr>
          </a:p>
          <a:p>
            <a:r>
              <a:rPr lang="en-US" sz="5100" b="1" dirty="0" smtClean="0">
                <a:latin typeface="Monotype Corsiva" panose="03010101010201010101" pitchFamily="66" charset="0"/>
              </a:rPr>
              <a:t> </a:t>
            </a:r>
            <a:r>
              <a:rPr lang="ru-RU" sz="5100" b="1" dirty="0" smtClean="0">
                <a:latin typeface="Monotype Corsiva" panose="03010101010201010101" pitchFamily="66" charset="0"/>
              </a:rPr>
              <a:t> Исследовательская деятельность</a:t>
            </a:r>
            <a:endParaRPr lang="en-US" sz="51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sz="5100" b="1" dirty="0" smtClean="0">
                <a:latin typeface="Monotype Corsiva" panose="03010101010201010101" pitchFamily="66" charset="0"/>
              </a:rPr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ru-RU" sz="4300" b="1" dirty="0" smtClean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4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43989" y="4071938"/>
            <a:ext cx="4468969" cy="142875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609600" indent="-609600" algn="ctr">
              <a:spcBef>
                <a:spcPct val="0"/>
              </a:spcBef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ПРОБЛЕМНОЕ ОБУЧЕНИЕ  </a:t>
            </a: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ОБУЧЕНИЕ НА ОСНОВЕ          «УЧЕБНЫХ  СИТУАЦИЙ»)</a:t>
            </a:r>
          </a:p>
        </p:txBody>
      </p:sp>
      <p:sp>
        <p:nvSpPr>
          <p:cNvPr id="619524" name="AutoShape 4"/>
          <p:cNvSpPr>
            <a:spLocks noChangeArrowheads="1"/>
          </p:cNvSpPr>
          <p:nvPr/>
        </p:nvSpPr>
        <p:spPr bwMode="gray">
          <a:xfrm>
            <a:off x="2316163" y="188914"/>
            <a:ext cx="7524750" cy="12604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Базовые образовательные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технологии</a:t>
            </a:r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6610350" y="1581151"/>
            <a:ext cx="3708400" cy="16430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934201" y="1847851"/>
            <a:ext cx="33750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Между обучением и психическим</a:t>
            </a:r>
          </a:p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развитием человека всегда</a:t>
            </a:r>
          </a:p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стоит его деятельность</a:t>
            </a:r>
            <a:r>
              <a:rPr lang="ru-RU" altLang="ru-RU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2024063" y="4572001"/>
            <a:ext cx="4381500" cy="214947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7535863" y="5229226"/>
            <a:ext cx="26289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2386014" y="5180014"/>
            <a:ext cx="39957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образовательная задача</a:t>
            </a:r>
          </a:p>
          <a:p>
            <a:pPr algn="ctr" eaLnBrk="1" hangingPunct="1"/>
            <a:r>
              <a:rPr lang="ru-RU" altLang="ru-RU" sz="1600" b="1" i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состоит в организации условий, провоцирующих детское действие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522" y="1477361"/>
            <a:ext cx="4248016" cy="31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2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1777285" y="2892014"/>
            <a:ext cx="93114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u="sng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Сущность проблемного обучения состоит в том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что </a:t>
            </a:r>
            <a:r>
              <a:rPr lang="ru-RU" altLang="ru-RU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учащиеся  систематически включаются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учителем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процесс поиска доказательного решения 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новых для них проблем, благодаря чему они учатся </a:t>
            </a:r>
            <a:r>
              <a:rPr lang="ru-RU" altLang="ru-RU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самостоятельно добывать знания</a:t>
            </a:r>
            <a:r>
              <a:rPr lang="ru-RU" altLang="ru-RU" sz="28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применять ранее усвоенные и овладевают опытом творческой деятельности.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7285" y="631065"/>
            <a:ext cx="9346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Проблемное обучение: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азвивает мыслительные способности,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вызывает интерес к учению,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пробуждает творческие силы.</a:t>
            </a:r>
          </a:p>
        </p:txBody>
      </p:sp>
    </p:spTree>
    <p:extLst>
      <p:ext uri="{BB962C8B-B14F-4D97-AF65-F5344CB8AC3E}">
        <p14:creationId xmlns:p14="http://schemas.microsoft.com/office/powerpoint/2010/main" val="129646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02311" y="2997200"/>
            <a:ext cx="4525939" cy="1081088"/>
          </a:xfrm>
          <a:solidFill>
            <a:srgbClr val="FFFF00"/>
          </a:solidFill>
        </p:spPr>
        <p:txBody>
          <a:bodyPr/>
          <a:lstStyle/>
          <a:p>
            <a:pPr marL="609600" indent="-609600" algn="ctr">
              <a:lnSpc>
                <a:spcPct val="90000"/>
              </a:lnSpc>
              <a:spcAft>
                <a:spcPct val="20000"/>
              </a:spcAft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УРОВНЕВАЯ</a:t>
            </a:r>
          </a:p>
          <a:p>
            <a:pPr marL="609600" indent="-609600" algn="ctr">
              <a:lnSpc>
                <a:spcPct val="90000"/>
              </a:lnSpc>
              <a:spcAft>
                <a:spcPct val="20000"/>
              </a:spcAft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ДИФФЕРЕНЦИАЦИЯ</a:t>
            </a:r>
            <a:endParaRPr lang="ru-RU" altLang="ru-RU" sz="9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0963" name="AutoShape 3"/>
          <p:cNvSpPr>
            <a:spLocks noChangeArrowheads="1"/>
          </p:cNvSpPr>
          <p:nvPr/>
        </p:nvSpPr>
        <p:spPr bwMode="gray">
          <a:xfrm>
            <a:off x="2316163" y="188914"/>
            <a:ext cx="7524750" cy="12604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</a:rPr>
              <a:t>Базовые образовательные</a:t>
            </a:r>
          </a:p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</a:rPr>
              <a:t>технологии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739900" y="3786188"/>
            <a:ext cx="8388350" cy="307181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chemeClr val="bg2"/>
                </a:solidFill>
              </a:rPr>
              <a:t>			</a:t>
            </a: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Основные принципы:</a:t>
            </a:r>
          </a:p>
          <a:p>
            <a:pPr eaLnBrk="1" hangingPunct="1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открытость системы требований,</a:t>
            </a:r>
          </a:p>
          <a:p>
            <a:pPr eaLnBrk="1" hangingPunct="1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предъявление образцов деятельности,</a:t>
            </a:r>
          </a:p>
          <a:p>
            <a:pPr eaLnBrk="1" hangingPunct="1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«ножницы» между базовым и повышенными уровнями требований,</a:t>
            </a:r>
          </a:p>
          <a:p>
            <a:pPr eaLnBrk="1" hangingPunct="1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посильность базового уровня, обязательность его освоения всеми уч-ся,</a:t>
            </a:r>
          </a:p>
          <a:p>
            <a:pPr eaLnBrk="1" hangingPunct="1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добровольность в освоении повышенных уровней требований, </a:t>
            </a:r>
          </a:p>
          <a:p>
            <a:pPr eaLnBrk="1" hangingPunct="1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работа с группами «подвижного» состава, </a:t>
            </a:r>
          </a:p>
          <a:p>
            <a:pPr eaLnBrk="1" hangingPunct="1">
              <a:buFontTx/>
              <a:buChar char="•"/>
            </a:pPr>
            <a:r>
              <a:rPr lang="ru-RU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накопительная система оценивания.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5448300" y="1071563"/>
            <a:ext cx="5219700" cy="20701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Основа:</a:t>
            </a:r>
          </a:p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дифференциация требований</a:t>
            </a:r>
          </a:p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 уровню освоения, явное выделение</a:t>
            </a:r>
          </a:p>
          <a:p>
            <a:pPr algn="ctr" eaLnBrk="1" hangingPunct="1"/>
            <a:r>
              <a:rPr lang="ru-RU" altLang="ru-RU" sz="200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базового и повышенных уровней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6" y="1449389"/>
            <a:ext cx="3515934" cy="26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 flipH="1">
            <a:off x="4481848" y="3693975"/>
            <a:ext cx="6297768" cy="39924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Дифференциация </a:t>
            </a:r>
            <a:r>
              <a:rPr lang="ru-RU" altLang="ru-RU" sz="3200" b="1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заданий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4481848" y="4301544"/>
            <a:ext cx="7401059" cy="2350259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3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уровню </a:t>
            </a:r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трудностей</a:t>
            </a:r>
          </a:p>
          <a:p>
            <a:pPr eaLnBrk="1" hangingPunct="1"/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3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объёму учебного </a:t>
            </a:r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материала</a:t>
            </a:r>
            <a:endParaRPr lang="ru-RU" altLang="ru-RU" sz="33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3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степени </a:t>
            </a:r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самостоятельности</a:t>
            </a:r>
            <a:endParaRPr lang="ru-RU" altLang="ru-RU" sz="33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3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характеру помощи </a:t>
            </a:r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учащимся</a:t>
            </a:r>
            <a:endParaRPr lang="ru-RU" altLang="ru-RU" sz="33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3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уровню </a:t>
            </a:r>
            <a:r>
              <a:rPr lang="ru-RU" altLang="ru-RU" sz="33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творчества</a:t>
            </a:r>
            <a:endParaRPr lang="ru-RU" altLang="ru-RU" sz="33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6980" y="154545"/>
            <a:ext cx="93758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u="sng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Дифференцированное обучение </a:t>
            </a:r>
            <a:r>
              <a:rPr lang="ru-RU" altLang="ru-RU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r>
              <a:rPr lang="ru-RU" altLang="ru-RU" sz="3200" b="1" dirty="0" smtClean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это форма организации </a:t>
            </a:r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учебного</a:t>
            </a:r>
          </a:p>
          <a:p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процесса, </a:t>
            </a:r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которой педагог </a:t>
            </a:r>
            <a:endParaRPr lang="ru-RU" altLang="ru-RU" sz="32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работает 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группой учащихся, </a:t>
            </a:r>
            <a:endParaRPr lang="ru-RU" altLang="ru-RU" sz="32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составленной 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учетом наличия у них </a:t>
            </a:r>
            <a:endParaRPr lang="ru-RU" altLang="ru-RU" sz="32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каких- 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либо </a:t>
            </a:r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значимых</a:t>
            </a:r>
          </a:p>
          <a:p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учебного процессе общих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345860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66670" y="1738313"/>
            <a:ext cx="4984124" cy="2122487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609600" indent="-609600" algn="ctr">
              <a:spcAft>
                <a:spcPct val="20000"/>
              </a:spcAft>
              <a:buNone/>
            </a:pPr>
            <a:endParaRPr lang="ru-RU" altLang="ru-RU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 algn="ctr">
              <a:spcAft>
                <a:spcPct val="20000"/>
              </a:spcAft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ИНФОРМАЦИОННЫЕ И</a:t>
            </a:r>
          </a:p>
          <a:p>
            <a:pPr marL="609600" indent="-609600" algn="ctr">
              <a:spcAft>
                <a:spcPct val="20000"/>
              </a:spcAft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КОММУНИКАЦИОННЫЕ</a:t>
            </a:r>
          </a:p>
          <a:p>
            <a:pPr marL="609600" indent="-609600" algn="ctr">
              <a:spcAft>
                <a:spcPct val="20000"/>
              </a:spcAft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ТЕХНОЛОГИИ</a:t>
            </a:r>
          </a:p>
        </p:txBody>
      </p:sp>
      <p:sp>
        <p:nvSpPr>
          <p:cNvPr id="681987" name="AutoShape 3"/>
          <p:cNvSpPr>
            <a:spLocks noChangeArrowheads="1"/>
          </p:cNvSpPr>
          <p:nvPr/>
        </p:nvSpPr>
        <p:spPr bwMode="gray">
          <a:xfrm>
            <a:off x="2316163" y="150277"/>
            <a:ext cx="752475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Базовые образовательные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технологии</a:t>
            </a:r>
          </a:p>
        </p:txBody>
      </p:sp>
      <p:sp>
        <p:nvSpPr>
          <p:cNvPr id="681992" name="AutoShape 8"/>
          <p:cNvSpPr>
            <a:spLocks noChangeArrowheads="1"/>
          </p:cNvSpPr>
          <p:nvPr/>
        </p:nvSpPr>
        <p:spPr bwMode="auto">
          <a:xfrm>
            <a:off x="2381250" y="4572001"/>
            <a:ext cx="7123358" cy="204311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/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Образовательная деятельность на основе ИКТ: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открытое (но контролируемое) пространство</a:t>
            </a:r>
          </a:p>
          <a:p>
            <a:pPr eaLnBrk="1" hangingPunct="1"/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информационных источников,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информационная поддержка учебного процесса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49" y="1501407"/>
            <a:ext cx="3829317" cy="28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6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1B942ACB7B9747A064344298BB686B" ma:contentTypeVersion="0" ma:contentTypeDescription="Создание документа." ma:contentTypeScope="" ma:versionID="192ed9592feef828abbc1e19e179bf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A66D7-EDE2-4966-BD1B-0F7077072038}"/>
</file>

<file path=customXml/itemProps2.xml><?xml version="1.0" encoding="utf-8"?>
<ds:datastoreItem xmlns:ds="http://schemas.openxmlformats.org/officeDocument/2006/customXml" ds:itemID="{B0E95CF2-10EA-4E66-852B-61F4690AE472}"/>
</file>

<file path=customXml/itemProps3.xml><?xml version="1.0" encoding="utf-8"?>
<ds:datastoreItem xmlns:ds="http://schemas.openxmlformats.org/officeDocument/2006/customXml" ds:itemID="{34CF022C-88C5-4FCA-8159-9A3B594FC362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284</TotalTime>
  <Words>716</Words>
  <Application>Microsoft Office PowerPoint</Application>
  <PresentationFormat>Широкоэкранный</PresentationFormat>
  <Paragraphs>180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Albany</vt:lpstr>
      <vt:lpstr>Arial</vt:lpstr>
      <vt:lpstr>Calibri</vt:lpstr>
      <vt:lpstr>Century Gothic</vt:lpstr>
      <vt:lpstr>Monotype Corsiva</vt:lpstr>
      <vt:lpstr>StarSymbol</vt:lpstr>
      <vt:lpstr>Tahoma</vt:lpstr>
      <vt:lpstr>Times New Roman</vt:lpstr>
      <vt:lpstr>Wingdings</vt:lpstr>
      <vt:lpstr>Wingdings 3</vt:lpstr>
      <vt:lpstr>Легкий дым</vt:lpstr>
      <vt:lpstr>Методический семинар  на тему: «Инновационные  методики и технологии направленные на реализацию новых ФГОС»</vt:lpstr>
      <vt:lpstr>     Инновационная образовательная технология -</vt:lpstr>
      <vt:lpstr>  Прогресс наук и машин -это полезное средство,  но единственной целью цивилизации является РАЗВИТИЕ ЧЕЛОВЕКА. Э. Флайано</vt:lpstr>
      <vt:lpstr>Из всех технологий, которые можно использовать в преподавательской деятельности,  я предпочитаю следующие технологии:  </vt:lpstr>
      <vt:lpstr>Презентация PowerPoint</vt:lpstr>
      <vt:lpstr>Презентация PowerPoint</vt:lpstr>
      <vt:lpstr>Презентация PowerPoint</vt:lpstr>
      <vt:lpstr>Дифференциация заданий</vt:lpstr>
      <vt:lpstr>Презентация PowerPoint</vt:lpstr>
      <vt:lpstr>    Использование информационно- коммуникативных технологий позволяет:</vt:lpstr>
      <vt:lpstr>Особенности построения уроков с  использованием ИКТ</vt:lpstr>
      <vt:lpstr>Презентация PowerPoint</vt:lpstr>
      <vt:lpstr>Игровые технологии в учебном процессе</vt:lpstr>
      <vt:lpstr>Игровые технологии в учебном процессе</vt:lpstr>
      <vt:lpstr>    </vt:lpstr>
      <vt:lpstr>Презентация PowerPoint</vt:lpstr>
      <vt:lpstr>Метод проекта</vt:lpstr>
      <vt:lpstr>Перечень продуктов проектной деятельности может быть достаточно большим:  рисунок, открытка, поделка, скульптура, игрушка, макет, рассказ, считалка, загадка, концерт, спектакль, викторина, газета, книга, модель, костюм, фотоальбом, оформление стендов, выставок, доклад, конференция, электронная презентация, праздник и т.д.  </vt:lpstr>
      <vt:lpstr>Презентация PowerPoint</vt:lpstr>
      <vt:lpstr>Универсальные учебные действия: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24</cp:revision>
  <dcterms:created xsi:type="dcterms:W3CDTF">2017-02-03T21:28:58Z</dcterms:created>
  <dcterms:modified xsi:type="dcterms:W3CDTF">2017-02-05T14:27:59Z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0x0101003E1B942ACB7B9747A064344298BB686B</vt:lpwstr>
  </property>
</Properties>
</file>