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7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s/slide21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20.xml" ContentType="application/vnd.openxmlformats-officedocument.presentationml.slide+xml"/>
  <Override PartName="/ppt/slides/slide4.xml" ContentType="application/vnd.openxmlformats-officedocument.presentationml.slide+xml"/>
  <Override PartName="/ppt/slides/slide25.xml" ContentType="application/vnd.openxmlformats-officedocument.presentationml.slide+xml"/>
  <Override PartName="/ppt/slides/slide5.xml" ContentType="application/vnd.openxmlformats-officedocument.presentationml.slide+xml"/>
  <Override PartName="/ppt/slides/slide22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21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18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17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7"/>
  </p:notesMasterIdLst>
  <p:sldIdLst>
    <p:sldId id="256" r:id="rId2"/>
    <p:sldId id="259" r:id="rId3"/>
    <p:sldId id="260" r:id="rId4"/>
    <p:sldId id="261" r:id="rId5"/>
    <p:sldId id="262" r:id="rId6"/>
    <p:sldId id="263" r:id="rId7"/>
    <p:sldId id="276" r:id="rId8"/>
    <p:sldId id="277" r:id="rId9"/>
    <p:sldId id="278" r:id="rId10"/>
    <p:sldId id="264" r:id="rId11"/>
    <p:sldId id="281" r:id="rId12"/>
    <p:sldId id="265" r:id="rId13"/>
    <p:sldId id="266" r:id="rId14"/>
    <p:sldId id="267" r:id="rId15"/>
    <p:sldId id="268" r:id="rId16"/>
    <p:sldId id="269" r:id="rId17"/>
    <p:sldId id="271" r:id="rId18"/>
    <p:sldId id="270" r:id="rId19"/>
    <p:sldId id="272" r:id="rId20"/>
    <p:sldId id="273" r:id="rId21"/>
    <p:sldId id="274" r:id="rId22"/>
    <p:sldId id="275" r:id="rId23"/>
    <p:sldId id="282" r:id="rId24"/>
    <p:sldId id="258" r:id="rId25"/>
    <p:sldId id="280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FFCCFF"/>
    <a:srgbClr val="CCFF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8" d="100"/>
          <a:sy n="48" d="100"/>
        </p:scale>
        <p:origin x="-1794" y="-4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C0CF8A-64F9-4100-B36F-5A0645787091}" type="datetimeFigureOut">
              <a:rPr lang="ru-RU" smtClean="0"/>
              <a:t>07.04.2015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B802F3-5969-4112-A488-1E028FDF83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39301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802F3-5969-4112-A488-1E028FDF838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63176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802F3-5969-4112-A488-1E028FDF8388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58942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802F3-5969-4112-A488-1E028FDF8388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81045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802F3-5969-4112-A488-1E028FDF8388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38280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802F3-5969-4112-A488-1E028FDF8388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8873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802F3-5969-4112-A488-1E028FDF8388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6776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802F3-5969-4112-A488-1E028FDF8388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5888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802F3-5969-4112-A488-1E028FDF8388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70855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802F3-5969-4112-A488-1E028FDF8388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56303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802F3-5969-4112-A488-1E028FDF8388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86159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802F3-5969-4112-A488-1E028FDF8388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06094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802F3-5969-4112-A488-1E028FDF838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12157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802F3-5969-4112-A488-1E028FDF8388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20798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802F3-5969-4112-A488-1E028FDF8388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91966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802F3-5969-4112-A488-1E028FDF8388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006653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802F3-5969-4112-A488-1E028FDF8388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662647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802F3-5969-4112-A488-1E028FDF8388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441419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802F3-5969-4112-A488-1E028FDF8388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85410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802F3-5969-4112-A488-1E028FDF8388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83144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802F3-5969-4112-A488-1E028FDF8388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38997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802F3-5969-4112-A488-1E028FDF8388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32054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802F3-5969-4112-A488-1E028FDF8388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72029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802F3-5969-4112-A488-1E028FDF8388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95172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802F3-5969-4112-A488-1E028FDF8388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88138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802F3-5969-4112-A488-1E028FDF8388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5640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AE486C-D3EA-4DF3-BF7D-BA0D5461EE04}" type="datetimeFigureOut">
              <a:rPr lang="ru-RU" smtClean="0"/>
              <a:pPr>
                <a:defRPr/>
              </a:pPr>
              <a:t>07.04.2015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E32AE7DD-C808-4EBB-8434-0983323E050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8" name="Рисунок 6" descr="post-279854-1298288370.png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00938" y="-428625"/>
            <a:ext cx="1643062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7" descr="post-279854-1298288370.png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214313"/>
            <a:ext cx="2357438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8" descr="97e6b01896c7.png"/>
          <p:cNvPicPr>
            <a:picLocks noChangeAspect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 rot="20340000">
            <a:off x="-628650" y="-349250"/>
            <a:ext cx="3330575" cy="268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3B940EC-68BA-4175-B289-09D89E338B57}" type="datetimeFigureOut">
              <a:rPr lang="ru-RU" smtClean="0"/>
              <a:pPr>
                <a:defRPr/>
              </a:pPr>
              <a:t>07.04.2015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E4FACF-72C9-49B9-8A09-651DAA24592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5768B1-2AAF-4AE8-AD96-8E19D1744FA0}" type="datetimeFigureOut">
              <a:rPr lang="ru-RU" smtClean="0"/>
              <a:pPr>
                <a:defRPr/>
              </a:pPr>
              <a:t>07.04.2015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1D9063-EF26-4F2A-9989-86914C79F24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F41F29-E078-4C6C-9E0D-79CF08B83763}" type="datetimeFigureOut">
              <a:rPr lang="ru-RU" smtClean="0"/>
              <a:pPr>
                <a:defRPr/>
              </a:pPr>
              <a:t>07.04.2015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DB23DBB2-BCDD-4F9B-BE1C-C9AD340E5E9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B1139EA-D836-4535-A149-EE1BF36AA377}" type="datetimeFigureOut">
              <a:rPr lang="ru-RU" smtClean="0"/>
              <a:pPr>
                <a:defRPr/>
              </a:pPr>
              <a:t>07.04.2015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9D3CBC-1224-44A8-B539-8CFE525100A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6582D7-ECFA-47AE-8336-7B94E1D11CA4}" type="datetimeFigureOut">
              <a:rPr lang="ru-RU" smtClean="0"/>
              <a:pPr>
                <a:defRPr/>
              </a:pPr>
              <a:t>07.04.2015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A862EA-A78C-487A-BAA4-F588E1176C3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3E016BF-2C7F-4ACA-8B84-A65ABBDB3C0F}" type="datetimeFigureOut">
              <a:rPr lang="ru-RU" smtClean="0"/>
              <a:pPr>
                <a:defRPr/>
              </a:pPr>
              <a:t>07.04.2015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pPr>
              <a:defRPr/>
            </a:pPr>
            <a:fld id="{8D8706F1-99B9-4D00-ABC3-1EC2160E8A1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67EF75-29AE-489B-8953-A65E876CFD92}" type="datetimeFigureOut">
              <a:rPr lang="ru-RU" smtClean="0"/>
              <a:pPr>
                <a:defRPr/>
              </a:pPr>
              <a:t>07.04.2015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A4C63A-4947-45CA-8592-E10C6D8161C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1671DA-F1FC-4BA9-B098-4F18F2D37C42}" type="datetimeFigureOut">
              <a:rPr lang="ru-RU" smtClean="0"/>
              <a:pPr>
                <a:defRPr/>
              </a:pPr>
              <a:t>07.04.2015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98F2B3-C378-413E-9188-E5EA981DA63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7AA10E-4C98-41F2-969D-1D81548D9B0A}" type="datetimeFigureOut">
              <a:rPr lang="ru-RU" smtClean="0"/>
              <a:pPr>
                <a:defRPr/>
              </a:pPr>
              <a:t>07.04.2015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FC82C3-925A-4779-9342-DE70F11F72D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3A7DC50-C6BF-4D1E-9DF1-0D47E6BA6298}" type="datetimeFigureOut">
              <a:rPr lang="ru-RU" smtClean="0"/>
              <a:pPr>
                <a:defRPr/>
              </a:pPr>
              <a:t>07.04.2015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40A437-F018-4962-9DA7-92D7AE27E65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A938D135-7CCE-4E88-B8E6-BBDCFF11FD3E}" type="datetimeFigureOut">
              <a:rPr lang="ru-RU" smtClean="0"/>
              <a:pPr>
                <a:defRPr/>
              </a:pPr>
              <a:t>07.04.2015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6E5F68DC-2C3E-4D94-AFBC-20D62154020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slide" Target="slid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13" Type="http://schemas.openxmlformats.org/officeDocument/2006/relationships/slide" Target="slide17.xml"/><Relationship Id="rId18" Type="http://schemas.openxmlformats.org/officeDocument/2006/relationships/slide" Target="slide10.xml"/><Relationship Id="rId3" Type="http://schemas.openxmlformats.org/officeDocument/2006/relationships/slide" Target="slide3.xml"/><Relationship Id="rId21" Type="http://schemas.openxmlformats.org/officeDocument/2006/relationships/slide" Target="slide13.xml"/><Relationship Id="rId7" Type="http://schemas.openxmlformats.org/officeDocument/2006/relationships/slide" Target="slide19.xml"/><Relationship Id="rId12" Type="http://schemas.openxmlformats.org/officeDocument/2006/relationships/slide" Target="slide16.xml"/><Relationship Id="rId17" Type="http://schemas.openxmlformats.org/officeDocument/2006/relationships/slide" Target="slide9.xml"/><Relationship Id="rId2" Type="http://schemas.openxmlformats.org/officeDocument/2006/relationships/notesSlide" Target="../notesSlides/notesSlide2.xml"/><Relationship Id="rId16" Type="http://schemas.openxmlformats.org/officeDocument/2006/relationships/slide" Target="slide8.xml"/><Relationship Id="rId20" Type="http://schemas.openxmlformats.org/officeDocument/2006/relationships/slide" Target="slide1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11" Type="http://schemas.openxmlformats.org/officeDocument/2006/relationships/slide" Target="slide15.xml"/><Relationship Id="rId5" Type="http://schemas.openxmlformats.org/officeDocument/2006/relationships/slide" Target="slide5.xml"/><Relationship Id="rId15" Type="http://schemas.openxmlformats.org/officeDocument/2006/relationships/slide" Target="slide7.xml"/><Relationship Id="rId10" Type="http://schemas.openxmlformats.org/officeDocument/2006/relationships/slide" Target="slide22.xml"/><Relationship Id="rId19" Type="http://schemas.openxmlformats.org/officeDocument/2006/relationships/slide" Target="slide11.xml"/><Relationship Id="rId4" Type="http://schemas.openxmlformats.org/officeDocument/2006/relationships/slide" Target="slide4.xml"/><Relationship Id="rId9" Type="http://schemas.openxmlformats.org/officeDocument/2006/relationships/slide" Target="slide21.xml"/><Relationship Id="rId14" Type="http://schemas.openxmlformats.org/officeDocument/2006/relationships/slide" Target="slide18.xml"/><Relationship Id="rId22" Type="http://schemas.openxmlformats.org/officeDocument/2006/relationships/slide" Target="slide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04.olx.ru/ui/10/16/77/1293453214_151090977_1--60---.jpg" TargetMode="External"/><Relationship Id="rId13" Type="http://schemas.openxmlformats.org/officeDocument/2006/relationships/hyperlink" Target="http://lagrenouille01330.free.fr/crbst_oiseau0.gif" TargetMode="External"/><Relationship Id="rId18" Type="http://schemas.openxmlformats.org/officeDocument/2006/relationships/hyperlink" Target="http://audioskazki.net/wp-content/gallery/agnia_barto/barto_kotenok.jpg" TargetMode="External"/><Relationship Id="rId3" Type="http://schemas.openxmlformats.org/officeDocument/2006/relationships/hyperlink" Target="http://pedsovet.su/" TargetMode="External"/><Relationship Id="rId21" Type="http://schemas.openxmlformats.org/officeDocument/2006/relationships/hyperlink" Target="http://fotki.yandex.ru/users/tatyana2q8-medvedeva/view/341185/?page=9" TargetMode="External"/><Relationship Id="rId7" Type="http://schemas.openxmlformats.org/officeDocument/2006/relationships/hyperlink" Target="http://tvoyxarakter.ucoz.ru/Nose.jpg" TargetMode="External"/><Relationship Id="rId12" Type="http://schemas.openxmlformats.org/officeDocument/2006/relationships/hyperlink" Target="http://img4.imgbb.ru/8/2/7/8277cf8a8ffc5b23b4f65be6c56061e7_h.jpg" TargetMode="External"/><Relationship Id="rId17" Type="http://schemas.openxmlformats.org/officeDocument/2006/relationships/hyperlink" Target="http://doshkolnik.info/biblio/st_mat.htm" TargetMode="External"/><Relationship Id="rId25" Type="http://schemas.openxmlformats.org/officeDocument/2006/relationships/hyperlink" Target="http://i032.radikal.ru/0804/5e/8f94259d5122.jpg" TargetMode="External"/><Relationship Id="rId2" Type="http://schemas.openxmlformats.org/officeDocument/2006/relationships/notesSlide" Target="../notesSlides/notesSlide24.xml"/><Relationship Id="rId16" Type="http://schemas.openxmlformats.org/officeDocument/2006/relationships/hyperlink" Target="http://viewy.ru/data/pix5/c49442933cVTUHYRM_49155_9a50d57a38.jpg" TargetMode="External"/><Relationship Id="rId20" Type="http://schemas.openxmlformats.org/officeDocument/2006/relationships/hyperlink" Target="http://www.images-photo.ru/_ph/24/2/919248962.png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clipartfat.narod.ru/det/AA000553.jpg" TargetMode="External"/><Relationship Id="rId11" Type="http://schemas.openxmlformats.org/officeDocument/2006/relationships/hyperlink" Target="http://img-novosib.fotki.yandex.ru/get/4704/valenta-mog.176/0_75100_9437c79d_L.jpg" TargetMode="External"/><Relationship Id="rId24" Type="http://schemas.openxmlformats.org/officeDocument/2006/relationships/hyperlink" Target="http://900igr.net/Detskie_prezentatsii/biologiya/Lesnye.files/kartinki_zhivotnykh_003_Barsuk.html" TargetMode="External"/><Relationship Id="rId5" Type="http://schemas.openxmlformats.org/officeDocument/2006/relationships/hyperlink" Target="http://perm59-css.ucoz.ru/_nw/0/18442556.jpg" TargetMode="External"/><Relationship Id="rId15" Type="http://schemas.openxmlformats.org/officeDocument/2006/relationships/hyperlink" Target="http://forum.materinstvo.ru/uploads/1235688451/post-73274-1235711186.png" TargetMode="External"/><Relationship Id="rId23" Type="http://schemas.openxmlformats.org/officeDocument/2006/relationships/hyperlink" Target="http://s45.radikal.ru/i108/1106/2e/ef6a870726d7.jpg" TargetMode="External"/><Relationship Id="rId10" Type="http://schemas.openxmlformats.org/officeDocument/2006/relationships/hyperlink" Target="http://www.ycy63.dial.pipex.com/birds/swift.jpg" TargetMode="External"/><Relationship Id="rId19" Type="http://schemas.openxmlformats.org/officeDocument/2006/relationships/hyperlink" Target="http://img-novosib.fotki.yandex.ru/get/4411/54042467.11/0_6170f_8cac31bc_XL" TargetMode="External"/><Relationship Id="rId4" Type="http://schemas.openxmlformats.org/officeDocument/2006/relationships/hyperlink" Target="http://900igr.net/Detskie_prezentatsii/nasekomye_i_ptitsy/Ptitsy_9.files/slide0012_image015.jpg" TargetMode="External"/><Relationship Id="rId9" Type="http://schemas.openxmlformats.org/officeDocument/2006/relationships/hyperlink" Target="http://www.equipnet.ru/netcat_files/Image/vitrina.jpg" TargetMode="External"/><Relationship Id="rId14" Type="http://schemas.openxmlformats.org/officeDocument/2006/relationships/hyperlink" Target="http://vsebesplatno.clan.su/3/shaibu.shaibu.0-04-14.jpg" TargetMode="External"/><Relationship Id="rId22" Type="http://schemas.openxmlformats.org/officeDocument/2006/relationships/hyperlink" Target="http://900igr.net/datai/skazki-i-igry/Teremok-1.files/0006-010-Priskakal-k-teremochku-zajka.png" TargetMode="Externa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://pit.dirty.ru/dirty/1/2011/04/13/30045-143636-01996984322cfe498f9c379d1027b0ec.jpg" TargetMode="External"/><Relationship Id="rId13" Type="http://schemas.openxmlformats.org/officeDocument/2006/relationships/hyperlink" Target="http://lim575.ucoz.ru/graffiti/0/1_6Z.png" TargetMode="External"/><Relationship Id="rId3" Type="http://schemas.openxmlformats.org/officeDocument/2006/relationships/hyperlink" Target="http://www.freelancejob.ru/upload/633/53580658510327.jpg" TargetMode="External"/><Relationship Id="rId7" Type="http://schemas.openxmlformats.org/officeDocument/2006/relationships/hyperlink" Target="http://kvn-gorodt.my1.ru/load/1-1-0-2" TargetMode="External"/><Relationship Id="rId12" Type="http://schemas.openxmlformats.org/officeDocument/2006/relationships/hyperlink" Target="http://www.amik.ru/audio.html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img11.nnm.ru/f/b/5/4/7/d71e8489e16dfe8e5324fc43b77.jpg" TargetMode="External"/><Relationship Id="rId11" Type="http://schemas.openxmlformats.org/officeDocument/2006/relationships/hyperlink" Target="http://www.cwer.ru/files/u1390286/02/C28-10.jpg" TargetMode="External"/><Relationship Id="rId5" Type="http://schemas.openxmlformats.org/officeDocument/2006/relationships/hyperlink" Target="http://www.deseretnews.com/photos/midres/web-464291.jpg" TargetMode="External"/><Relationship Id="rId10" Type="http://schemas.openxmlformats.org/officeDocument/2006/relationships/hyperlink" Target="http://papa-vlad.narod.ru/Detskie_prezentatsii/nasekomye_i_ptitsy/Ptitsy_1.files/slide0003_image009.jpg" TargetMode="External"/><Relationship Id="rId4" Type="http://schemas.openxmlformats.org/officeDocument/2006/relationships/hyperlink" Target="http://foto.2129988.com/albums/izobrazheniya-dlya-polnotsvetnoi-pechati./9-ZHIVOTNYE-4347-4968-/LOSHADI-4755-4775-/4761.jpg" TargetMode="External"/><Relationship Id="rId9" Type="http://schemas.openxmlformats.org/officeDocument/2006/relationships/hyperlink" Target="http://upload.wikimedia.org/wikipedia/commons/7/71/Eisen_1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image" Target="../media/image16.png"/><Relationship Id="rId7" Type="http://schemas.openxmlformats.org/officeDocument/2006/relationships/image" Target="../media/image19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slide" Target="slide2.xml"/><Relationship Id="rId9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95736" y="1628800"/>
            <a:ext cx="6336704" cy="224676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Математическая игра</a:t>
            </a: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1-3 </a:t>
            </a: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класс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1196752"/>
            <a:ext cx="3800872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72000" y="3789040"/>
            <a:ext cx="3800872" cy="2531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611560" y="476672"/>
            <a:ext cx="792088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Если выше на этаж,</a:t>
            </a:r>
            <a:endParaRPr kumimoji="0" lang="ru-RU" sz="2800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 который будет наш?</a:t>
            </a:r>
            <a:endParaRPr kumimoji="0" lang="ru-RU" sz="2800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Управляющая кнопка: возврат 1">
            <a:hlinkClick r:id="rId5" action="ppaction://hlinksldjump" highlightClick="1"/>
          </p:cNvPr>
          <p:cNvSpPr/>
          <p:nvPr/>
        </p:nvSpPr>
        <p:spPr>
          <a:xfrm>
            <a:off x="7812360" y="5949280"/>
            <a:ext cx="720080" cy="504056"/>
          </a:xfrm>
          <a:prstGeom prst="actionButtonRetur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4365104"/>
            <a:ext cx="206498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ответ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Georgia" pitchFamily="18" charset="0"/>
            </a:endParaRPr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 flipH="1">
            <a:off x="899592" y="5229200"/>
            <a:ext cx="3240360" cy="1152128"/>
          </a:xfrm>
          <a:prstGeom prst="wedgeRoundRectCallout">
            <a:avLst>
              <a:gd name="adj1" fmla="val -25422"/>
              <a:gd name="adj2" fmla="val -50352"/>
              <a:gd name="adj3" fmla="val 16667"/>
            </a:avLst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43608" y="5301208"/>
            <a:ext cx="307565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tabLst>
                <a:tab pos="400050" algn="l"/>
              </a:tabLst>
            </a:pPr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девятый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87624" y="4221088"/>
            <a:ext cx="206498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ответ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Georgia" pitchFamily="18" charset="0"/>
            </a:endParaRPr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 flipH="1">
            <a:off x="899592" y="4941168"/>
            <a:ext cx="3600400" cy="1440160"/>
          </a:xfrm>
          <a:prstGeom prst="wedgeRoundRectCallout">
            <a:avLst>
              <a:gd name="adj1" fmla="val -28866"/>
              <a:gd name="adj2" fmla="val -51032"/>
              <a:gd name="adj3" fmla="val 16667"/>
            </a:avLst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возврат 5">
            <a:hlinkClick r:id="rId3" action="ppaction://hlinksldjump" highlightClick="1"/>
          </p:cNvPr>
          <p:cNvSpPr/>
          <p:nvPr/>
        </p:nvSpPr>
        <p:spPr>
          <a:xfrm>
            <a:off x="7812360" y="5949280"/>
            <a:ext cx="720080" cy="504056"/>
          </a:xfrm>
          <a:prstGeom prst="actionButtonRetur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611560" y="476672"/>
            <a:ext cx="8136904" cy="938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04788" algn="ctr" defTabSz="914400" rtl="0" eaLnBrk="1" fontAlgn="base" latinLnBrk="0" hangingPunct="1">
              <a:lnSpc>
                <a:spcPts val="33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93700" algn="l"/>
              </a:tabLst>
            </a:pPr>
            <a:r>
              <a:rPr kumimoji="0" lang="ru-RU" sz="32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тяжелее — один кг ваты  или один кг железа? </a:t>
            </a:r>
            <a:endParaRPr kumimoji="0" lang="ru-RU" sz="1800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99592" y="4941168"/>
            <a:ext cx="357841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Весят</a:t>
            </a:r>
          </a:p>
          <a:p>
            <a:pPr algn="ctr"/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одинаково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5120" b="16841"/>
          <a:stretch>
            <a:fillRect/>
          </a:stretch>
        </p:blipFill>
        <p:spPr bwMode="auto">
          <a:xfrm>
            <a:off x="827584" y="1628800"/>
            <a:ext cx="3810000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364088" y="1844824"/>
            <a:ext cx="2808312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возврат 1">
            <a:hlinkClick r:id="rId3" action="ppaction://hlinksldjump" highlightClick="1"/>
          </p:cNvPr>
          <p:cNvSpPr/>
          <p:nvPr/>
        </p:nvSpPr>
        <p:spPr>
          <a:xfrm>
            <a:off x="7812360" y="5949280"/>
            <a:ext cx="720080" cy="504056"/>
          </a:xfrm>
          <a:prstGeom prst="actionButtonRetur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755576" y="332656"/>
            <a:ext cx="8136904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19088" algn="l"/>
              </a:tabLst>
            </a:pPr>
            <a:r>
              <a:rPr kumimoji="0" lang="ru-RU" sz="2800" b="1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Тройка лошадей в час пробежала 24 км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19088" algn="l"/>
              </a:tabLst>
            </a:pPr>
            <a:r>
              <a:rPr kumimoji="0" lang="ru-RU" sz="2800" b="1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Сколько километров пробежала каждая лошадь?</a:t>
            </a:r>
            <a:endParaRPr kumimoji="0" lang="ru-RU" sz="2800" b="1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flipH="1">
            <a:off x="3635896" y="2132856"/>
            <a:ext cx="5040560" cy="360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827584" y="4005064"/>
            <a:ext cx="206498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ответ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Georgia" pitchFamily="18" charset="0"/>
            </a:endParaRPr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 flipH="1">
            <a:off x="899592" y="5229200"/>
            <a:ext cx="2736304" cy="1152128"/>
          </a:xfrm>
          <a:prstGeom prst="wedgeRoundRectCallout">
            <a:avLst>
              <a:gd name="adj1" fmla="val -52676"/>
              <a:gd name="adj2" fmla="val -118493"/>
              <a:gd name="adj3" fmla="val 16667"/>
            </a:avLst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71600" y="4941168"/>
            <a:ext cx="2917786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24</a:t>
            </a: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км </a:t>
            </a:r>
            <a:endParaRPr lang="ru-RU" sz="54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возврат 1">
            <a:hlinkClick r:id="rId3" action="ppaction://hlinksldjump" highlightClick="1"/>
          </p:cNvPr>
          <p:cNvSpPr/>
          <p:nvPr/>
        </p:nvSpPr>
        <p:spPr>
          <a:xfrm>
            <a:off x="7812360" y="5949280"/>
            <a:ext cx="720080" cy="504056"/>
          </a:xfrm>
          <a:prstGeom prst="actionButtonRetur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827584" y="332656"/>
            <a:ext cx="799288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19088" algn="l"/>
              </a:tabLst>
            </a:pPr>
            <a:r>
              <a:rPr kumimoji="0" lang="ru-RU" sz="28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одной семьи два папы и два сына. Сколько всего людей? </a:t>
            </a:r>
            <a:endParaRPr kumimoji="0" lang="ru-RU" sz="2800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5085184"/>
            <a:ext cx="2768771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 человека: </a:t>
            </a:r>
          </a:p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дедушка, </a:t>
            </a:r>
          </a:p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отец, сын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915816" y="1268760"/>
            <a:ext cx="5715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кругленная прямоугольная выноска 5"/>
          <p:cNvSpPr/>
          <p:nvPr/>
        </p:nvSpPr>
        <p:spPr>
          <a:xfrm flipH="1">
            <a:off x="827584" y="5013176"/>
            <a:ext cx="2736304" cy="1512168"/>
          </a:xfrm>
          <a:prstGeom prst="wedgeRoundRectCallout">
            <a:avLst>
              <a:gd name="adj1" fmla="val -109485"/>
              <a:gd name="adj2" fmla="val -61945"/>
              <a:gd name="adj3" fmla="val 16667"/>
            </a:avLst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99592" y="4221088"/>
            <a:ext cx="206498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ответ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Georgia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возврат 1">
            <a:hlinkClick r:id="rId3" action="ppaction://hlinksldjump" highlightClick="1"/>
          </p:cNvPr>
          <p:cNvSpPr/>
          <p:nvPr/>
        </p:nvSpPr>
        <p:spPr>
          <a:xfrm>
            <a:off x="7812360" y="5949280"/>
            <a:ext cx="720080" cy="504056"/>
          </a:xfrm>
          <a:prstGeom prst="actionButtonRetur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4221088"/>
            <a:ext cx="206498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ответ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Georgia" pitchFamily="18" charset="0"/>
            </a:endParaRPr>
          </a:p>
        </p:txBody>
      </p:sp>
      <p:sp>
        <p:nvSpPr>
          <p:cNvPr id="4" name="Скругленная прямоугольная выноска 3"/>
          <p:cNvSpPr/>
          <p:nvPr/>
        </p:nvSpPr>
        <p:spPr>
          <a:xfrm flipH="1">
            <a:off x="827584" y="5229200"/>
            <a:ext cx="3024336" cy="1152128"/>
          </a:xfrm>
          <a:prstGeom prst="wedgeRoundRectCallout">
            <a:avLst>
              <a:gd name="adj1" fmla="val -56933"/>
              <a:gd name="adj2" fmla="val -106588"/>
              <a:gd name="adj3" fmla="val 16667"/>
            </a:avLst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683568" y="332656"/>
            <a:ext cx="8244821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19088" algn="l"/>
              </a:tabLst>
            </a:pPr>
            <a:r>
              <a:rPr kumimoji="0" lang="ru-RU" sz="28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Винни-пух в гостях съел несколько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19088" algn="l"/>
              </a:tabLst>
            </a:pPr>
            <a:r>
              <a:rPr kumimoji="0" lang="ru-RU" sz="28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кг мёда и ещё столько же. Половину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19088" algn="l"/>
              </a:tabLst>
            </a:pPr>
            <a:r>
              <a:rPr kumimoji="0" lang="ru-RU" sz="28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оставшегося мёда, 3 кг, унес домой.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19088" algn="l"/>
              </a:tabLst>
            </a:pPr>
            <a:r>
              <a:rPr kumimoji="0" lang="ru-RU" sz="28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Сколько кг мёда съёл </a:t>
            </a:r>
            <a:r>
              <a:rPr kumimoji="0" lang="ru-RU" sz="2800" b="1" i="0" u="none" strike="noStrike" cap="all" normalizeH="0" baseline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Винни</a:t>
            </a:r>
            <a:r>
              <a:rPr kumimoji="0" lang="ru-RU" sz="28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пух ? </a:t>
            </a:r>
            <a:endParaRPr kumimoji="0" lang="ru-RU" sz="2800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19088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15616" y="5013176"/>
            <a:ext cx="275588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96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12</a:t>
            </a:r>
            <a:r>
              <a:rPr lang="ru-RU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кг</a:t>
            </a:r>
            <a:endParaRPr lang="ru-RU" sz="54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139952" y="2348880"/>
            <a:ext cx="3312368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возврат 1">
            <a:hlinkClick r:id="rId3" action="ppaction://hlinksldjump" highlightClick="1"/>
          </p:cNvPr>
          <p:cNvSpPr/>
          <p:nvPr/>
        </p:nvSpPr>
        <p:spPr>
          <a:xfrm>
            <a:off x="7812360" y="5949280"/>
            <a:ext cx="720080" cy="504056"/>
          </a:xfrm>
          <a:prstGeom prst="actionButtonRetur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827584" y="188640"/>
            <a:ext cx="792088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ru-RU" sz="28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Играя в хоккей, команда «Искра» забила в ворота противника </a:t>
            </a:r>
          </a:p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 4 минуты 3 шайбы.</a:t>
            </a:r>
          </a:p>
          <a:p>
            <a:pPr lvl="0"/>
            <a:r>
              <a:rPr kumimoji="0" lang="ru-RU" sz="28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Сколько шайб забьет эта команда в ворота 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противника за 20 минут? </a:t>
            </a:r>
            <a:endParaRPr kumimoji="0" lang="ru-RU" sz="2800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5301208"/>
            <a:ext cx="252028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Ответить нельзя </a:t>
            </a:r>
            <a:endParaRPr lang="ru-RU" sz="32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endParaRPr lang="ru-RU" sz="2800" b="1" cap="all" dirty="0" smtClean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prstClr val="black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4437112"/>
            <a:ext cx="206498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ответ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Georgia" pitchFamily="18" charset="0"/>
            </a:endParaRPr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 flipH="1">
            <a:off x="899592" y="5229200"/>
            <a:ext cx="2736304" cy="1152128"/>
          </a:xfrm>
          <a:prstGeom prst="wedgeRoundRectCallout">
            <a:avLst>
              <a:gd name="adj1" fmla="val -65625"/>
              <a:gd name="adj2" fmla="val -80794"/>
              <a:gd name="adj3" fmla="val 16667"/>
            </a:avLst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flipH="1">
            <a:off x="4139952" y="2564904"/>
            <a:ext cx="4355976" cy="329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779912" y="2780928"/>
            <a:ext cx="4608512" cy="3384376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4288" y="4725144"/>
            <a:ext cx="1411238" cy="1408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Управляющая кнопка: возврат 1">
            <a:hlinkClick r:id="rId4" action="ppaction://hlinksldjump" highlightClick="1"/>
          </p:cNvPr>
          <p:cNvSpPr/>
          <p:nvPr/>
        </p:nvSpPr>
        <p:spPr>
          <a:xfrm>
            <a:off x="8028384" y="5949280"/>
            <a:ext cx="720080" cy="504056"/>
          </a:xfrm>
          <a:prstGeom prst="actionButtonRetur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611560" y="260648"/>
            <a:ext cx="8352928" cy="2208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ts val="33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00050" algn="l"/>
              </a:tabLst>
            </a:pPr>
            <a:r>
              <a:rPr kumimoji="0" lang="ru-RU" sz="32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комнате 4 угла. </a:t>
            </a:r>
          </a:p>
          <a:p>
            <a:pPr marL="0" marR="0" lvl="0" indent="0" algn="ctr" defTabSz="914400" rtl="0" eaLnBrk="1" fontAlgn="base" latinLnBrk="0" hangingPunct="1">
              <a:lnSpc>
                <a:spcPts val="33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00050" algn="l"/>
              </a:tabLst>
            </a:pPr>
            <a:r>
              <a:rPr kumimoji="0" lang="ru-RU" sz="32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каждом углу сидит кошка. Напротив каждой кошки сидят по 3 кошки. </a:t>
            </a:r>
          </a:p>
          <a:p>
            <a:pPr marL="0" marR="0" lvl="0" indent="0" defTabSz="914400" rtl="0" eaLnBrk="1" fontAlgn="base" latinLnBrk="0" hangingPunct="1">
              <a:lnSpc>
                <a:spcPts val="33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00050" algn="l"/>
              </a:tabLst>
            </a:pPr>
            <a:r>
              <a:rPr kumimoji="0" lang="ru-RU" sz="32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Сколько всего кошек в комнате?</a:t>
            </a:r>
            <a:r>
              <a:rPr kumimoji="0" lang="ru-RU" sz="32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</a:rPr>
              <a:t> </a:t>
            </a:r>
            <a:endParaRPr kumimoji="0" lang="ru-RU" sz="3200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31640" y="5013176"/>
            <a:ext cx="80021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</a:t>
            </a:r>
            <a:endParaRPr lang="ru-RU" sz="9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43608" y="4509120"/>
            <a:ext cx="206498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ответ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Georgia" pitchFamily="18" charset="0"/>
            </a:endParaRPr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 flipH="1">
            <a:off x="1043608" y="5229200"/>
            <a:ext cx="1368152" cy="1152128"/>
          </a:xfrm>
          <a:prstGeom prst="wedgeRoundRectCallout">
            <a:avLst>
              <a:gd name="adj1" fmla="val -140006"/>
              <a:gd name="adj2" fmla="val -67748"/>
              <a:gd name="adj3" fmla="val 16667"/>
            </a:avLst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20272" y="2636912"/>
            <a:ext cx="1411238" cy="1408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3707904" y="4725144"/>
            <a:ext cx="1469082" cy="1408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3635896" y="2708920"/>
            <a:ext cx="1469082" cy="1408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9" grpId="0" animBg="1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возврат 1">
            <a:hlinkClick r:id="rId3" action="ppaction://hlinksldjump" highlightClick="1"/>
          </p:cNvPr>
          <p:cNvSpPr/>
          <p:nvPr/>
        </p:nvSpPr>
        <p:spPr>
          <a:xfrm>
            <a:off x="7812360" y="5949280"/>
            <a:ext cx="720080" cy="504056"/>
          </a:xfrm>
          <a:prstGeom prst="actionButtonRetur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611560" y="260648"/>
            <a:ext cx="7992888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ts val="336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Летела стая гусей: </a:t>
            </a:r>
          </a:p>
          <a:p>
            <a:pPr marL="0" marR="0" lvl="0" indent="0" algn="ctr" defTabSz="914400" rtl="0" eaLnBrk="1" fontAlgn="base" latinLnBrk="0" hangingPunct="1">
              <a:lnSpc>
                <a:spcPts val="336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один гусь впереди и два позади, </a:t>
            </a:r>
            <a:endParaRPr kumimoji="0" lang="ru-RU" sz="2800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ctr" eaLnBrk="0" hangingPunct="0">
              <a:lnSpc>
                <a:spcPts val="3360"/>
              </a:lnSpc>
            </a:pPr>
            <a:r>
              <a:rPr kumimoji="0" lang="ru-RU" sz="28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один </a:t>
            </a:r>
            <a:r>
              <a:rPr kumimoji="0" lang="ru-RU" sz="28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позади и два впереди, </a:t>
            </a:r>
          </a:p>
          <a:p>
            <a:pPr lvl="0" algn="ctr" eaLnBrk="0" hangingPunct="0">
              <a:lnSpc>
                <a:spcPts val="3360"/>
              </a:lnSpc>
            </a:pPr>
            <a:r>
              <a:rPr kumimoji="0" lang="ru-RU" sz="28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один гусь между двумя и три в ряд. Сколько было всего гусей?  </a:t>
            </a:r>
            <a:endParaRPr kumimoji="0" lang="ru-RU" sz="2800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4725144"/>
            <a:ext cx="206498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ответ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Georgia" pitchFamily="18" charset="0"/>
            </a:endParaRPr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 flipH="1">
            <a:off x="1043608" y="5373216"/>
            <a:ext cx="1368152" cy="1152128"/>
          </a:xfrm>
          <a:prstGeom prst="wedgeRoundRectCallout">
            <a:avLst>
              <a:gd name="adj1" fmla="val -140006"/>
              <a:gd name="adj2" fmla="val -67748"/>
              <a:gd name="adj3" fmla="val 16667"/>
            </a:avLst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323509" y="5085184"/>
            <a:ext cx="80021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ru-RU" sz="9600" dirty="0"/>
          </a:p>
        </p:txBody>
      </p:sp>
      <p:pic>
        <p:nvPicPr>
          <p:cNvPr id="1026" name="Picture 2" descr="C:\Documents and Settings\Ирина\Рабочий стол\crbst_oiseau0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71600" y="1988840"/>
            <a:ext cx="3622179" cy="2449463"/>
          </a:xfrm>
          <a:prstGeom prst="rect">
            <a:avLst/>
          </a:prstGeom>
          <a:noFill/>
        </p:spPr>
      </p:pic>
      <p:pic>
        <p:nvPicPr>
          <p:cNvPr id="11" name="Picture 2" descr="C:\Documents and Settings\Ирина\Рабочий стол\crbst_oiseau0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60032" y="1916832"/>
            <a:ext cx="3622179" cy="2449463"/>
          </a:xfrm>
          <a:prstGeom prst="rect">
            <a:avLst/>
          </a:prstGeom>
          <a:noFill/>
        </p:spPr>
      </p:pic>
      <p:pic>
        <p:nvPicPr>
          <p:cNvPr id="12" name="Picture 2" descr="C:\Documents and Settings\Ирина\Рабочий стол\crbst_oiseau0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635896" y="3933056"/>
            <a:ext cx="3622179" cy="2449463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возврат 1">
            <a:hlinkClick r:id="rId3" action="ppaction://hlinksldjump" highlightClick="1"/>
          </p:cNvPr>
          <p:cNvSpPr/>
          <p:nvPr/>
        </p:nvSpPr>
        <p:spPr>
          <a:xfrm>
            <a:off x="7812360" y="5949280"/>
            <a:ext cx="720080" cy="504056"/>
          </a:xfrm>
          <a:prstGeom prst="actionButtonRetur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332656"/>
            <a:ext cx="748883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300"/>
              </a:lnSpc>
            </a:pPr>
            <a:r>
              <a:rPr lang="ru-RU" sz="32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 дворе были куры и овцы. </a:t>
            </a:r>
          </a:p>
          <a:p>
            <a:pPr algn="ctr">
              <a:lnSpc>
                <a:spcPts val="3300"/>
              </a:lnSpc>
            </a:pP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 них 3 головы и 8 ног. Сколько было кур и сколько овец?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52320" y="1844824"/>
            <a:ext cx="1152128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300192" y="2636912"/>
            <a:ext cx="1152128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115616" y="4293096"/>
            <a:ext cx="206498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ответ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Georgia" pitchFamily="18" charset="0"/>
            </a:endParaRPr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 flipH="1">
            <a:off x="827584" y="5229200"/>
            <a:ext cx="5616624" cy="1152128"/>
          </a:xfrm>
          <a:prstGeom prst="wedgeRoundRectCallout">
            <a:avLst>
              <a:gd name="adj1" fmla="val -43091"/>
              <a:gd name="adj2" fmla="val -144451"/>
              <a:gd name="adj3" fmla="val 16667"/>
            </a:avLst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073" t="9681" r="7073" b="26480"/>
          <a:stretch>
            <a:fillRect/>
          </a:stretch>
        </p:blipFill>
        <p:spPr bwMode="auto">
          <a:xfrm>
            <a:off x="2267744" y="1844824"/>
            <a:ext cx="2592288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827584" y="5301208"/>
            <a:ext cx="5328592" cy="1134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 курицы и </a:t>
            </a:r>
          </a:p>
          <a:p>
            <a:pPr algn="ctr">
              <a:lnSpc>
                <a:spcPts val="4000"/>
              </a:lnSpc>
            </a:pPr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1 овца</a:t>
            </a:r>
            <a:endParaRPr lang="ru-RU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возврат 1">
            <a:hlinkClick r:id="rId3" action="ppaction://hlinksldjump" highlightClick="1"/>
          </p:cNvPr>
          <p:cNvSpPr/>
          <p:nvPr/>
        </p:nvSpPr>
        <p:spPr>
          <a:xfrm>
            <a:off x="7812360" y="5949280"/>
            <a:ext cx="720080" cy="504056"/>
          </a:xfrm>
          <a:prstGeom prst="actionButtonRetur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195736" y="332656"/>
            <a:ext cx="413767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  3  ж</a:t>
            </a:r>
            <a:endParaRPr lang="ru-RU" sz="9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4293096"/>
            <a:ext cx="194957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 flipH="1">
            <a:off x="899592" y="5229200"/>
            <a:ext cx="3024336" cy="1152128"/>
          </a:xfrm>
          <a:prstGeom prst="wedgeRoundRectCallout">
            <a:avLst>
              <a:gd name="adj1" fmla="val -50283"/>
              <a:gd name="adj2" fmla="val -138416"/>
              <a:gd name="adj3" fmla="val 16667"/>
            </a:avLst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5301208"/>
            <a:ext cx="35283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стриж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flipH="1">
            <a:off x="3995936" y="2060848"/>
            <a:ext cx="4536504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827584" y="260648"/>
            <a:ext cx="3024336" cy="1152128"/>
          </a:xfrm>
          <a:prstGeom prst="ellipse">
            <a:avLst/>
          </a:prstGeom>
          <a:solidFill>
            <a:srgbClr val="FFFFCC"/>
          </a:solidFill>
          <a:ln w="5715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827584" y="1484784"/>
            <a:ext cx="3096344" cy="1152128"/>
          </a:xfrm>
          <a:prstGeom prst="ellipse">
            <a:avLst/>
          </a:prstGeom>
          <a:solidFill>
            <a:srgbClr val="CCFFFF"/>
          </a:solidFill>
          <a:ln w="57150">
            <a:solidFill>
              <a:schemeClr val="accent5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827584" y="2708920"/>
            <a:ext cx="3096344" cy="1224136"/>
          </a:xfrm>
          <a:prstGeom prst="ellipse">
            <a:avLst/>
          </a:prstGeom>
          <a:solidFill>
            <a:srgbClr val="FFCCFF"/>
          </a:solidFill>
          <a:ln w="57150">
            <a:solidFill>
              <a:schemeClr val="accent4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755576" y="4005064"/>
            <a:ext cx="3168352" cy="1152128"/>
          </a:xfrm>
          <a:prstGeom prst="ellipse">
            <a:avLst/>
          </a:prstGeom>
          <a:solidFill>
            <a:srgbClr val="66FF33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Georgia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827584" y="5229200"/>
            <a:ext cx="3096344" cy="1152128"/>
          </a:xfrm>
          <a:prstGeom prst="ellipse">
            <a:avLst/>
          </a:prstGeom>
          <a:solidFill>
            <a:srgbClr val="00B0F0"/>
          </a:solidFill>
          <a:ln w="57150"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3995738" y="476250"/>
            <a:ext cx="1008062" cy="936625"/>
          </a:xfrm>
          <a:prstGeom prst="ellipse">
            <a:avLst/>
          </a:prstGeom>
          <a:solidFill>
            <a:srgbClr val="FFFFCC"/>
          </a:solidFill>
          <a:ln w="57150"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3995738" y="1557338"/>
            <a:ext cx="1008062" cy="935037"/>
          </a:xfrm>
          <a:prstGeom prst="ellipse">
            <a:avLst/>
          </a:prstGeom>
          <a:solidFill>
            <a:srgbClr val="CCFFFF"/>
          </a:solidFill>
          <a:ln w="57150">
            <a:solidFill>
              <a:schemeClr val="accent5">
                <a:lumMod val="40000"/>
                <a:lumOff val="6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3995936" y="2780928"/>
            <a:ext cx="1008112" cy="936104"/>
          </a:xfrm>
          <a:prstGeom prst="ellipse">
            <a:avLst/>
          </a:prstGeom>
          <a:solidFill>
            <a:srgbClr val="FFCCFF"/>
          </a:solidFill>
          <a:ln w="57150">
            <a:solidFill>
              <a:schemeClr val="accent4">
                <a:lumMod val="40000"/>
                <a:lumOff val="6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3995738" y="4005263"/>
            <a:ext cx="1008062" cy="936625"/>
          </a:xfrm>
          <a:prstGeom prst="ellipse">
            <a:avLst/>
          </a:prstGeom>
          <a:solidFill>
            <a:srgbClr val="66FF33"/>
          </a:solidFill>
          <a:ln w="5715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3995738" y="5300663"/>
            <a:ext cx="1008062" cy="936625"/>
          </a:xfrm>
          <a:prstGeom prst="ellipse">
            <a:avLst/>
          </a:prstGeom>
          <a:solidFill>
            <a:srgbClr val="00B0F0"/>
          </a:solidFill>
          <a:ln w="57150"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5148263" y="4005263"/>
            <a:ext cx="1008062" cy="936625"/>
          </a:xfrm>
          <a:prstGeom prst="ellipse">
            <a:avLst/>
          </a:prstGeom>
          <a:solidFill>
            <a:srgbClr val="66FF33"/>
          </a:solidFill>
          <a:ln w="5715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6300788" y="4005263"/>
            <a:ext cx="1008062" cy="936625"/>
          </a:xfrm>
          <a:prstGeom prst="ellipse">
            <a:avLst/>
          </a:prstGeom>
          <a:solidFill>
            <a:srgbClr val="66FF33"/>
          </a:solidFill>
          <a:ln w="5715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7451725" y="4005263"/>
            <a:ext cx="1008063" cy="936625"/>
          </a:xfrm>
          <a:prstGeom prst="ellipse">
            <a:avLst/>
          </a:prstGeom>
          <a:solidFill>
            <a:srgbClr val="66FF33"/>
          </a:solidFill>
          <a:ln w="5715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5148064" y="2780928"/>
            <a:ext cx="1008112" cy="936104"/>
          </a:xfrm>
          <a:prstGeom prst="ellipse">
            <a:avLst/>
          </a:prstGeom>
          <a:solidFill>
            <a:srgbClr val="FFCCFF"/>
          </a:solidFill>
          <a:ln w="57150">
            <a:solidFill>
              <a:schemeClr val="accent4">
                <a:lumMod val="40000"/>
                <a:lumOff val="6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6300192" y="2780928"/>
            <a:ext cx="1008112" cy="936104"/>
          </a:xfrm>
          <a:prstGeom prst="ellipse">
            <a:avLst/>
          </a:prstGeom>
          <a:solidFill>
            <a:srgbClr val="FFCCFF"/>
          </a:solidFill>
          <a:ln w="57150">
            <a:solidFill>
              <a:schemeClr val="accent4">
                <a:lumMod val="40000"/>
                <a:lumOff val="6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7452320" y="2780928"/>
            <a:ext cx="1008112" cy="936104"/>
          </a:xfrm>
          <a:prstGeom prst="ellipse">
            <a:avLst/>
          </a:prstGeom>
          <a:solidFill>
            <a:srgbClr val="FFCCFF"/>
          </a:solidFill>
          <a:ln w="57150">
            <a:solidFill>
              <a:schemeClr val="accent4">
                <a:lumMod val="40000"/>
                <a:lumOff val="6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5148263" y="476250"/>
            <a:ext cx="1008062" cy="936625"/>
          </a:xfrm>
          <a:prstGeom prst="ellipse">
            <a:avLst/>
          </a:prstGeom>
          <a:solidFill>
            <a:srgbClr val="FFFFCC"/>
          </a:solidFill>
          <a:ln w="57150"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6300788" y="476250"/>
            <a:ext cx="1008062" cy="936625"/>
          </a:xfrm>
          <a:prstGeom prst="ellipse">
            <a:avLst/>
          </a:prstGeom>
          <a:solidFill>
            <a:srgbClr val="FFFFCC"/>
          </a:solidFill>
          <a:ln w="57150"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7451725" y="476250"/>
            <a:ext cx="1008063" cy="936625"/>
          </a:xfrm>
          <a:prstGeom prst="ellipse">
            <a:avLst/>
          </a:prstGeom>
          <a:solidFill>
            <a:srgbClr val="FFFFCC"/>
          </a:solidFill>
          <a:ln w="57150"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5148263" y="1557338"/>
            <a:ext cx="1008062" cy="935037"/>
          </a:xfrm>
          <a:prstGeom prst="ellipse">
            <a:avLst/>
          </a:prstGeom>
          <a:solidFill>
            <a:srgbClr val="CCFFFF"/>
          </a:solidFill>
          <a:ln w="57150">
            <a:solidFill>
              <a:schemeClr val="accent5">
                <a:lumMod val="40000"/>
                <a:lumOff val="6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6300788" y="1557338"/>
            <a:ext cx="1008062" cy="935037"/>
          </a:xfrm>
          <a:prstGeom prst="ellipse">
            <a:avLst/>
          </a:prstGeom>
          <a:solidFill>
            <a:srgbClr val="CCFFFF"/>
          </a:solidFill>
          <a:ln w="57150">
            <a:solidFill>
              <a:schemeClr val="accent5">
                <a:lumMod val="40000"/>
                <a:lumOff val="6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7451725" y="1557338"/>
            <a:ext cx="1008063" cy="935037"/>
          </a:xfrm>
          <a:prstGeom prst="ellipse">
            <a:avLst/>
          </a:prstGeom>
          <a:solidFill>
            <a:srgbClr val="CCFFFF"/>
          </a:solidFill>
          <a:ln w="57150">
            <a:solidFill>
              <a:schemeClr val="accent5">
                <a:lumMod val="40000"/>
                <a:lumOff val="6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5220122" y="5300663"/>
            <a:ext cx="1008062" cy="936625"/>
          </a:xfrm>
          <a:prstGeom prst="ellipse">
            <a:avLst/>
          </a:prstGeom>
          <a:solidFill>
            <a:srgbClr val="00B0F0"/>
          </a:solidFill>
          <a:ln w="57150"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6372225" y="5300663"/>
            <a:ext cx="1008063" cy="936625"/>
          </a:xfrm>
          <a:prstGeom prst="ellipse">
            <a:avLst/>
          </a:prstGeom>
          <a:solidFill>
            <a:srgbClr val="00B0F0"/>
          </a:solidFill>
          <a:ln w="57150"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7524750" y="5300663"/>
            <a:ext cx="1008063" cy="936625"/>
          </a:xfrm>
          <a:prstGeom prst="ellipse">
            <a:avLst/>
          </a:prstGeom>
          <a:solidFill>
            <a:srgbClr val="00B0F0"/>
          </a:solidFill>
          <a:ln w="57150"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1115616" y="548680"/>
            <a:ext cx="237626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Разминка </a:t>
            </a:r>
            <a:endParaRPr kumimoji="0" lang="ru-RU" sz="2800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971600" y="2780928"/>
            <a:ext cx="290336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Конкурс </a:t>
            </a:r>
          </a:p>
          <a:p>
            <a:pPr algn="ctr">
              <a:defRPr/>
            </a:pP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капитанов 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Georgia" pitchFamily="18" charset="0"/>
            </a:endParaRP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971600" y="4077072"/>
            <a:ext cx="273630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  <a:ea typeface="Calibri" pitchFamily="34" charset="0"/>
                <a:cs typeface="Times New Roman" pitchFamily="18" charset="0"/>
              </a:rPr>
              <a:t>Ты – мне,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  <a:ea typeface="Calibri" pitchFamily="34" charset="0"/>
                <a:cs typeface="Times New Roman" pitchFamily="18" charset="0"/>
              </a:rPr>
              <a:t>я</a:t>
            </a:r>
            <a:r>
              <a:rPr kumimoji="0" lang="ru-RU" sz="2800" b="1" i="0" u="none" strike="noStrike" cap="all" normalizeH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  <a:ea typeface="Calibri" pitchFamily="34" charset="0"/>
                <a:cs typeface="Times New Roman" pitchFamily="18" charset="0"/>
              </a:rPr>
              <a:t> - тебе</a:t>
            </a:r>
            <a:endParaRPr kumimoji="0" lang="ru-RU" sz="2800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Georgia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187624" y="1610797"/>
            <a:ext cx="235032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Весёлый </a:t>
            </a:r>
          </a:p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счёт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Georgia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331640" y="5283205"/>
            <a:ext cx="212269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отгадай</a:t>
            </a:r>
          </a:p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 ребус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Georgia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4283968" y="476672"/>
            <a:ext cx="49244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" action="ppaction://hlinksldjump"/>
              </a:rPr>
              <a:t>1</a:t>
            </a:r>
            <a:endParaRPr lang="ru-RU" sz="4800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5436096" y="476672"/>
            <a:ext cx="49244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4" action="ppaction://hlinksldjump"/>
              </a:rPr>
              <a:t>2</a:t>
            </a:r>
            <a:endParaRPr lang="ru-RU" sz="4800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6588224" y="476672"/>
            <a:ext cx="49244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5" action="ppaction://hlinksldjump"/>
              </a:rPr>
              <a:t>3</a:t>
            </a:r>
            <a:endParaRPr lang="ru-RU" sz="4800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7740352" y="476672"/>
            <a:ext cx="49244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6" action="ppaction://hlinksldjump"/>
              </a:rPr>
              <a:t>4</a:t>
            </a:r>
            <a:endParaRPr lang="ru-RU" sz="4800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4211960" y="5301208"/>
            <a:ext cx="49244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  <a:hlinkClick r:id="rId7" action="ppaction://hlinksldjump"/>
              </a:rPr>
              <a:t>1</a:t>
            </a:r>
            <a:endParaRPr lang="ru-RU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5436096" y="5301208"/>
            <a:ext cx="49244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  <a:hlinkClick r:id="rId8" action="ppaction://hlinksldjump"/>
              </a:rPr>
              <a:t>2</a:t>
            </a:r>
            <a:endParaRPr lang="ru-RU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6671845" y="5301208"/>
            <a:ext cx="49244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  <a:hlinkClick r:id="rId9" action="ppaction://hlinksldjump"/>
              </a:rPr>
              <a:t>3</a:t>
            </a:r>
            <a:endParaRPr lang="ru-RU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7812361" y="5301208"/>
            <a:ext cx="4320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  <a:hlinkClick r:id="rId10" action="ppaction://hlinksldjump"/>
              </a:rPr>
              <a:t>4</a:t>
            </a:r>
            <a:endParaRPr lang="ru-RU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4283968" y="4005064"/>
            <a:ext cx="49244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  <a:hlinkClick r:id="rId11" action="ppaction://hlinksldjump"/>
              </a:rPr>
              <a:t>1</a:t>
            </a:r>
            <a:endParaRPr lang="ru-RU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5447709" y="3966155"/>
            <a:ext cx="49244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  <a:hlinkClick r:id="rId12" action="ppaction://hlinksldjump"/>
              </a:rPr>
              <a:t>2</a:t>
            </a:r>
            <a:endParaRPr lang="ru-RU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6599837" y="4005064"/>
            <a:ext cx="49244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  <a:hlinkClick r:id="rId13" action="ppaction://hlinksldjump"/>
              </a:rPr>
              <a:t>3</a:t>
            </a:r>
            <a:endParaRPr lang="ru-RU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7668344" y="4005064"/>
            <a:ext cx="49244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  <a:hlinkClick r:id="rId14" action="ppaction://hlinksldjump"/>
              </a:rPr>
              <a:t>4</a:t>
            </a:r>
            <a:endParaRPr lang="ru-RU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4283968" y="1556792"/>
            <a:ext cx="49244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  <a:hlinkClick r:id="rId15" action="ppaction://hlinksldjump"/>
              </a:rPr>
              <a:t>1</a:t>
            </a:r>
            <a:endParaRPr lang="ru-RU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5436096" y="1556792"/>
            <a:ext cx="49244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  <a:hlinkClick r:id="rId16" action="ppaction://hlinksldjump"/>
              </a:rPr>
              <a:t>2</a:t>
            </a:r>
            <a:endParaRPr lang="ru-RU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6588224" y="1556792"/>
            <a:ext cx="2940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  <a:hlinkClick r:id="rId17" action="ppaction://hlinksldjump"/>
              </a:rPr>
              <a:t>3</a:t>
            </a:r>
            <a:endParaRPr lang="ru-RU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7740352" y="1556792"/>
            <a:ext cx="49244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  <a:hlinkClick r:id="rId18" action="ppaction://hlinksldjump"/>
              </a:rPr>
              <a:t>4</a:t>
            </a:r>
            <a:endParaRPr lang="ru-RU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4283968" y="2780928"/>
            <a:ext cx="49244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  <a:hlinkClick r:id="rId19" action="ppaction://hlinksldjump"/>
              </a:rPr>
              <a:t>1</a:t>
            </a:r>
            <a:endParaRPr lang="ru-RU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7668344" y="2780928"/>
            <a:ext cx="49244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  <a:hlinkClick r:id="rId20" action="ppaction://hlinksldjump"/>
              </a:rPr>
              <a:t>4</a:t>
            </a:r>
            <a:endParaRPr lang="ru-RU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6599837" y="2780928"/>
            <a:ext cx="49244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  <a:hlinkClick r:id="rId21" action="ppaction://hlinksldjump"/>
              </a:rPr>
              <a:t>3</a:t>
            </a:r>
            <a:endParaRPr lang="ru-RU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5436096" y="2814027"/>
            <a:ext cx="49244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  <a:hlinkClick r:id="rId22" action="ppaction://hlinksldjump"/>
              </a:rPr>
              <a:t>2</a:t>
            </a:r>
            <a:endParaRPr lang="ru-RU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4788022" y="1772816"/>
            <a:ext cx="3312369" cy="4782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Управляющая кнопка: возврат 1">
            <a:hlinkClick r:id="rId4" action="ppaction://hlinksldjump" highlightClick="1"/>
          </p:cNvPr>
          <p:cNvSpPr/>
          <p:nvPr/>
        </p:nvSpPr>
        <p:spPr>
          <a:xfrm>
            <a:off x="7812360" y="5949280"/>
            <a:ext cx="720080" cy="504056"/>
          </a:xfrm>
          <a:prstGeom prst="actionButtonRetur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331640" y="188640"/>
            <a:ext cx="62646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ВИ  3  НА</a:t>
            </a:r>
            <a:endParaRPr lang="ru-RU" sz="9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4365104"/>
            <a:ext cx="194957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 flipH="1">
            <a:off x="827584" y="5301208"/>
            <a:ext cx="3672408" cy="1152128"/>
          </a:xfrm>
          <a:prstGeom prst="wedgeRoundRectCallout">
            <a:avLst>
              <a:gd name="adj1" fmla="val -48627"/>
              <a:gd name="adj2" fmla="val -38393"/>
              <a:gd name="adj3" fmla="val 16667"/>
            </a:avLst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5301208"/>
            <a:ext cx="40324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витрина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возврат 1">
            <a:hlinkClick r:id="rId3" action="ppaction://hlinksldjump" highlightClick="1"/>
          </p:cNvPr>
          <p:cNvSpPr/>
          <p:nvPr/>
        </p:nvSpPr>
        <p:spPr>
          <a:xfrm>
            <a:off x="7812360" y="5949280"/>
            <a:ext cx="720080" cy="504056"/>
          </a:xfrm>
          <a:prstGeom prst="actionButtonRetur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764704"/>
            <a:ext cx="172354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за</a:t>
            </a:r>
            <a:endParaRPr lang="ru-RU" sz="9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43608" y="4077072"/>
            <a:ext cx="194957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 flipH="1">
            <a:off x="971600" y="4941168"/>
            <a:ext cx="2952328" cy="1152128"/>
          </a:xfrm>
          <a:prstGeom prst="wedgeRoundRectCallout">
            <a:avLst>
              <a:gd name="adj1" fmla="val -48627"/>
              <a:gd name="adj2" fmla="val -38393"/>
              <a:gd name="adj3" fmla="val 16667"/>
            </a:avLst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043608" y="5013176"/>
            <a:ext cx="292964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задача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75856" y="404665"/>
            <a:ext cx="5377061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возврат 1">
            <a:hlinkClick r:id="rId3" action="ppaction://hlinksldjump" highlightClick="1"/>
          </p:cNvPr>
          <p:cNvSpPr/>
          <p:nvPr/>
        </p:nvSpPr>
        <p:spPr>
          <a:xfrm>
            <a:off x="7812360" y="5949280"/>
            <a:ext cx="720080" cy="504056"/>
          </a:xfrm>
          <a:prstGeom prst="actionButtonRetur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1052736"/>
            <a:ext cx="2303836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МИ</a:t>
            </a:r>
            <a:endParaRPr lang="ru-RU" sz="9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25003" y="1052736"/>
            <a:ext cx="336342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 = У</a:t>
            </a:r>
            <a:endParaRPr lang="ru-RU" sz="9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4149080"/>
            <a:ext cx="194957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 flipH="1">
            <a:off x="899592" y="4941168"/>
            <a:ext cx="2952328" cy="1152128"/>
          </a:xfrm>
          <a:prstGeom prst="wedgeRoundRectCallout">
            <a:avLst>
              <a:gd name="adj1" fmla="val -71856"/>
              <a:gd name="adj2" fmla="val -63195"/>
              <a:gd name="adj3" fmla="val 16667"/>
            </a:avLst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971600" y="5085184"/>
            <a:ext cx="292419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МИнус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31840" y="620688"/>
            <a:ext cx="1944216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755576" y="2204864"/>
            <a:ext cx="7920880" cy="1656184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948132"/>
              </a:avLst>
            </a:prstTxWarp>
          </a:bodyPr>
          <a:lstStyle/>
          <a:p>
            <a:pPr algn="ctr" rtl="0"/>
            <a:r>
              <a:rPr lang="ru-RU" sz="3600" b="1" kern="1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/>
              </a:rPr>
              <a:t>Молодцы!</a:t>
            </a:r>
            <a:endParaRPr lang="ru-RU" sz="3600" b="1" kern="1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Black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789" r="33264" b="18528"/>
          <a:stretch>
            <a:fillRect/>
          </a:stretch>
        </p:blipFill>
        <p:spPr bwMode="auto">
          <a:xfrm>
            <a:off x="1763688" y="2852936"/>
            <a:ext cx="5616624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pPr eaLnBrk="1" hangingPunct="1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Интернет - источники</a:t>
            </a:r>
          </a:p>
        </p:txBody>
      </p:sp>
      <p:sp>
        <p:nvSpPr>
          <p:cNvPr id="5123" name="Прямоугольник 9"/>
          <p:cNvSpPr>
            <a:spLocks noChangeArrowheads="1"/>
          </p:cNvSpPr>
          <p:nvPr/>
        </p:nvSpPr>
        <p:spPr bwMode="auto">
          <a:xfrm>
            <a:off x="755576" y="908720"/>
            <a:ext cx="79200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 dirty="0">
                <a:latin typeface="Georgia" pitchFamily="18" charset="0"/>
              </a:rPr>
              <a:t>Автор шаблона презентации Рожко Наталья Викторовна МОУ СОШ №32 г. Комсомольска-на-Амуре, учитель начальных классов </a:t>
            </a:r>
            <a:r>
              <a:rPr lang="ru-RU" sz="1200" dirty="0">
                <a:latin typeface="Georgia" pitchFamily="18" charset="0"/>
                <a:hlinkClick r:id="rId3"/>
              </a:rPr>
              <a:t>http://pedsovet.su/</a:t>
            </a:r>
            <a:r>
              <a:rPr lang="ru-RU" sz="1200" dirty="0">
                <a:latin typeface="Georgia" pitchFamily="18" charset="0"/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1340768"/>
            <a:ext cx="79208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4"/>
              </a:rPr>
              <a:t>http://900igr.net/Detskie_prezentatsii/nasekomye_i_ptitsy/Ptitsy_9.files/slide0012_image015.jpg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гусь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1556792"/>
            <a:ext cx="799288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5"/>
              </a:rPr>
              <a:t>http://perm59-css.ucoz.ru/_nw/0/18442556.jpg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мышь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27584" y="1772816"/>
            <a:ext cx="319991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6"/>
              </a:rPr>
              <a:t>http://clipartfat.narod.ru/det/AA000553.jpg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дети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27584" y="1988840"/>
            <a:ext cx="698477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7"/>
              </a:rPr>
              <a:t>http://tvoyxarakter.ucoz.ru/Nose.jpg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нос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27584" y="2204864"/>
            <a:ext cx="79208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8"/>
              </a:rPr>
              <a:t>http://images04.olx.ru/ui/10/16/77/1293453214_151090977_1--60---.jpg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дача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27584" y="2420888"/>
            <a:ext cx="78488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9"/>
              </a:rPr>
              <a:t>http://www.equipnet.ru/netcat_files/Image/vitrina.jpg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витрина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27584" y="2636912"/>
            <a:ext cx="79208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10"/>
              </a:rPr>
              <a:t>http://www.ycy63.dial.pipex.com/birds/swift.jpg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стриж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27584" y="2852936"/>
            <a:ext cx="79208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11"/>
              </a:rPr>
              <a:t>http://img-novosib.fotki.yandex.ru/get/4704/valenta-mog.176/0_75100_9437c79d_L.jpg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курица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27584" y="3068960"/>
            <a:ext cx="799288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12"/>
              </a:rPr>
              <a:t>http://img4.imgbb.ru/8/2/7/8277cf8a8ffc5b23b4f65be6c56061e7_h.jpg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овца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99592" y="3284984"/>
            <a:ext cx="79208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13"/>
              </a:rPr>
              <a:t>http://lagrenouille01330.free.fr/crbst_oiseau0.gif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летящий гусь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27584" y="3717032"/>
            <a:ext cx="79208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14"/>
              </a:rPr>
              <a:t>http://vsebesplatno.clan.su/3/shaibu.shaibu.0-04-14.jpg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хоккеисты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27584" y="3933057"/>
            <a:ext cx="80648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15"/>
              </a:rPr>
              <a:t>http://forum.materinstvo.ru/uploads/1235688451/post-73274-1235711186.png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бегемотик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27584" y="4149080"/>
            <a:ext cx="79208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16"/>
              </a:rPr>
              <a:t>http://viewy.ru/data/pix5/c49442933cVTUHYRM_49155_9a50d57a38.jpg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бананы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827584" y="4365104"/>
            <a:ext cx="79208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17"/>
              </a:rPr>
              <a:t>http://doshkolnik.info/biblio/st_mat.htm#28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задачки в стихах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827584" y="3501008"/>
            <a:ext cx="78488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18"/>
              </a:rPr>
              <a:t>http://audioskazki.net/wp-content/gallery/agnia_barto/barto_kotenok.jpg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котёнок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827584" y="4581128"/>
            <a:ext cx="799288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19"/>
              </a:rPr>
              <a:t>http://img-novosib.fotki.yandex.ru/get/4411/54042467.11/0_6170f_8cac31bc_XL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бабушка с внуками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827584" y="4797152"/>
            <a:ext cx="78488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20"/>
              </a:rPr>
              <a:t>http://www.images-photo.ru/_ph/24/2/919248962.png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ёжик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827584" y="5013176"/>
            <a:ext cx="79208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21"/>
              </a:rPr>
              <a:t>http://fotki.yandex.ru/users/tatyana2q8-medvedeva/view/341185/?page=9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медведь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827584" y="5229200"/>
            <a:ext cx="799288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22"/>
              </a:rPr>
              <a:t>http://900igr.net/datai/skazki-i-igry/Teremok-1.files/0006-010-Priskakal-k-teremochku-zajka.png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заяц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827584" y="5445224"/>
            <a:ext cx="79208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23"/>
              </a:rPr>
              <a:t>http://s45.radikal.ru/i108/1106/2e/ef6a870726d7.jpg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лисёнок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827584" y="5661248"/>
            <a:ext cx="80648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24"/>
              </a:rPr>
              <a:t>http://900igr.net/Detskie_prezentatsii/biologiya/Lesnye.files/kartinki_zhivotnykh_003_Barsuk.html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барсук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827584" y="5877272"/>
            <a:ext cx="79208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25"/>
              </a:rPr>
              <a:t>http://i032.radikal.ru/0804/5e/8f94259d5122.jpg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волк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27584" y="332656"/>
            <a:ext cx="78488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http://www.freelancejob.ru/upload/633/53580658510327.jpg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многоэтажный дом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764704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4"/>
              </a:rPr>
              <a:t>http://foto.2129988.com/albums/izobrazheniya-dlya-polnotsvetnoi-pechati./9-ZHIVOTNYE-4347-4968-/LOSHADI-4755-4775-/4761.jpg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тройка лошадей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27584" y="1196752"/>
            <a:ext cx="770485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5"/>
              </a:rPr>
              <a:t>http://www.deseretnews.com/photos/midres/web-464291.jpg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дедушка, папа и сын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27584" y="1423809"/>
            <a:ext cx="79208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6"/>
              </a:rPr>
              <a:t>http://img11.nnm.ru/f/b/5/4/7/d71e8489e16dfe8e5324fc43b77.jpg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винни-пух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27584" y="1628800"/>
            <a:ext cx="79208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7"/>
              </a:rPr>
              <a:t>http://kvn-gorodt.my1.ru/load/1-1-0-2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гимн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квн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27584" y="548680"/>
            <a:ext cx="80648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8"/>
              </a:rPr>
              <a:t>http://pit.dirty.ru/dirty/1/2011/04/13/30045-143636-01996984322cfe498f9c379d1027b0ec.jpg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вата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27584" y="1844824"/>
            <a:ext cx="79208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9"/>
              </a:rPr>
              <a:t>http://upload.wikimedia.org/wikipedia/commons/7/71/Eisen_1.jpg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железо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27584" y="2060848"/>
            <a:ext cx="770485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10"/>
              </a:rPr>
              <a:t>http://papa-vlad.narod.ru/Detskie_prezentatsii/nasekomye_i_ptitsy/Ptitsy_1.files/slide0003_image009.jpg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страус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27584" y="2276872"/>
            <a:ext cx="770485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11"/>
              </a:rPr>
              <a:t>http://www.cwer.ru/files/u1390286/02/C28-10.jpg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охотник с собакой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27584" y="2492896"/>
            <a:ext cx="77768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12"/>
              </a:rPr>
              <a:t>http://www.amik.ru/audio.html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гимн капитанов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27584" y="2708920"/>
            <a:ext cx="417819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13"/>
              </a:rPr>
              <a:t>http://lim575.ucoz.ru/graffiti/0/1_6Z.png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дети для слайда № 23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755576" y="404664"/>
            <a:ext cx="792088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17500" algn="l"/>
              </a:tabLst>
            </a:pPr>
            <a:r>
              <a:rPr kumimoji="0" lang="ru-RU" sz="32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Гусь весит 3 кг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17500" algn="l"/>
              </a:tabLst>
            </a:pPr>
            <a:r>
              <a:rPr kumimoji="0" lang="ru-RU" sz="32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Сколько он будет весить, если встанет на одну ногу?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17500" algn="l"/>
              </a:tabLst>
            </a:pPr>
            <a:endParaRPr kumimoji="0" lang="ru-RU" sz="3200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5508104" y="2996952"/>
            <a:ext cx="3217068" cy="3364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331640" y="3501008"/>
            <a:ext cx="23042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ответ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Georgi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19672" y="4437112"/>
            <a:ext cx="208903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кг </a:t>
            </a:r>
            <a:endParaRPr lang="ru-RU" sz="5400" dirty="0"/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 flipH="1">
            <a:off x="1403648" y="4653136"/>
            <a:ext cx="2376264" cy="1152128"/>
          </a:xfrm>
          <a:prstGeom prst="wedgeRoundRectCallout">
            <a:avLst>
              <a:gd name="adj1" fmla="val -92327"/>
              <a:gd name="adj2" fmla="val -65573"/>
              <a:gd name="adj3" fmla="val 16667"/>
            </a:avLst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возврат 9">
            <a:hlinkClick r:id="rId4" action="ppaction://hlinksldjump" highlightClick="1"/>
          </p:cNvPr>
          <p:cNvSpPr/>
          <p:nvPr/>
        </p:nvSpPr>
        <p:spPr>
          <a:xfrm>
            <a:off x="7812360" y="5949280"/>
            <a:ext cx="720080" cy="504056"/>
          </a:xfrm>
          <a:prstGeom prst="actionButtonRetur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1259632" y="980728"/>
            <a:ext cx="665522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17500" algn="l"/>
              </a:tabLst>
            </a:pPr>
            <a:r>
              <a:rPr kumimoji="0" lang="ru-RU" sz="32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Сколько ушей у 5 мышей? </a:t>
            </a:r>
            <a:endParaRPr kumimoji="0" lang="ru-RU" sz="3200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19672" y="4581128"/>
            <a:ext cx="141577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tabLst>
                <a:tab pos="317500" algn="l"/>
              </a:tabLst>
            </a:pPr>
            <a:r>
              <a:rPr lang="ru-RU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</a:t>
            </a:r>
            <a:endParaRPr lang="ru-RU" sz="9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31640" y="3645024"/>
            <a:ext cx="206498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ответ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Georgia" pitchFamily="18" charset="0"/>
            </a:endParaRPr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 flipH="1">
            <a:off x="1547664" y="4869160"/>
            <a:ext cx="1584176" cy="1080120"/>
          </a:xfrm>
          <a:prstGeom prst="wedgeRoundRectCallout">
            <a:avLst>
              <a:gd name="adj1" fmla="val -90969"/>
              <a:gd name="adj2" fmla="val -69124"/>
              <a:gd name="adj3" fmla="val 16667"/>
            </a:avLst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3347864" y="2564904"/>
            <a:ext cx="4896544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Управляющая кнопка: возврат 6">
            <a:hlinkClick r:id="rId4" action="ppaction://hlinksldjump" highlightClick="1"/>
          </p:cNvPr>
          <p:cNvSpPr/>
          <p:nvPr/>
        </p:nvSpPr>
        <p:spPr>
          <a:xfrm>
            <a:off x="7812360" y="5949280"/>
            <a:ext cx="720080" cy="504056"/>
          </a:xfrm>
          <a:prstGeom prst="actionButtonRetur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755576" y="404664"/>
            <a:ext cx="7962373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8775" algn="l"/>
              </a:tabLst>
            </a:pPr>
            <a:r>
              <a:rPr kumimoji="0" lang="ru-RU" sz="32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 трех братьев по одной сестре.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8775" algn="l"/>
              </a:tabLst>
            </a:pPr>
            <a:r>
              <a:rPr kumimoji="0" lang="ru-RU" sz="32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Сколько всего детей в семье? </a:t>
            </a:r>
            <a:endParaRPr kumimoji="0" lang="ru-RU" sz="3200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5229200"/>
            <a:ext cx="349723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Четверо</a:t>
            </a:r>
            <a:endParaRPr lang="ru-RU" sz="5400" dirty="0"/>
          </a:p>
        </p:txBody>
      </p:sp>
      <p:sp>
        <p:nvSpPr>
          <p:cNvPr id="4" name="Скругленная прямоугольная выноска 3"/>
          <p:cNvSpPr/>
          <p:nvPr/>
        </p:nvSpPr>
        <p:spPr>
          <a:xfrm flipH="1">
            <a:off x="971600" y="5013176"/>
            <a:ext cx="3456384" cy="1224136"/>
          </a:xfrm>
          <a:prstGeom prst="wedgeRoundRectCallout">
            <a:avLst>
              <a:gd name="adj1" fmla="val -73936"/>
              <a:gd name="adj2" fmla="val -74240"/>
              <a:gd name="adj3" fmla="val 16667"/>
            </a:avLst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259632" y="4077072"/>
            <a:ext cx="206498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ответ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Georgia" pitchFamily="18" charset="0"/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20072" y="1700808"/>
            <a:ext cx="2232248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52320" y="1844824"/>
            <a:ext cx="1224136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3968" y="1988840"/>
            <a:ext cx="936104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Управляющая кнопка: возврат 8">
            <a:hlinkClick r:id="rId6" action="ppaction://hlinksldjump" highlightClick="1"/>
          </p:cNvPr>
          <p:cNvSpPr/>
          <p:nvPr/>
        </p:nvSpPr>
        <p:spPr>
          <a:xfrm>
            <a:off x="7812360" y="5949280"/>
            <a:ext cx="720080" cy="504056"/>
          </a:xfrm>
          <a:prstGeom prst="actionButtonRetur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87624" y="5373216"/>
            <a:ext cx="241328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tabLst>
                <a:tab pos="400050" algn="l"/>
              </a:tabLst>
            </a:pP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Страусы </a:t>
            </a:r>
          </a:p>
          <a:p>
            <a:pPr lvl="0" algn="just">
              <a:tabLst>
                <a:tab pos="400050" algn="l"/>
              </a:tabLst>
            </a:pP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летают</a:t>
            </a:r>
            <a:endParaRPr lang="ru-RU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4509120"/>
            <a:ext cx="194957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 flipH="1">
            <a:off x="971600" y="5301208"/>
            <a:ext cx="2592288" cy="1080120"/>
          </a:xfrm>
          <a:prstGeom prst="wedgeRoundRectCallout">
            <a:avLst>
              <a:gd name="adj1" fmla="val -104982"/>
              <a:gd name="adj2" fmla="val -160739"/>
              <a:gd name="adj3" fmla="val 16667"/>
            </a:avLst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возврат 12">
            <a:hlinkClick r:id="rId3" action="ppaction://hlinksldjump" highlightClick="1"/>
          </p:cNvPr>
          <p:cNvSpPr/>
          <p:nvPr/>
        </p:nvSpPr>
        <p:spPr>
          <a:xfrm>
            <a:off x="7812360" y="5949280"/>
            <a:ext cx="720080" cy="504056"/>
          </a:xfrm>
          <a:prstGeom prst="actionButtonRetur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1403648" y="260648"/>
            <a:ext cx="648972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50838" algn="l"/>
              </a:tabLst>
            </a:pPr>
            <a:r>
              <a:rPr kumimoji="0" lang="ru-RU" sz="28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Летели 3 страуса.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50838" algn="l"/>
              </a:tabLst>
            </a:pPr>
            <a:r>
              <a:rPr kumimoji="0" lang="ru-RU" sz="28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Охотник одного подстрелил.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50838" algn="l"/>
              </a:tabLst>
            </a:pPr>
            <a:r>
              <a:rPr kumimoji="0" lang="ru-RU" sz="28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Сколько страусов осталось? </a:t>
            </a:r>
            <a:endParaRPr kumimoji="0" lang="ru-RU" sz="2800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588224" y="1916832"/>
            <a:ext cx="1872208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5004048" y="3645024"/>
            <a:ext cx="1872208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2051720" y="1844824"/>
            <a:ext cx="1872208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63888" y="1556792"/>
            <a:ext cx="4392488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5436096" y="2708920"/>
            <a:ext cx="3384376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Управляющая кнопка: возврат 1">
            <a:hlinkClick r:id="rId4" action="ppaction://hlinksldjump" highlightClick="1"/>
          </p:cNvPr>
          <p:cNvSpPr/>
          <p:nvPr/>
        </p:nvSpPr>
        <p:spPr>
          <a:xfrm>
            <a:off x="7812360" y="5949280"/>
            <a:ext cx="720080" cy="504056"/>
          </a:xfrm>
          <a:prstGeom prst="actionButtonRetur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-243408"/>
            <a:ext cx="7200800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 smtClean="0"/>
          </a:p>
          <a:p>
            <a:pPr algn="ctr"/>
            <a:r>
              <a:rPr lang="ru-RU" dirty="0" smtClean="0"/>
              <a:t> </a:t>
            </a:r>
          </a:p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Сколько  фруктов  съел  бегемотик</a:t>
            </a:r>
          </a:p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И  получил  весьма  круглый  животик?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3848" y="2132856"/>
            <a:ext cx="2624811" cy="2011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899592" y="4437112"/>
            <a:ext cx="194957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 flipH="1">
            <a:off x="1043608" y="5301208"/>
            <a:ext cx="1584176" cy="1080120"/>
          </a:xfrm>
          <a:prstGeom prst="wedgeRoundRectCallout">
            <a:avLst>
              <a:gd name="adj1" fmla="val -249899"/>
              <a:gd name="adj2" fmla="val -143344"/>
              <a:gd name="adj3" fmla="val 16667"/>
            </a:avLst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134344" y="5013176"/>
            <a:ext cx="141577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tabLst>
                <a:tab pos="400050" algn="l"/>
              </a:tabLst>
            </a:pPr>
            <a:r>
              <a:rPr lang="ru-RU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19872" y="1700808"/>
            <a:ext cx="5222156" cy="4767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Управляющая кнопка: возврат 1">
            <a:hlinkClick r:id="rId4" action="ppaction://hlinksldjump" highlightClick="1"/>
          </p:cNvPr>
          <p:cNvSpPr/>
          <p:nvPr/>
        </p:nvSpPr>
        <p:spPr>
          <a:xfrm>
            <a:off x="7812360" y="5949280"/>
            <a:ext cx="720080" cy="504056"/>
          </a:xfrm>
          <a:prstGeom prst="actionButtonRetur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899592" y="404664"/>
            <a:ext cx="72008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Помогите старушке сосчитать ватрушки</a:t>
            </a:r>
            <a:endParaRPr kumimoji="0" lang="ru-RU" sz="2800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 flipH="1">
            <a:off x="1043608" y="5301208"/>
            <a:ext cx="1584176" cy="1080120"/>
          </a:xfrm>
          <a:prstGeom prst="wedgeRoundRectCallout">
            <a:avLst>
              <a:gd name="adj1" fmla="val -156597"/>
              <a:gd name="adj2" fmla="val -175815"/>
              <a:gd name="adj3" fmla="val 16667"/>
            </a:avLst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4149080"/>
            <a:ext cx="194957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75656" y="5013176"/>
            <a:ext cx="80021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tabLst>
                <a:tab pos="400050" algn="l"/>
              </a:tabLst>
            </a:pPr>
            <a:r>
              <a:rPr lang="ru-RU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40152" y="3212976"/>
            <a:ext cx="2609106" cy="3250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Управляющая кнопка: возврат 1">
            <a:hlinkClick r:id="rId4" action="ppaction://hlinksldjump" highlightClick="1"/>
          </p:cNvPr>
          <p:cNvSpPr/>
          <p:nvPr/>
        </p:nvSpPr>
        <p:spPr>
          <a:xfrm>
            <a:off x="7812360" y="5949280"/>
            <a:ext cx="720080" cy="504056"/>
          </a:xfrm>
          <a:prstGeom prst="actionButtonRetur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99792" y="1556792"/>
            <a:ext cx="1800200" cy="1445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5148064" y="1556792"/>
            <a:ext cx="1368152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395536" y="332656"/>
            <a:ext cx="72008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Помогите  медведю скорей -</a:t>
            </a:r>
            <a:endParaRPr kumimoji="0" lang="ru-RU" sz="2800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Посчитайте-ка всех гостей</a:t>
            </a:r>
            <a:endParaRPr kumimoji="0" lang="ru-RU" sz="2800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ая прямоугольная выноска 10"/>
          <p:cNvSpPr/>
          <p:nvPr/>
        </p:nvSpPr>
        <p:spPr>
          <a:xfrm flipH="1">
            <a:off x="3203848" y="5373216"/>
            <a:ext cx="1584176" cy="1080120"/>
          </a:xfrm>
          <a:prstGeom prst="wedgeRoundRectCallout">
            <a:avLst>
              <a:gd name="adj1" fmla="val -177155"/>
              <a:gd name="adj2" fmla="val -125948"/>
              <a:gd name="adj3" fmla="val 16667"/>
            </a:avLst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987824" y="4581128"/>
            <a:ext cx="194957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18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flipH="1">
            <a:off x="6876256" y="476672"/>
            <a:ext cx="2016224" cy="2736304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pic>
        <p:nvPicPr>
          <p:cNvPr id="15" name="Picture 15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 flipH="1">
            <a:off x="755576" y="1484784"/>
            <a:ext cx="1656184" cy="2159819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pic>
        <p:nvPicPr>
          <p:cNvPr id="16" name="Picture 2" descr="badger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2339752" y="3068960"/>
            <a:ext cx="2952328" cy="1512168"/>
          </a:xfrm>
          <a:prstGeom prst="rect">
            <a:avLst/>
          </a:prstGeom>
          <a:noFill/>
        </p:spPr>
      </p:pic>
      <p:pic>
        <p:nvPicPr>
          <p:cNvPr id="16394" name="Picture 10"/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7584" y="4005064"/>
            <a:ext cx="1512168" cy="2481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3555757" y="5027692"/>
            <a:ext cx="80021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tabLst>
                <a:tab pos="400050" algn="l"/>
              </a:tabLst>
            </a:pPr>
            <a:r>
              <a:rPr lang="ru-RU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6CDAEAF3FE4A8145A5F21C7C22D9CA24" ma:contentTypeVersion="0" ma:contentTypeDescription="Создание документа." ma:contentTypeScope="" ma:versionID="b7a2d377768ae814c385a33b5803eebb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73f3dfb3bd3ee1dbf888cdcc01e4126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F537BD0-6FB6-4BB6-BBC0-908CFFB6E28C}"/>
</file>

<file path=customXml/itemProps2.xml><?xml version="1.0" encoding="utf-8"?>
<ds:datastoreItem xmlns:ds="http://schemas.openxmlformats.org/officeDocument/2006/customXml" ds:itemID="{81936869-0FEA-4608-9791-44DCF868E4FC}"/>
</file>

<file path=customXml/itemProps3.xml><?xml version="1.0" encoding="utf-8"?>
<ds:datastoreItem xmlns:ds="http://schemas.openxmlformats.org/officeDocument/2006/customXml" ds:itemID="{C2218B87-1F4D-4549-A4A7-801865C8A4ED}"/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3507</TotalTime>
  <Words>582</Words>
  <Application>Microsoft Office PowerPoint</Application>
  <PresentationFormat>Экран (4:3)</PresentationFormat>
  <Paragraphs>178</Paragraphs>
  <Slides>25</Slides>
  <Notes>25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Интернет - источники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natasha23</dc:creator>
  <cp:lastModifiedBy>Школа</cp:lastModifiedBy>
  <cp:revision>79</cp:revision>
  <dcterms:created xsi:type="dcterms:W3CDTF">2011-08-02T23:19:04Z</dcterms:created>
  <dcterms:modified xsi:type="dcterms:W3CDTF">2015-04-07T08:14:06Z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0x0101006CDAEAF3FE4A8145A5F21C7C22D9CA24</vt:lpwstr>
  </property>
</Properties>
</file>