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9" r:id="rId8"/>
    <p:sldId id="262" r:id="rId9"/>
    <p:sldId id="268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660"/>
  </p:normalViewPr>
  <p:slideViewPr>
    <p:cSldViewPr>
      <p:cViewPr varScale="1">
        <p:scale>
          <a:sx n="70" d="100"/>
          <a:sy n="70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1\Рабочий стол\урок\Aladdin.jpg"/>
          <p:cNvPicPr>
            <a:picLocks noChangeAspect="1" noChangeArrowheads="1"/>
          </p:cNvPicPr>
          <p:nvPr/>
        </p:nvPicPr>
        <p:blipFill>
          <a:blip r:embed="rId2"/>
          <a:srcRect l="4762" t="4950" r="6349" b="3471"/>
          <a:stretch>
            <a:fillRect/>
          </a:stretch>
        </p:blipFill>
        <p:spPr bwMode="auto">
          <a:xfrm>
            <a:off x="2571736" y="857232"/>
            <a:ext cx="4000528" cy="52864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1\Рабочий стол\урок\alam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000372"/>
            <a:ext cx="2357454" cy="3492322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</p:pic>
      <p:sp>
        <p:nvSpPr>
          <p:cNvPr id="4" name="Выноска-облако 3"/>
          <p:cNvSpPr/>
          <p:nvPr/>
        </p:nvSpPr>
        <p:spPr>
          <a:xfrm>
            <a:off x="1785918" y="285728"/>
            <a:ext cx="4000528" cy="2500330"/>
          </a:xfrm>
          <a:prstGeom prst="cloudCallout">
            <a:avLst>
              <a:gd name="adj1" fmla="val 40812"/>
              <a:gd name="adj2" fmla="val 6028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14546" y="1000108"/>
            <a:ext cx="331321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2" pitchFamily="18" charset="2"/>
              <a:buChar char="!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Домашнее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задание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 386, №395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537622" y="1571612"/>
            <a:ext cx="860637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 2"/>
              </a:rPr>
              <a:t>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 2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вы считаете, что вы поняли тему сегодняшнего урока, то наклейте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розовый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листочек на смешанную дробь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 2"/>
              </a:rPr>
              <a:t>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 2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вы считаете, что не достаточно усвоили материал,        то наклейте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голубой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листочек на смешанную дробь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 2"/>
              </a:rPr>
              <a:t>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 2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вы считаете, что вы не поняли тему сегодняшнего урока, то наклейте желтый листочек на смешанную дробь</a:t>
            </a: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357166"/>
            <a:ext cx="85011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Разбейте числа на 2 группы:</a:t>
            </a:r>
          </a:p>
          <a:p>
            <a:pPr algn="ctr"/>
            <a: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 I - натуральные числа; II - дробные числа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571744"/>
            <a:ext cx="10647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12,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2285992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2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314324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3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86182" y="235743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11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00496" y="3214686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2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72132" y="271462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3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000892" y="2786058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2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72396" y="228599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1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643834" y="321468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3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28728" y="428625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3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28728" y="514351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5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00364" y="4572008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29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72066" y="457200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7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15140" y="421481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7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643702" y="500063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4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43108" y="2357430"/>
            <a:ext cx="8739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__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786182" y="2428868"/>
            <a:ext cx="8739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__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429520" y="2428868"/>
            <a:ext cx="8739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__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285852" y="4357694"/>
            <a:ext cx="8739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__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500826" y="4286256"/>
            <a:ext cx="8739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__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643438" y="2571744"/>
            <a:ext cx="362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,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928926" y="2643182"/>
            <a:ext cx="362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,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000760" y="2714620"/>
            <a:ext cx="362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,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215338" y="2714620"/>
            <a:ext cx="362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,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714744" y="4572008"/>
            <a:ext cx="362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,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071670" y="4572008"/>
            <a:ext cx="362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,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500694" y="4572008"/>
            <a:ext cx="362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,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357166"/>
            <a:ext cx="492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I - натуральные числа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000108"/>
            <a:ext cx="10647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12,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100010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3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1000108"/>
            <a:ext cx="362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,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488" y="1000108"/>
            <a:ext cx="106149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29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75140" y="1000108"/>
            <a:ext cx="43403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,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6248" y="1000108"/>
            <a:ext cx="6412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7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42910" y="3714752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2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2910" y="457200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3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143108" y="378619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11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357422" y="4643446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2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0034" y="3786190"/>
            <a:ext cx="8739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__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43108" y="3857628"/>
            <a:ext cx="8739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__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00364" y="4000504"/>
            <a:ext cx="362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,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285852" y="4071942"/>
            <a:ext cx="362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,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857620" y="414338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2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429124" y="364331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1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500562" y="457200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3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286248" y="3786190"/>
            <a:ext cx="8739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__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072066" y="4071942"/>
            <a:ext cx="362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,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072198" y="371475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3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072198" y="457200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5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786446" y="3929066"/>
            <a:ext cx="8739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__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715140" y="4000504"/>
            <a:ext cx="362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,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643834" y="378619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7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572396" y="457200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4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429520" y="3857628"/>
            <a:ext cx="8739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__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2910" y="3000372"/>
            <a:ext cx="4071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II - дробные числа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7158" y="1071546"/>
            <a:ext cx="85531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Чем натуральные числа отличаются от дробных?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57158" y="3571876"/>
            <a:ext cx="51793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означает черта в дроби?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714348" y="1928802"/>
            <a:ext cx="5696881" cy="832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761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Целые числа обозначают целые единицы,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дробные – части единиц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199043"/>
              </a:solidFill>
              <a:effectLst/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57224" y="4286256"/>
            <a:ext cx="4178773" cy="463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761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Черта означает знак деление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42878" y="1142984"/>
            <a:ext cx="85011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какой группе можно отнести  число              ?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6643702" y="571480"/>
          <a:ext cx="961800" cy="1643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Формула" r:id="rId3" imgW="228501" imgH="393529" progId="Equation.3">
                  <p:embed/>
                </p:oleObj>
              </mc:Choice>
              <mc:Fallback>
                <p:oleObj name="Формула" r:id="rId3" imgW="228501" imgH="393529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702" y="571480"/>
                        <a:ext cx="961800" cy="16430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00034" y="2571744"/>
            <a:ext cx="50404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заметили интересного?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00100" y="3214686"/>
            <a:ext cx="5764976" cy="463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761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Состоит из целой части и дробной части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199043"/>
              </a:solidFill>
              <a:effectLst/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71472" y="4143380"/>
            <a:ext cx="48937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Какая цель нашего урока?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142976" y="4929198"/>
            <a:ext cx="4859151" cy="832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761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Узнать название дроби состоящей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целой и дробной части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14678" y="214290"/>
            <a:ext cx="32223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Смешанные числа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71472" y="1071546"/>
            <a:ext cx="7643866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2" pitchFamily="18" charset="2"/>
              <a:buChar char="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Смешанными числами называются числа, состоящие из целой и дробной части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199043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71472" y="2071678"/>
            <a:ext cx="6829989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2" pitchFamily="18" charset="2"/>
              <a:buChar char="!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Запись числа, содержащую целую и дробную части называют смешанной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19904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5643578"/>
            <a:ext cx="1785950" cy="783806"/>
          </a:xfrm>
          <a:prstGeom prst="rect">
            <a:avLst/>
          </a:prstGeom>
          <a:noFill/>
        </p:spPr>
      </p:pic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428992" y="2786058"/>
            <a:ext cx="36387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дробная черта по середине целой части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4286248" y="4714884"/>
            <a:ext cx="16706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дробная часть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4000496" y="3429000"/>
            <a:ext cx="13997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целая часть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071802" y="5857892"/>
            <a:ext cx="55576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Пример: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(принято записывать короче)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714348" y="3286124"/>
            <a:ext cx="1302585" cy="1852024"/>
            <a:chOff x="7000892" y="2285992"/>
            <a:chExt cx="1302585" cy="1852024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7000892" y="2786058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</a:rPr>
                <a:t>1</a:t>
              </a:r>
              <a:endParaRPr lang="ru-RU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7572396" y="2285992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</a:rPr>
                <a:t>2</a:t>
              </a:r>
              <a:endParaRPr lang="ru-RU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7643834" y="3214686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</a:rPr>
                <a:t>3</a:t>
              </a:r>
              <a:endParaRPr lang="ru-RU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7429520" y="2428868"/>
              <a:ext cx="87395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</a:rPr>
                <a:t>__</a:t>
              </a:r>
              <a:endParaRPr lang="ru-RU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3428993" y="4071941"/>
            <a:ext cx="714379" cy="1533745"/>
            <a:chOff x="3428992" y="3929066"/>
            <a:chExt cx="873957" cy="1893439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3571868" y="3929066"/>
              <a:ext cx="53572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</a:rPr>
                <a:t>2</a:t>
              </a:r>
              <a:endParaRPr lang="ru-RU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endParaRPr>
            </a:p>
          </p:txBody>
        </p:sp>
        <p:grpSp>
          <p:nvGrpSpPr>
            <p:cNvPr id="24" name="Группа 23"/>
            <p:cNvGrpSpPr/>
            <p:nvPr/>
          </p:nvGrpSpPr>
          <p:grpSpPr>
            <a:xfrm>
              <a:off x="3428992" y="4071942"/>
              <a:ext cx="873957" cy="1750563"/>
              <a:chOff x="7215206" y="4357694"/>
              <a:chExt cx="873957" cy="1750563"/>
            </a:xfrm>
          </p:grpSpPr>
          <p:sp>
            <p:nvSpPr>
              <p:cNvPr id="20" name="Прямоугольник 19"/>
              <p:cNvSpPr/>
              <p:nvPr/>
            </p:nvSpPr>
            <p:spPr>
              <a:xfrm>
                <a:off x="7302601" y="5184926"/>
                <a:ext cx="535724" cy="923331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ru-RU" sz="5400" b="1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</a:rPr>
                  <a:t>3</a:t>
                </a:r>
                <a:endParaRPr lang="ru-RU" sz="5400" b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</a:endParaRPr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>
                <a:off x="7215206" y="4357694"/>
                <a:ext cx="873957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ru-RU" sz="5400" b="1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</a:rPr>
                  <a:t>__</a:t>
                </a:r>
                <a:endParaRPr lang="ru-RU" sz="5400" b="1" cap="none" spc="0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</a:endParaRPr>
              </a:p>
            </p:txBody>
          </p:sp>
        </p:grpSp>
      </p:grpSp>
      <p:sp>
        <p:nvSpPr>
          <p:cNvPr id="22" name="Прямоугольник 21"/>
          <p:cNvSpPr/>
          <p:nvPr/>
        </p:nvSpPr>
        <p:spPr>
          <a:xfrm>
            <a:off x="3571868" y="3214686"/>
            <a:ext cx="4286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1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22530" grpId="0"/>
      <p:bldP spid="22535" grpId="0"/>
      <p:bldP spid="22536" grpId="0"/>
      <p:bldP spid="12" grpId="0"/>
      <p:bldP spid="13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28596" y="500042"/>
            <a:ext cx="3429024" cy="224676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Задача № 1:</a:t>
            </a:r>
            <a:endParaRPr kumimoji="0" lang="ru-RU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Два яблока нужно разделить поровну между тремя детьми. Сколько должен получить один ребенок?</a:t>
            </a:r>
            <a:endParaRPr kumimoji="0" lang="ru-RU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сделать так чтобы каждый получил свою долю?</a:t>
            </a:r>
            <a:endParaRPr kumimoji="0" lang="ru-RU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14678" y="2928934"/>
            <a:ext cx="4357718" cy="193899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Задача № 2:   </a:t>
            </a:r>
            <a:endParaRPr kumimoji="0" lang="ru-RU" sz="20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Пять одинаковых яблок нужно поровну разделить между тремя детьми. Сколько должен получить один ребенок?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 целых яблок получит каждый ребёнок?</a:t>
            </a:r>
            <a:endParaRPr kumimoji="0" lang="ru-RU" sz="20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929190" y="5143512"/>
            <a:ext cx="3643338" cy="10156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Задача № 3: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Придумайте свою задачу и предложите её решить соседу. 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boy-upside-dow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5" y="3643314"/>
            <a:ext cx="2214546" cy="3174348"/>
          </a:xfrm>
          <a:prstGeom prst="rect">
            <a:avLst/>
          </a:prstGeom>
        </p:spPr>
      </p:pic>
      <p:pic>
        <p:nvPicPr>
          <p:cNvPr id="4" name="Рисунок 3" descr="Muscle_bo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7166"/>
            <a:ext cx="1857356" cy="2263997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00232" y="1500174"/>
            <a:ext cx="542928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Физкультминутка!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писали, мы писали,</a:t>
            </a:r>
            <a:b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Наши пальчики устали,</a:t>
            </a:r>
            <a:b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сейчас мы отдохнём,</a:t>
            </a:r>
            <a:b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Сделаем зарядку.</a:t>
            </a:r>
            <a:b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«1» подняться, подтянуться.</a:t>
            </a:r>
            <a:b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«2» согнуться, разогнуться.</a:t>
            </a:r>
            <a:b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«3» в ладоши 3 хлопка, головою 3 кивка.</a:t>
            </a:r>
            <a:b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«4» руки шире.</a:t>
            </a:r>
            <a:b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«5» руками помахать.</a:t>
            </a:r>
            <a:b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«6» тихонько за парту сесть.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428860" y="214290"/>
            <a:ext cx="36513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Самостоятельная работа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1071546"/>
            <a:ext cx="4500594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Вариант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477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Представьте дробь в виде смешанного числа: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47700" algn="l"/>
              </a:tabLst>
            </a:pP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477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74625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Запишите закрашенную часть фигуры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74625" algn="l"/>
              </a:tabLs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74625" algn="l"/>
              </a:tabLs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74625" algn="l"/>
              </a:tabLs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74625" algn="l"/>
              </a:tabLs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74625" algn="l"/>
              </a:tabLs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74625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Трое друзей: Коля, Саша и Петя нашли 32 гриба и решили разделить поровну. Сколько грибов принесет каждый мальчик домой? 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477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174625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62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9" name="Рисунок 1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000372"/>
            <a:ext cx="1428760" cy="1404126"/>
          </a:xfrm>
          <a:prstGeom prst="rect">
            <a:avLst/>
          </a:prstGeom>
          <a:noFill/>
        </p:spPr>
      </p:pic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4572000" y="1000108"/>
            <a:ext cx="457200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6477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Вариант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477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Представьте дробь в виде смешанного числа: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47700" algn="l"/>
              </a:tabLst>
            </a:pP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477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74625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Запишите закрашенную часть фигуры 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74625" algn="l"/>
              </a:tabLs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74625" algn="l"/>
              </a:tabLs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74625" algn="l"/>
              </a:tabLs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74625" algn="l"/>
              </a:tabLs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174625" algn="l"/>
              </a:tabLs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74625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Трое друзей: Коля, Саша и Петя нашли 29 грибов и решили разделить поровну. Сколько грибов принесет каждый мальчик домой? 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477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1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1714488"/>
            <a:ext cx="428628" cy="779324"/>
          </a:xfrm>
          <a:prstGeom prst="rect">
            <a:avLst/>
          </a:prstGeom>
          <a:noFill/>
        </p:spPr>
      </p:pic>
      <p:pic>
        <p:nvPicPr>
          <p:cNvPr id="22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1714488"/>
            <a:ext cx="428628" cy="779324"/>
          </a:xfrm>
          <a:prstGeom prst="rect">
            <a:avLst/>
          </a:prstGeom>
          <a:noFill/>
        </p:spPr>
      </p:pic>
      <p:pic>
        <p:nvPicPr>
          <p:cNvPr id="23" name="Рисунок 16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36" y="3071810"/>
            <a:ext cx="1447894" cy="1294329"/>
          </a:xfrm>
          <a:prstGeom prst="rect">
            <a:avLst/>
          </a:prstGeom>
          <a:noFill/>
        </p:spPr>
      </p:pic>
      <p:cxnSp>
        <p:nvCxnSpPr>
          <p:cNvPr id="25" name="Прямая соединительная линия 24"/>
          <p:cNvCxnSpPr/>
          <p:nvPr/>
        </p:nvCxnSpPr>
        <p:spPr>
          <a:xfrm rot="5400000">
            <a:off x="1750993" y="3464719"/>
            <a:ext cx="549993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CDAEAF3FE4A8145A5F21C7C22D9CA24" ma:contentTypeVersion="0" ma:contentTypeDescription="Создание документа." ma:contentTypeScope="" ma:versionID="b7a2d377768ae814c385a33b5803eeb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3f3dfb3bd3ee1dbf888cdcc01e4126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C50AA4-188B-4B5F-9ECF-4C07351FDDA6}"/>
</file>

<file path=customXml/itemProps2.xml><?xml version="1.0" encoding="utf-8"?>
<ds:datastoreItem xmlns:ds="http://schemas.openxmlformats.org/officeDocument/2006/customXml" ds:itemID="{88E62227-97DE-4F2B-BF20-B237E467BF38}"/>
</file>

<file path=customXml/itemProps3.xml><?xml version="1.0" encoding="utf-8"?>
<ds:datastoreItem xmlns:ds="http://schemas.openxmlformats.org/officeDocument/2006/customXml" ds:itemID="{6BBECADD-B125-4045-ABBC-A31545D88598}"/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408</Words>
  <Application>Microsoft Office PowerPoint</Application>
  <PresentationFormat>Экран (4:3)</PresentationFormat>
  <Paragraphs>124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Wingdings 2</vt:lpstr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 смешанных чисел </dc:title>
  <cp:lastModifiedBy>ГАЛИНА</cp:lastModifiedBy>
  <cp:revision>37</cp:revision>
  <dcterms:modified xsi:type="dcterms:W3CDTF">2017-02-05T11:44:26Z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0x0101006CDAEAF3FE4A8145A5F21C7C22D9CA24</vt:lpwstr>
  </property>
</Properties>
</file>