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3" r:id="rId2"/>
    <p:sldId id="264" r:id="rId3"/>
    <p:sldId id="267" r:id="rId4"/>
    <p:sldId id="266" r:id="rId5"/>
    <p:sldId id="256" r:id="rId6"/>
    <p:sldId id="257" r:id="rId7"/>
    <p:sldId id="270" r:id="rId8"/>
    <p:sldId id="268" r:id="rId9"/>
    <p:sldId id="269" r:id="rId10"/>
    <p:sldId id="258" r:id="rId11"/>
    <p:sldId id="271" r:id="rId12"/>
    <p:sldId id="272" r:id="rId13"/>
    <p:sldId id="259" r:id="rId14"/>
    <p:sldId id="273" r:id="rId15"/>
    <p:sldId id="274" r:id="rId16"/>
    <p:sldId id="260" r:id="rId17"/>
    <p:sldId id="275" r:id="rId18"/>
    <p:sldId id="261" r:id="rId19"/>
    <p:sldId id="276" r:id="rId20"/>
    <p:sldId id="262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A198-EF10-4385-B6B0-68F96A1D9AB4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93C1-73B3-43E7-8CAF-AC9798940A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93C1-73B3-43E7-8CAF-AC9798940A2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93C1-73B3-43E7-8CAF-AC9798940A2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A87E87-3DFC-427A-AA8D-4EE2FB6DF95C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9FF9A2-17C7-455E-8775-831C60C84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tmydream.com/citati/man/anders-fog-rasmuss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ms.ingenium-ids.org/image/5490521e8d525be229bdfe08.jpg?width=825&amp;height=350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29630"/>
          <a:stretch>
            <a:fillRect/>
          </a:stretch>
        </p:blipFill>
        <p:spPr bwMode="auto">
          <a:xfrm>
            <a:off x="1" y="0"/>
            <a:ext cx="9144000" cy="5949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99648" cy="47525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ОТКРЫТОСТЬ МУНИЦИПАЛЬНОГО ОБЩЕОБРАЗОВАТЕЛЬНОГО УЧРЕЖДЕНИЯ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«СУСАНИНСКАЯ СРЕДНЯЯ ОБЩЕОБРАЗОВАТЕЛЬНАЯ ШКОЛА»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ДЛЯ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СОЦИАЛЬНОГО ПАРТНЁРСТВА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Денисенко И.В., заместитель директора по УВР Муниципального общеобразовательного учреждения «</a:t>
            </a:r>
            <a:r>
              <a:rPr lang="ru-RU" b="1" dirty="0" err="1" smtClean="0"/>
              <a:t>Сусанинская</a:t>
            </a:r>
            <a:r>
              <a:rPr lang="ru-RU" b="1" dirty="0" smtClean="0"/>
              <a:t> средняя общеобразовательная школа», 26.08.2016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профориентация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492896"/>
            <a:ext cx="22105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ОГБУЗ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Сусанинская</a:t>
            </a:r>
            <a:r>
              <a:rPr lang="ru-RU" sz="1400" dirty="0" smtClean="0"/>
              <a:t> РБ»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628800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ГУ «Центр занятости населения»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140968"/>
            <a:ext cx="22322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с/</a:t>
            </a:r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861048"/>
            <a:ext cx="22322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ООО </a:t>
            </a:r>
          </a:p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Маджестик-М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725144"/>
            <a:ext cx="22322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ЗАО «Завод НЕВОХИМ»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8224" y="1700808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ФКУ ИК-7 УФСИН России по Костромской области </a:t>
            </a:r>
            <a:r>
              <a:rPr lang="ru-RU" sz="1400" dirty="0" err="1" smtClean="0"/>
              <a:t>п.Бычиха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077072"/>
            <a:ext cx="25922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ОГБПОУ </a:t>
            </a:r>
          </a:p>
          <a:p>
            <a:pPr algn="ctr"/>
            <a:r>
              <a:rPr lang="ru-RU" sz="1400" dirty="0" smtClean="0"/>
              <a:t>«Костромской строительный техникум»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1700808"/>
            <a:ext cx="26642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ФГБОУ ВО «Костромская сельскохозяйственная академия»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1880" y="2564904"/>
            <a:ext cx="2570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ФГКВО УВПО «Военная академия радиационной, химической и биологической защиты </a:t>
            </a:r>
            <a:r>
              <a:rPr lang="ru-RU" sz="1100" dirty="0" err="1" smtClean="0"/>
              <a:t>им.С.Н.Тимошенко</a:t>
            </a:r>
            <a:r>
              <a:rPr lang="ru-RU" sz="1100" dirty="0" smtClean="0"/>
              <a:t>»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88224" y="5013176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ОГБПОУ «БУЙСКИЙ ТЕХНИКУМ ЖЕЛЕЗНОДОРОЖНОГО ТРАНСПОРТА КОСТРОМСКОЙ ОБЛАСТИ» </a:t>
            </a:r>
            <a:br>
              <a:rPr lang="ru-RU" sz="1050" b="1" dirty="0" smtClean="0"/>
            </a:br>
            <a:endParaRPr lang="ru-RU" sz="105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3861048"/>
            <a:ext cx="2016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ОГБПОУ</a:t>
            </a:r>
            <a:r>
              <a:rPr lang="ru-RU" dirty="0" smtClean="0"/>
              <a:t> </a:t>
            </a:r>
            <a:r>
              <a:rPr lang="ru-RU" sz="1400" dirty="0" smtClean="0"/>
              <a:t>«</a:t>
            </a:r>
            <a:r>
              <a:rPr lang="ru-RU" sz="1400" dirty="0" err="1" smtClean="0"/>
              <a:t>Буйский</a:t>
            </a:r>
            <a:r>
              <a:rPr lang="ru-RU" sz="1400" dirty="0" smtClean="0"/>
              <a:t> областной колледж искусств»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2240" y="2708920"/>
            <a:ext cx="1922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ОГБПОУ «</a:t>
            </a:r>
            <a:r>
              <a:rPr lang="ru-RU" sz="1200" dirty="0" err="1" smtClean="0"/>
              <a:t>Буйский</a:t>
            </a:r>
            <a:r>
              <a:rPr lang="ru-RU" sz="1200" dirty="0" smtClean="0"/>
              <a:t> техникум градостроительства и предпринимательства»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3501008"/>
            <a:ext cx="25922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КГУ им.Некрасова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0" y="4797152"/>
            <a:ext cx="25922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ОГБПОУ"Костромской </a:t>
            </a:r>
            <a:r>
              <a:rPr lang="ru-RU" sz="1400" b="1" dirty="0" smtClean="0"/>
              <a:t>автотранспортный колледж"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1880" y="5301208"/>
            <a:ext cx="25922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ОГБПОУ «Костромской торгово-экономический колледж»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Военные специальности</a:t>
            </a:r>
            <a:endParaRPr lang="ru-RU" b="1" dirty="0"/>
          </a:p>
        </p:txBody>
      </p:sp>
      <p:pic>
        <p:nvPicPr>
          <p:cNvPr id="4" name="Содержимое 3" descr="IMG_73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383781" cy="2537836"/>
          </a:xfrm>
        </p:spPr>
      </p:pic>
      <p:pic>
        <p:nvPicPr>
          <p:cNvPr id="5" name="Рисунок 4" descr="IMG_3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419872" cy="2564904"/>
          </a:xfrm>
          <a:prstGeom prst="rect">
            <a:avLst/>
          </a:prstGeom>
        </p:spPr>
      </p:pic>
      <p:pic>
        <p:nvPicPr>
          <p:cNvPr id="6" name="Рисунок 5" descr="IMG_7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149080"/>
            <a:ext cx="1869671" cy="2492895"/>
          </a:xfrm>
          <a:prstGeom prst="rect">
            <a:avLst/>
          </a:prstGeom>
        </p:spPr>
      </p:pic>
      <p:pic>
        <p:nvPicPr>
          <p:cNvPr id="7" name="Рисунок 6" descr="IMG_8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93096"/>
            <a:ext cx="2987824" cy="2240868"/>
          </a:xfrm>
          <a:prstGeom prst="rect">
            <a:avLst/>
          </a:prstGeom>
        </p:spPr>
      </p:pic>
      <p:pic>
        <p:nvPicPr>
          <p:cNvPr id="8" name="Рисунок 7" descr="IMG_80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221088"/>
            <a:ext cx="3168352" cy="2376264"/>
          </a:xfrm>
          <a:prstGeom prst="rect">
            <a:avLst/>
          </a:prstGeom>
        </p:spPr>
      </p:pic>
      <p:pic>
        <p:nvPicPr>
          <p:cNvPr id="9" name="Рисунок 8" descr="IMG_89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204864"/>
            <a:ext cx="2496277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Учебные заведения г.Буя</a:t>
            </a:r>
            <a:endParaRPr lang="ru-RU" b="1" dirty="0"/>
          </a:p>
        </p:txBody>
      </p:sp>
      <p:pic>
        <p:nvPicPr>
          <p:cNvPr id="4" name="Содержимое 3" descr="IMG_90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888432" cy="2916324"/>
          </a:xfrm>
        </p:spPr>
      </p:pic>
      <p:pic>
        <p:nvPicPr>
          <p:cNvPr id="5" name="Рисунок 4" descr="IMG_9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923928" cy="2942946"/>
          </a:xfrm>
          <a:prstGeom prst="rect">
            <a:avLst/>
          </a:prstGeom>
        </p:spPr>
      </p:pic>
      <p:pic>
        <p:nvPicPr>
          <p:cNvPr id="6" name="Рисунок 5" descr="IMG_9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89040"/>
            <a:ext cx="3624402" cy="271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ультура и досуг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772816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Сусанинский</a:t>
            </a:r>
            <a:r>
              <a:rPr lang="ru-RU" sz="1400" dirty="0" smtClean="0"/>
              <a:t> краеведческий музей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4293096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Межпоселенческая</a:t>
            </a:r>
            <a:r>
              <a:rPr lang="ru-RU" sz="1600" dirty="0" smtClean="0"/>
              <a:t> библиотека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996952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МКУ МЦ «Юность»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1844824"/>
            <a:ext cx="2088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Межпоселенческий</a:t>
            </a:r>
            <a:r>
              <a:rPr lang="ru-RU" sz="1600" dirty="0" smtClean="0"/>
              <a:t> КДЦ </a:t>
            </a:r>
          </a:p>
          <a:p>
            <a:pPr algn="ctr"/>
            <a:r>
              <a:rPr lang="ru-RU" sz="1600" dirty="0" smtClean="0"/>
              <a:t>«Радуга»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1844824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Отдел культуры, спорта и молодежной политики при Администрации </a:t>
            </a:r>
            <a:r>
              <a:rPr lang="ru-RU" sz="1050" dirty="0" err="1" smtClean="0"/>
              <a:t>Сусанинского</a:t>
            </a:r>
            <a:r>
              <a:rPr lang="ru-RU" sz="1050" dirty="0" smtClean="0"/>
              <a:t> муниципального района</a:t>
            </a:r>
            <a:endParaRPr lang="ru-RU" sz="10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3068960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Детская библиотека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2852936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«Дом детского творчества»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4221088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ГУ Редакция газеты «</a:t>
            </a:r>
            <a:r>
              <a:rPr lang="ru-RU" sz="1400" dirty="0" err="1" smtClean="0"/>
              <a:t>Сусанинская</a:t>
            </a:r>
            <a:r>
              <a:rPr lang="ru-RU" sz="1400" dirty="0" smtClean="0"/>
              <a:t> новь»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3717032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ремёсел «</a:t>
            </a:r>
            <a:r>
              <a:rPr lang="ru-RU" dirty="0" err="1" smtClean="0"/>
              <a:t>Берегиня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4653136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МКОДО «</a:t>
            </a:r>
            <a:r>
              <a:rPr lang="ru-RU" sz="1400" dirty="0" err="1" smtClean="0"/>
              <a:t>Сусанинская</a:t>
            </a:r>
            <a:r>
              <a:rPr lang="ru-RU" sz="1400" dirty="0" smtClean="0"/>
              <a:t> школа искусств»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5373216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Костромская ледовая арена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5301208"/>
            <a:ext cx="19442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Костромской ипподром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Образовательные экскурсии</a:t>
            </a:r>
            <a:endParaRPr lang="ru-RU" b="1" dirty="0"/>
          </a:p>
        </p:txBody>
      </p:sp>
      <p:pic>
        <p:nvPicPr>
          <p:cNvPr id="4" name="Содержимое 3" descr="IMG_12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384376" cy="2538282"/>
          </a:xfrm>
        </p:spPr>
      </p:pic>
      <p:pic>
        <p:nvPicPr>
          <p:cNvPr id="5" name="Рисунок 4" descr="IMG_6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312368" cy="2484276"/>
          </a:xfrm>
          <a:prstGeom prst="rect">
            <a:avLst/>
          </a:prstGeom>
        </p:spPr>
      </p:pic>
      <p:pic>
        <p:nvPicPr>
          <p:cNvPr id="8" name="Рисунок 7" descr="IMG_9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360373" cy="2520280"/>
          </a:xfrm>
          <a:prstGeom prst="rect">
            <a:avLst/>
          </a:prstGeom>
        </p:spPr>
      </p:pic>
      <p:pic>
        <p:nvPicPr>
          <p:cNvPr id="9" name="Рисунок 8" descr="IMG_95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77072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«Радуга», «Юность», Детская библиотека</a:t>
            </a:r>
            <a:endParaRPr lang="ru-RU" sz="3200" b="1" dirty="0"/>
          </a:p>
        </p:txBody>
      </p:sp>
      <p:pic>
        <p:nvPicPr>
          <p:cNvPr id="4" name="Содержимое 3" descr="IMG_08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456384" cy="2592288"/>
          </a:xfrm>
        </p:spPr>
      </p:pic>
      <p:pic>
        <p:nvPicPr>
          <p:cNvPr id="5" name="Рисунок 4" descr="IMG_1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419872" cy="2564904"/>
          </a:xfrm>
          <a:prstGeom prst="rect">
            <a:avLst/>
          </a:prstGeom>
        </p:spPr>
      </p:pic>
      <p:pic>
        <p:nvPicPr>
          <p:cNvPr id="6" name="Рисунок 5" descr="IMG_0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456384" cy="2592288"/>
          </a:xfrm>
          <a:prstGeom prst="rect">
            <a:avLst/>
          </a:prstGeom>
        </p:spPr>
      </p:pic>
      <p:pic>
        <p:nvPicPr>
          <p:cNvPr id="7" name="Рисунок 6" descr="IMG_0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149080"/>
            <a:ext cx="3347864" cy="251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844824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Налоговая инспекция: МИФНС №1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933056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Пенсионный фонд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844824"/>
            <a:ext cx="223224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Администрация </a:t>
            </a:r>
            <a:r>
              <a:rPr lang="ru-RU" b="1" dirty="0" err="1" smtClean="0"/>
              <a:t>Сусанинского</a:t>
            </a:r>
            <a:r>
              <a:rPr lang="ru-RU" b="1" dirty="0" smtClean="0"/>
              <a:t> муниципального района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852936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Сбербанк России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184482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ОГБОУ ДПО «Костромской </a:t>
            </a:r>
            <a:r>
              <a:rPr lang="ru-RU" sz="1400" b="1" dirty="0" err="1" smtClean="0"/>
              <a:t>оластной</a:t>
            </a:r>
            <a:r>
              <a:rPr lang="ru-RU" sz="1400" b="1" dirty="0" smtClean="0"/>
              <a:t> институт развития образования»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924944"/>
            <a:ext cx="2016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ООО «</a:t>
            </a:r>
            <a:r>
              <a:rPr lang="ru-RU" sz="1400" b="1" dirty="0" err="1" smtClean="0"/>
              <a:t>Олимпус</a:t>
            </a:r>
            <a:r>
              <a:rPr lang="ru-RU" sz="1400" b="1" dirty="0" smtClean="0"/>
              <a:t>» (г.Калининград)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3573016"/>
            <a:ext cx="22322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Отдел образования при Администрации </a:t>
            </a:r>
            <a:r>
              <a:rPr lang="ru-RU" sz="1600" b="1" dirty="0" err="1" smtClean="0"/>
              <a:t>Сусанинского</a:t>
            </a:r>
            <a:r>
              <a:rPr lang="ru-RU" sz="1600" b="1" dirty="0" smtClean="0"/>
              <a:t> муниципального района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4005064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Всероссийские </a:t>
            </a:r>
            <a:r>
              <a:rPr lang="ru-RU" sz="1200" b="1" dirty="0" err="1" smtClean="0"/>
              <a:t>интернет-представительства</a:t>
            </a:r>
            <a:r>
              <a:rPr lang="ru-RU" sz="1200" b="1" dirty="0" smtClean="0"/>
              <a:t> и </a:t>
            </a:r>
            <a:r>
              <a:rPr lang="ru-RU" sz="1200" b="1" dirty="0" err="1" smtClean="0"/>
              <a:t>интернет-порталы</a:t>
            </a: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5013176"/>
            <a:ext cx="24985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История, поэзия, финансы, «Ученик года»…</a:t>
            </a:r>
            <a:endParaRPr lang="ru-RU" sz="3200" b="1" dirty="0"/>
          </a:p>
        </p:txBody>
      </p:sp>
      <p:pic>
        <p:nvPicPr>
          <p:cNvPr id="4" name="Содержимое 3" descr="IMG_37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2808312" cy="2106234"/>
          </a:xfrm>
        </p:spPr>
      </p:pic>
      <p:pic>
        <p:nvPicPr>
          <p:cNvPr id="5" name="Рисунок 4" descr="IMG_7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556792"/>
            <a:ext cx="2736304" cy="2052228"/>
          </a:xfrm>
          <a:prstGeom prst="rect">
            <a:avLst/>
          </a:prstGeom>
        </p:spPr>
      </p:pic>
      <p:pic>
        <p:nvPicPr>
          <p:cNvPr id="6" name="Рисунок 5" descr="IMG_7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2843808" cy="2132856"/>
          </a:xfrm>
          <a:prstGeom prst="rect">
            <a:avLst/>
          </a:prstGeom>
        </p:spPr>
      </p:pic>
      <p:pic>
        <p:nvPicPr>
          <p:cNvPr id="7" name="Рисунок 6" descr="IMG_8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556792"/>
            <a:ext cx="2699792" cy="2024844"/>
          </a:xfrm>
          <a:prstGeom prst="rect">
            <a:avLst/>
          </a:prstGeom>
        </p:spPr>
      </p:pic>
      <p:pic>
        <p:nvPicPr>
          <p:cNvPr id="8" name="Рисунок 7" descr="IMG_96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077072"/>
            <a:ext cx="2808312" cy="2106234"/>
          </a:xfrm>
          <a:prstGeom prst="rect">
            <a:avLst/>
          </a:prstGeom>
        </p:spPr>
      </p:pic>
      <p:pic>
        <p:nvPicPr>
          <p:cNvPr id="9" name="Рисунок 8" descr="IMG_96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3" y="4149080"/>
            <a:ext cx="2688299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 и здоровье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56992"/>
            <a:ext cx="237626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ОГБУЗ «</a:t>
            </a:r>
            <a:r>
              <a:rPr lang="ru-RU" sz="2000" b="1" dirty="0" err="1" smtClean="0"/>
              <a:t>Сусанинская</a:t>
            </a:r>
            <a:r>
              <a:rPr lang="ru-RU" sz="2000" b="1" dirty="0" smtClean="0"/>
              <a:t> РБ»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3356992"/>
            <a:ext cx="259228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МКУ МЦ «Юность»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1772816"/>
            <a:ext cx="259228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Отдел культуры, спорта и молодёжной политики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ГТО, «ЗАРНИЦА», ФЛЭШ-МОБ</a:t>
            </a:r>
            <a:endParaRPr lang="ru-RU" dirty="0"/>
          </a:p>
        </p:txBody>
      </p:sp>
      <p:pic>
        <p:nvPicPr>
          <p:cNvPr id="4" name="Содержимое 3" descr="IMG_54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240360" cy="2430270"/>
          </a:xfrm>
        </p:spPr>
      </p:pic>
      <p:pic>
        <p:nvPicPr>
          <p:cNvPr id="5" name="Рисунок 4" descr="IMG_7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3240360" cy="2430270"/>
          </a:xfrm>
          <a:prstGeom prst="rect">
            <a:avLst/>
          </a:prstGeom>
        </p:spPr>
      </p:pic>
      <p:pic>
        <p:nvPicPr>
          <p:cNvPr id="6" name="Рисунок 5" descr="IMG_7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1088"/>
            <a:ext cx="3240360" cy="2430270"/>
          </a:xfrm>
          <a:prstGeom prst="rect">
            <a:avLst/>
          </a:prstGeom>
        </p:spPr>
      </p:pic>
      <p:pic>
        <p:nvPicPr>
          <p:cNvPr id="7" name="Рисунок 6" descr="IMG_9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221088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3050"/>
            <a:ext cx="5400600" cy="8699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Участники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социального партнерства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339752" y="1484784"/>
            <a:ext cx="6804248" cy="53732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учащиеся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педагогический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коллектив школы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администрация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Родители</a:t>
            </a: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Выпускники школы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представители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общественных организаций, 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социальных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учреждений, образовательные организации и учреждения дополнительного образования, местное самоуправление, региональные организации и учреждения, 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интернет-представительства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и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интернет-порталы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IGOR\Desktop\no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6184" cy="1289973"/>
          </a:xfrm>
          <a:prstGeom prst="rect">
            <a:avLst/>
          </a:prstGeom>
          <a:noFill/>
        </p:spPr>
      </p:pic>
      <p:pic>
        <p:nvPicPr>
          <p:cNvPr id="6" name="Рисунок 5" descr="IMG_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2267744" cy="1700808"/>
          </a:xfrm>
          <a:prstGeom prst="rect">
            <a:avLst/>
          </a:prstGeom>
        </p:spPr>
      </p:pic>
      <p:pic>
        <p:nvPicPr>
          <p:cNvPr id="7" name="Рисунок 6" descr="IMG_3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348880"/>
            <a:ext cx="1221600" cy="1628800"/>
          </a:xfrm>
          <a:prstGeom prst="rect">
            <a:avLst/>
          </a:prstGeom>
        </p:spPr>
      </p:pic>
      <p:pic>
        <p:nvPicPr>
          <p:cNvPr id="8" name="Рисунок 7" descr="IMG_3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68960"/>
            <a:ext cx="2267744" cy="1700808"/>
          </a:xfrm>
          <a:prstGeom prst="rect">
            <a:avLst/>
          </a:prstGeom>
        </p:spPr>
      </p:pic>
      <p:pic>
        <p:nvPicPr>
          <p:cNvPr id="9" name="Рисунок 8" descr="IMG_73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97152"/>
            <a:ext cx="2267744" cy="1700808"/>
          </a:xfrm>
          <a:prstGeom prst="rect">
            <a:avLst/>
          </a:prstGeom>
        </p:spPr>
      </p:pic>
      <p:pic>
        <p:nvPicPr>
          <p:cNvPr id="10" name="Рисунок 9" descr="IMG_46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88640"/>
            <a:ext cx="169168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гражданин и патриот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1628800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Совет ветеранов при Администрации </a:t>
            </a:r>
            <a:r>
              <a:rPr lang="ru-RU" sz="1400" dirty="0" err="1" smtClean="0"/>
              <a:t>Сусанинского</a:t>
            </a:r>
            <a:r>
              <a:rPr lang="ru-RU" sz="1400" dirty="0" smtClean="0"/>
              <a:t> муниципального района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5085184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Костромской </a:t>
            </a:r>
          </a:p>
          <a:p>
            <a:pPr algn="ctr"/>
            <a:r>
              <a:rPr lang="ru-RU" dirty="0" smtClean="0"/>
              <a:t>Детский общественный совет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1628800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Местное отделение КРОВ РСВ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708920"/>
            <a:ext cx="1872208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Территориальная избирательная комиссия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933056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Территориальное отделение партии </a:t>
            </a:r>
            <a:r>
              <a:rPr lang="ru-RU" sz="1400" dirty="0" smtClean="0"/>
              <a:t>«Справедливая Россия»</a:t>
            </a:r>
          </a:p>
          <a:p>
            <a:pPr algn="ctr"/>
            <a:r>
              <a:rPr lang="ru-RU" sz="1400" dirty="0" smtClean="0"/>
              <a:t> (депутат ОД </a:t>
            </a:r>
            <a:r>
              <a:rPr lang="ru-RU" sz="1400" dirty="0" err="1" smtClean="0"/>
              <a:t>Плюснин</a:t>
            </a:r>
            <a:r>
              <a:rPr lang="ru-RU" sz="1400" dirty="0" smtClean="0"/>
              <a:t> А.Н.)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636912"/>
            <a:ext cx="2088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Военный комиссариат г.Буй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4005064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Территориальное отделение партии «Единая Россия»</a:t>
            </a:r>
          </a:p>
          <a:p>
            <a:pPr algn="ctr"/>
            <a:r>
              <a:rPr lang="ru-RU" sz="1400" dirty="0" smtClean="0"/>
              <a:t>(депутат ОД Комиссаров В.Б.)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2852936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Региональное отделение КРОВ РСВ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4797152"/>
            <a:ext cx="2088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МКУ МЦ «Юность»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371703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Сусанинский</a:t>
            </a:r>
            <a:r>
              <a:rPr lang="ru-RU" dirty="0" smtClean="0"/>
              <a:t> краеведческий музей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Шефская помощь, «От всей души…», встреча с ветераном </a:t>
            </a:r>
            <a:r>
              <a:rPr lang="ru-RU" sz="3600" b="1" dirty="0" err="1" smtClean="0"/>
              <a:t>ВОв</a:t>
            </a:r>
            <a:r>
              <a:rPr lang="ru-RU" sz="3600" b="1" dirty="0" smtClean="0"/>
              <a:t> …</a:t>
            </a:r>
            <a:endParaRPr lang="ru-RU" sz="3600" b="1" dirty="0"/>
          </a:p>
        </p:txBody>
      </p:sp>
      <p:pic>
        <p:nvPicPr>
          <p:cNvPr id="4" name="Содержимое 3" descr="DSCN68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168352" cy="2376264"/>
          </a:xfrm>
        </p:spPr>
      </p:pic>
      <p:pic>
        <p:nvPicPr>
          <p:cNvPr id="5" name="Рисунок 4" descr="IMG_3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131840" cy="2348880"/>
          </a:xfrm>
          <a:prstGeom prst="rect">
            <a:avLst/>
          </a:prstGeom>
        </p:spPr>
      </p:pic>
      <p:pic>
        <p:nvPicPr>
          <p:cNvPr id="6" name="Рисунок 5" descr="IMG_8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887670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Гражданская позиция…</a:t>
            </a:r>
            <a:endParaRPr lang="ru-RU" b="1" dirty="0"/>
          </a:p>
        </p:txBody>
      </p:sp>
      <p:pic>
        <p:nvPicPr>
          <p:cNvPr id="4" name="Содержимое 3" descr="IMG_18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2880320" cy="2160240"/>
          </a:xfrm>
        </p:spPr>
      </p:pic>
      <p:pic>
        <p:nvPicPr>
          <p:cNvPr id="5" name="Рисунок 4" descr="IMG_5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2952328" cy="2214246"/>
          </a:xfrm>
          <a:prstGeom prst="rect">
            <a:avLst/>
          </a:prstGeom>
        </p:spPr>
      </p:pic>
      <p:pic>
        <p:nvPicPr>
          <p:cNvPr id="6" name="Рисунок 5" descr="IMG_8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484784"/>
            <a:ext cx="2952328" cy="2214246"/>
          </a:xfrm>
          <a:prstGeom prst="rect">
            <a:avLst/>
          </a:prstGeom>
        </p:spPr>
      </p:pic>
      <p:pic>
        <p:nvPicPr>
          <p:cNvPr id="7" name="Рисунок 6" descr="IMG_8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77072"/>
            <a:ext cx="2928325" cy="2196244"/>
          </a:xfrm>
          <a:prstGeom prst="rect">
            <a:avLst/>
          </a:prstGeom>
        </p:spPr>
      </p:pic>
      <p:pic>
        <p:nvPicPr>
          <p:cNvPr id="8" name="Рисунок 7" descr="IMG_97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484784"/>
            <a:ext cx="2880320" cy="2160240"/>
          </a:xfrm>
          <a:prstGeom prst="rect">
            <a:avLst/>
          </a:prstGeom>
        </p:spPr>
      </p:pic>
      <p:pic>
        <p:nvPicPr>
          <p:cNvPr id="9" name="Рисунок 8" descr="IMG_77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077071"/>
            <a:ext cx="2987824" cy="2240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Наследники Победы…</a:t>
            </a:r>
            <a:endParaRPr lang="ru-RU" b="1" dirty="0"/>
          </a:p>
        </p:txBody>
      </p:sp>
      <p:pic>
        <p:nvPicPr>
          <p:cNvPr id="4" name="Содержимое 3" descr="IMG_00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84784"/>
            <a:ext cx="2915816" cy="2186862"/>
          </a:xfrm>
        </p:spPr>
      </p:pic>
      <p:pic>
        <p:nvPicPr>
          <p:cNvPr id="5" name="Рисунок 4" descr="IMG_5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1484784"/>
            <a:ext cx="2880320" cy="2160240"/>
          </a:xfrm>
          <a:prstGeom prst="rect">
            <a:avLst/>
          </a:prstGeom>
        </p:spPr>
      </p:pic>
      <p:pic>
        <p:nvPicPr>
          <p:cNvPr id="6" name="Рисунок 5" descr="IMG_5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484784"/>
            <a:ext cx="2915816" cy="2186862"/>
          </a:xfrm>
          <a:prstGeom prst="rect">
            <a:avLst/>
          </a:prstGeom>
        </p:spPr>
      </p:pic>
      <p:pic>
        <p:nvPicPr>
          <p:cNvPr id="7" name="Рисунок 6" descr="IMG_96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2915816" cy="2186862"/>
          </a:xfrm>
          <a:prstGeom prst="rect">
            <a:avLst/>
          </a:prstGeom>
        </p:spPr>
      </p:pic>
      <p:pic>
        <p:nvPicPr>
          <p:cNvPr id="8" name="Рисунок 7" descr="IMG_98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9820" y="4005064"/>
            <a:ext cx="2880320" cy="2160240"/>
          </a:xfrm>
          <a:prstGeom prst="rect">
            <a:avLst/>
          </a:prstGeom>
        </p:spPr>
      </p:pic>
      <p:pic>
        <p:nvPicPr>
          <p:cNvPr id="9" name="Рисунок 8" descr="СЕМЕЙНАЯ ИГРА НАСЛЕДНИКИ ПОБЕД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005064"/>
            <a:ext cx="2808312" cy="2106234"/>
          </a:xfrm>
          <a:prstGeom prst="rect">
            <a:avLst/>
          </a:prstGeom>
        </p:spPr>
      </p:pic>
      <p:pic>
        <p:nvPicPr>
          <p:cNvPr id="10" name="Рисунок 9" descr="НАСЛЕДНИКИ ПОБЕД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0"/>
            <a:ext cx="1907704" cy="143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zarechniypenza.bezformata.ru/content/image124986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6921" cy="2764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IMG_999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835" b="9835"/>
          <a:stretch>
            <a:fillRect/>
          </a:stretch>
        </p:blipFill>
        <p:spPr>
          <a:xfrm>
            <a:off x="3782889" y="3789039"/>
            <a:ext cx="4821559" cy="2904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75656" y="980728"/>
            <a:ext cx="76683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И в заключение…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 обучения и воспитания напрямую зависит от совместных, скоординированных действий работников школы и всех членов социума…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3608" y="404664"/>
            <a:ext cx="7451105" cy="4011761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6"/>
                </a:solidFill>
                <a:latin typeface="Batang" pitchFamily="18" charset="-127"/>
                <a:ea typeface="Batang" pitchFamily="18" charset="-127"/>
              </a:rPr>
              <a:t>СПАСИБО </a:t>
            </a:r>
          </a:p>
          <a:p>
            <a:pPr algn="ctr"/>
            <a:endParaRPr lang="ru-RU" sz="8000" b="1" dirty="0" smtClean="0">
              <a:solidFill>
                <a:schemeClr val="accent6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8000" b="1" dirty="0" smtClean="0">
                <a:solidFill>
                  <a:schemeClr val="accent6"/>
                </a:solidFill>
                <a:latin typeface="Batang" pitchFamily="18" charset="-127"/>
                <a:ea typeface="Batang" pitchFamily="18" charset="-127"/>
              </a:rPr>
              <a:t>ЗА ВНИМАНИЕ!</a:t>
            </a:r>
            <a:endParaRPr lang="ru-RU" sz="8000" b="1" dirty="0">
              <a:solidFill>
                <a:schemeClr val="accent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Принципы социального партнёрства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равноправие </a:t>
            </a:r>
            <a:endParaRPr lang="ru-RU" sz="3600" b="1" dirty="0" smtClean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уважение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и учёт интересов сторон</a:t>
            </a:r>
          </a:p>
          <a:p>
            <a:pPr algn="just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отношения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на основе договора</a:t>
            </a:r>
          </a:p>
          <a:p>
            <a:pPr algn="just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реальность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обязательств</a:t>
            </a:r>
          </a:p>
          <a:p>
            <a:pPr algn="just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ответственность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сторон </a:t>
            </a:r>
          </a:p>
          <a:p>
            <a:pPr algn="r">
              <a:buNone/>
            </a:pPr>
            <a:r>
              <a:rPr lang="ru-RU" sz="1900" i="1" dirty="0" smtClean="0"/>
              <a:t>«Плодотворное </a:t>
            </a:r>
            <a:r>
              <a:rPr lang="ru-RU" sz="1900" i="1" dirty="0" smtClean="0"/>
              <a:t>и взаимовыгодное сотрудничество строится на взаимном уважении и доверии друг к </a:t>
            </a:r>
            <a:r>
              <a:rPr lang="ru-RU" sz="1900" i="1" dirty="0" smtClean="0"/>
              <a:t>другу</a:t>
            </a:r>
            <a:r>
              <a:rPr lang="ru-RU" sz="1900" b="1" i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hlinkClick r:id="rId2"/>
              </a:rPr>
              <a:t>…»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hlinkClick r:id="rId2"/>
              </a:rPr>
              <a:t>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hlinkClick r:id="rId2"/>
              </a:rPr>
              <a:t>Андерс 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hlinkClick r:id="rId2"/>
              </a:rPr>
              <a:t>Фог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hlinkClick r:id="rId2"/>
              </a:rPr>
              <a:t> 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hlinkClick r:id="rId2"/>
              </a:rPr>
              <a:t>Расмуссен</a:t>
            </a:r>
            <a:endParaRPr lang="ru-RU" sz="2000" i="1" dirty="0" smtClean="0">
              <a:solidFill>
                <a:schemeClr val="bg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1" descr="C:\Users\IGOR\Desktop\no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284984"/>
            <a:ext cx="1152128" cy="89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nikolsk.pnzreg.ru/files/nikolsk_pnzreg_ru/news/2013/17/sz_1_1710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6660232" cy="4995174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2743200"/>
            <a:ext cx="8568952" cy="38541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500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 чёткой жизненной позицией,</a:t>
            </a:r>
          </a:p>
          <a:p>
            <a:pPr algn="just"/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- открытого для общения с различными учреждениями и организациями,</a:t>
            </a:r>
          </a:p>
          <a:p>
            <a:pPr algn="just"/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- способного определять и строить свои планы, понимать политику и экономику своего государства,</a:t>
            </a:r>
          </a:p>
          <a:p>
            <a:pPr algn="just"/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- способного ответственно и творчески относиться к своей деятельности,</a:t>
            </a:r>
          </a:p>
          <a:p>
            <a:pPr algn="just"/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- предприимчивого,  с </a:t>
            </a:r>
            <a:r>
              <a:rPr lang="ru-RU" sz="4500" b="1" dirty="0" err="1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креативным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мышлением,</a:t>
            </a:r>
          </a:p>
          <a:p>
            <a:pPr algn="just"/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- способного передавать социальный и исторический опыт.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модель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выпускника школы</a:t>
            </a: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:</a:t>
            </a:r>
            <a:br>
              <a:rPr lang="ru-RU" sz="4000" b="1" dirty="0" smtClean="0">
                <a:latin typeface="Batang" pitchFamily="18" charset="-127"/>
                <a:ea typeface="Batang" pitchFamily="18" charset="-127"/>
              </a:rPr>
            </a:b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IMG_88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628800"/>
            <a:ext cx="2520280" cy="2040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949280"/>
            <a:ext cx="6804248" cy="90872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11200" b="1" dirty="0" smtClean="0"/>
              <a:t>C</a:t>
            </a:r>
            <a:r>
              <a:rPr lang="ru-RU" sz="11200" b="1" dirty="0" smtClean="0"/>
              <a:t>ОЦИАЛЬНОЕ ПАРТНЁРСТВО 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35896" y="2132856"/>
            <a:ext cx="1944216" cy="936104"/>
          </a:xfrm>
        </p:spPr>
        <p:txBody>
          <a:bodyPr>
            <a:noAutofit/>
          </a:bodyPr>
          <a:lstStyle/>
          <a:p>
            <a:pPr algn="ctr"/>
            <a:r>
              <a:rPr lang="ru-RU" sz="900" b="1" dirty="0" smtClean="0">
                <a:solidFill>
                  <a:srgbClr val="FFFF00"/>
                </a:solidFill>
              </a:rPr>
              <a:t>Муниципальное общеобразовательное учреждение </a:t>
            </a:r>
            <a:br>
              <a:rPr lang="ru-RU" sz="900" b="1" dirty="0" smtClean="0">
                <a:solidFill>
                  <a:srgbClr val="FFFF00"/>
                </a:solidFill>
              </a:rPr>
            </a:br>
            <a:r>
              <a:rPr lang="ru-RU" sz="900" b="1" dirty="0" smtClean="0">
                <a:solidFill>
                  <a:srgbClr val="FFFF00"/>
                </a:solidFill>
              </a:rPr>
              <a:t>«</a:t>
            </a:r>
            <a:r>
              <a:rPr lang="ru-RU" sz="900" b="1" dirty="0" err="1" smtClean="0">
                <a:solidFill>
                  <a:srgbClr val="FFFF00"/>
                </a:solidFill>
              </a:rPr>
              <a:t>сусанинская</a:t>
            </a:r>
            <a:r>
              <a:rPr lang="ru-RU" sz="900" b="1" dirty="0" smtClean="0">
                <a:solidFill>
                  <a:srgbClr val="FFFF00"/>
                </a:solidFill>
              </a:rPr>
              <a:t> средняя общеобразовательная школа»</a:t>
            </a:r>
            <a:endParaRPr lang="ru-RU" sz="9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188640"/>
            <a:ext cx="230425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516216" y="188640"/>
            <a:ext cx="213853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профориентация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7158" y="2357430"/>
            <a:ext cx="2357454" cy="11430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гражданин и патриот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5536" y="4653136"/>
            <a:ext cx="216024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 и здоровье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16216" y="2420888"/>
            <a:ext cx="213853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572264" y="4572008"/>
            <a:ext cx="213853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ультура и досуг</a:t>
            </a:r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2425814">
            <a:off x="3003146" y="643617"/>
            <a:ext cx="122413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8610669">
            <a:off x="5098170" y="698062"/>
            <a:ext cx="122413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643174" y="2786057"/>
            <a:ext cx="714380" cy="4595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786446" y="2857496"/>
            <a:ext cx="714380" cy="4595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425814">
            <a:off x="5230834" y="4025713"/>
            <a:ext cx="122413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7980974">
            <a:off x="2854786" y="4047851"/>
            <a:ext cx="122413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" descr="C:\Users\IGOR\Desktop\no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2339752" cy="908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и безопасность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28800"/>
            <a:ext cx="3888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КДНиЗП</a:t>
            </a:r>
            <a:r>
              <a:rPr lang="ru-RU" dirty="0" smtClean="0"/>
              <a:t> при Администрации </a:t>
            </a:r>
            <a:r>
              <a:rPr lang="ru-RU" dirty="0" err="1" smtClean="0"/>
              <a:t>Сусанинского</a:t>
            </a:r>
            <a:r>
              <a:rPr lang="ru-RU" dirty="0" smtClean="0"/>
              <a:t> муниципального района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293096"/>
            <a:ext cx="244827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 </a:t>
            </a:r>
            <a:r>
              <a:rPr lang="ru-RU" dirty="0" smtClean="0"/>
              <a:t>№ 5 МО МВД </a:t>
            </a:r>
            <a:endParaRPr lang="ru-RU" dirty="0" smtClean="0"/>
          </a:p>
          <a:p>
            <a:pPr algn="ctr"/>
            <a:r>
              <a:rPr lang="ru-RU" dirty="0" smtClean="0"/>
              <a:t>России </a:t>
            </a:r>
            <a:r>
              <a:rPr lang="ru-RU" dirty="0" smtClean="0"/>
              <a:t>«</a:t>
            </a:r>
            <a:r>
              <a:rPr lang="ru-RU" dirty="0" err="1" smtClean="0"/>
              <a:t>Буйский</a:t>
            </a:r>
            <a:r>
              <a:rPr lang="ru-RU" dirty="0" smtClean="0"/>
              <a:t>»</a:t>
            </a:r>
            <a:endParaRPr lang="en-US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2780928"/>
            <a:ext cx="2858616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ГИБДД МО МВД России «</a:t>
            </a:r>
            <a:r>
              <a:rPr lang="ru-RU" dirty="0" err="1" smtClean="0"/>
              <a:t>Буйский</a:t>
            </a:r>
            <a:r>
              <a:rPr lang="ru-RU" dirty="0" smtClean="0"/>
              <a:t>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852936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ОГУ «КЦОСН»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1628800"/>
            <a:ext cx="2210544" cy="17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ГО и ЧС при Администрации </a:t>
            </a:r>
            <a:r>
              <a:rPr lang="ru-RU" dirty="0" err="1" smtClean="0"/>
              <a:t>Сусанинского</a:t>
            </a:r>
            <a:r>
              <a:rPr lang="ru-RU" dirty="0" smtClean="0"/>
              <a:t> муниципального района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3573016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ПЧ №25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2240" y="4437112"/>
            <a:ext cx="2232248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ОАО «</a:t>
            </a:r>
            <a:r>
              <a:rPr lang="ru-RU" dirty="0" err="1" smtClean="0"/>
              <a:t>Костромаэнерго</a:t>
            </a:r>
            <a:r>
              <a:rPr lang="ru-RU" dirty="0" smtClean="0"/>
              <a:t>»: Электрические сети центральные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5445224"/>
            <a:ext cx="39604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Госавтоинспекция МВД России по Костромской 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4293096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Прокуратура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ПП №5 МО МВД России «</a:t>
            </a:r>
            <a:r>
              <a:rPr lang="ru-RU" dirty="0" err="1" smtClean="0"/>
              <a:t>Буйский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MG_08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3383781" cy="2537836"/>
          </a:xfrm>
        </p:spPr>
      </p:pic>
      <p:pic>
        <p:nvPicPr>
          <p:cNvPr id="5" name="Рисунок 4" descr="IMG_3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384376" cy="2538282"/>
          </a:xfrm>
          <a:prstGeom prst="rect">
            <a:avLst/>
          </a:prstGeom>
        </p:spPr>
      </p:pic>
      <p:pic>
        <p:nvPicPr>
          <p:cNvPr id="6" name="Рисунок 5" descr="IMG_7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03394"/>
            <a:ext cx="3384376" cy="2538282"/>
          </a:xfrm>
          <a:prstGeom prst="rect">
            <a:avLst/>
          </a:prstGeom>
        </p:spPr>
      </p:pic>
      <p:pic>
        <p:nvPicPr>
          <p:cNvPr id="9" name="Рисунок 8" descr="IMG_83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77072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 №25</a:t>
            </a:r>
            <a:endParaRPr lang="ru-RU" dirty="0"/>
          </a:p>
        </p:txBody>
      </p:sp>
      <p:pic>
        <p:nvPicPr>
          <p:cNvPr id="7" name="Содержимое 6" descr="IMG_138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4007346" cy="26715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_151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04048" y="3717032"/>
            <a:ext cx="3886200" cy="2590800"/>
          </a:xfrm>
        </p:spPr>
      </p:pic>
      <p:pic>
        <p:nvPicPr>
          <p:cNvPr id="12" name="Рисунок 11" descr="DSCN17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88640"/>
            <a:ext cx="5364088" cy="3017300"/>
          </a:xfrm>
          <a:prstGeom prst="rect">
            <a:avLst/>
          </a:prstGeom>
        </p:spPr>
      </p:pic>
      <p:pic>
        <p:nvPicPr>
          <p:cNvPr id="13" name="Рисунок 12" descr="IMG_14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052736"/>
            <a:ext cx="35643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ea typeface="Batang" pitchFamily="18" charset="-127"/>
              </a:rPr>
              <a:t>Взаимодействие с ГИБДД</a:t>
            </a:r>
            <a:endParaRPr lang="ru-RU" sz="2400" b="1" dirty="0">
              <a:latin typeface="+mn-lt"/>
              <a:ea typeface="Batang" pitchFamily="18" charset="-127"/>
            </a:endParaRPr>
          </a:p>
        </p:txBody>
      </p:sp>
      <p:pic>
        <p:nvPicPr>
          <p:cNvPr id="6" name="Содержимое 5" descr="DSCN706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501008"/>
            <a:ext cx="4104455" cy="307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DSCN172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886200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3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25044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78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8640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0CD5E2F35D40B4D87E2F8BEBEA29346" ma:contentTypeVersion="0" ma:contentTypeDescription="Создание документа." ma:contentTypeScope="" ma:versionID="03ebf923fe4a7fc1009d7cf6d1c049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2EA2B-DA6F-496F-BD93-1E2A7DDCD7DD}"/>
</file>

<file path=customXml/itemProps2.xml><?xml version="1.0" encoding="utf-8"?>
<ds:datastoreItem xmlns:ds="http://schemas.openxmlformats.org/officeDocument/2006/customXml" ds:itemID="{E2B5F041-27AF-42D6-9220-CEF3DFD31BD7}"/>
</file>

<file path=customXml/itemProps3.xml><?xml version="1.0" encoding="utf-8"?>
<ds:datastoreItem xmlns:ds="http://schemas.openxmlformats.org/officeDocument/2006/customXml" ds:itemID="{EE124B16-517D-49BC-9BD2-60901CCFBC6A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397</TotalTime>
  <Words>582</Words>
  <Application>Microsoft Office PowerPoint</Application>
  <PresentationFormat>Экран (4:3)</PresentationFormat>
  <Paragraphs>126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ОТКРЫТОСТЬ МУНИЦИПАЛЬНОГО ОБЩЕОБРАЗОВАТЕЛЬНОГО УЧРЕЖДЕНИЯ  «СУСАНИНСКАЯ СРЕДНЯЯ ОБЩЕОБРАЗОВАТЕЛЬНАЯ ШКОЛА»  ДЛЯ  СОЦИАЛЬНОГО ПАРТНЁРСТВА</vt:lpstr>
      <vt:lpstr>Участники социального партнерства</vt:lpstr>
      <vt:lpstr>Принципы социального партнёрства</vt:lpstr>
      <vt:lpstr> модель выпускника школы: </vt:lpstr>
      <vt:lpstr>Муниципальное общеобразовательное учреждение  «сусанинская средняя общеобразовательная школа»</vt:lpstr>
      <vt:lpstr>профилактика и безопасность</vt:lpstr>
      <vt:lpstr>ПП №5 МО МВД России «Буйский»</vt:lpstr>
      <vt:lpstr>ПЧ №25</vt:lpstr>
      <vt:lpstr>Взаимодействие с ГИБДД</vt:lpstr>
      <vt:lpstr>профориентация</vt:lpstr>
      <vt:lpstr>Военные специальности</vt:lpstr>
      <vt:lpstr>Учебные заведения г.Буя</vt:lpstr>
      <vt:lpstr>культура и досуг</vt:lpstr>
      <vt:lpstr>Образовательные экскурсии</vt:lpstr>
      <vt:lpstr>«Радуга», «Юность», Детская библиотека</vt:lpstr>
      <vt:lpstr>интеллект</vt:lpstr>
      <vt:lpstr>История, поэзия, финансы, «Ученик года»…</vt:lpstr>
      <vt:lpstr>спорт и здоровье</vt:lpstr>
      <vt:lpstr>ГТО, «ЗАРНИЦА», ФЛЭШ-МОБ</vt:lpstr>
      <vt:lpstr>гражданин и патриот</vt:lpstr>
      <vt:lpstr>Шефская помощь, «От всей души…», встреча с ветераном ВОв …</vt:lpstr>
      <vt:lpstr>Гражданская позиция…</vt:lpstr>
      <vt:lpstr>Наследники Победы…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40</cp:revision>
  <dcterms:created xsi:type="dcterms:W3CDTF">2016-08-24T17:50:17Z</dcterms:created>
  <dcterms:modified xsi:type="dcterms:W3CDTF">2016-08-25T18:41:58Z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0x01010060CD5E2F35D40B4D87E2F8BEBEA29346</vt:lpwstr>
  </property>
</Properties>
</file>