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70" r:id="rId6"/>
    <p:sldId id="260" r:id="rId7"/>
    <p:sldId id="274" r:id="rId8"/>
    <p:sldId id="275" r:id="rId9"/>
    <p:sldId id="276" r:id="rId10"/>
    <p:sldId id="277" r:id="rId11"/>
    <p:sldId id="280" r:id="rId12"/>
    <p:sldId id="282" r:id="rId13"/>
    <p:sldId id="281" r:id="rId14"/>
    <p:sldId id="284" r:id="rId15"/>
    <p:sldId id="283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45EA8"/>
    <a:srgbClr val="E7344F"/>
    <a:srgbClr val="000099"/>
    <a:srgbClr val="A50021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4" autoAdjust="0"/>
  </p:normalViewPr>
  <p:slideViewPr>
    <p:cSldViewPr>
      <p:cViewPr varScale="1">
        <p:scale>
          <a:sx n="109" d="100"/>
          <a:sy n="109" d="100"/>
        </p:scale>
        <p:origin x="1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2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0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7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3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8/31/2017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357406"/>
            <a:ext cx="8496944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5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государственных и муниципальных услуг в электронном виде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162731"/>
            <a:ext cx="936104" cy="101411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402397" y="2909839"/>
            <a:ext cx="2088232" cy="1887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0046" y="2659559"/>
            <a:ext cx="317698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endParaRPr lang="ru-RU" sz="22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73" y="3600369"/>
            <a:ext cx="2199582" cy="14986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57156" y="5283704"/>
            <a:ext cx="2401141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endParaRPr lang="ru-RU" sz="22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A50021"/>
              </a:buClr>
            </a:pP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</a:t>
            </a:r>
            <a:endParaRPr lang="ru-RU" sz="22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54" y="1284968"/>
            <a:ext cx="2453375" cy="13519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21941" y="5226730"/>
            <a:ext cx="1806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</a:t>
            </a:r>
          </a:p>
          <a:p>
            <a:pPr algn="ctr"/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ЖКХ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4" y="3632810"/>
            <a:ext cx="1983238" cy="13966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9" y="1691517"/>
            <a:ext cx="1810823" cy="10811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5281" y="2707612"/>
            <a:ext cx="281893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ТРУД ВСЕМ</a:t>
            </a:r>
            <a:endParaRPr lang="ru-RU" sz="22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3" y="1052736"/>
            <a:ext cx="1938461" cy="11089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26389" y="2155503"/>
            <a:ext cx="374441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общественных инициатив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1355701" y="4706121"/>
            <a:ext cx="6395823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50021"/>
              </a:buClr>
            </a:pPr>
            <a:r>
              <a:rPr lang="ru-RU" sz="4800" b="1" cap="small" dirty="0" smtClean="0">
                <a:solidFill>
                  <a:srgbClr val="A50021"/>
                </a:solidFill>
                <a:cs typeface="Arial" panose="020B0604020202020204" pitchFamily="34" charset="0"/>
              </a:rPr>
              <a:t>один пароль!</a:t>
            </a:r>
            <a:endParaRPr lang="ru-RU" sz="4800" b="1" cap="small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6002" y="5705490"/>
            <a:ext cx="4560489" cy="934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57" y="18385"/>
            <a:ext cx="870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электронного правительства является ключом входа в личный кабинет на других информационных ресурсах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673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0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Жизненные ситуации и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/>
          <a:srcRect l="7863" b="88058"/>
          <a:stretch/>
        </p:blipFill>
        <p:spPr>
          <a:xfrm>
            <a:off x="583221" y="866328"/>
            <a:ext cx="8339390" cy="1007208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/>
          <a:srcRect l="7863" t="16536" b="73978"/>
          <a:stretch/>
        </p:blipFill>
        <p:spPr>
          <a:xfrm>
            <a:off x="583221" y="1836823"/>
            <a:ext cx="8339389" cy="800089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3"/>
          <a:srcRect l="7863" t="30660" b="60802"/>
          <a:stretch/>
        </p:blipFill>
        <p:spPr>
          <a:xfrm>
            <a:off x="583223" y="2636912"/>
            <a:ext cx="8339388" cy="720080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3"/>
          <a:srcRect l="7863" t="43574" b="48838"/>
          <a:stretch/>
        </p:blipFill>
        <p:spPr>
          <a:xfrm>
            <a:off x="583224" y="3356201"/>
            <a:ext cx="8339386" cy="640071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/>
          <a:srcRect l="7863" t="54071" b="37391"/>
          <a:stretch/>
        </p:blipFill>
        <p:spPr>
          <a:xfrm>
            <a:off x="583222" y="3996272"/>
            <a:ext cx="8339388" cy="720080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3"/>
          <a:srcRect l="7863" t="65904" b="25558"/>
          <a:stretch/>
        </p:blipFill>
        <p:spPr>
          <a:xfrm>
            <a:off x="583221" y="4716352"/>
            <a:ext cx="8339388" cy="720080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3"/>
          <a:srcRect l="7863" t="77284" b="14203"/>
          <a:stretch/>
        </p:blipFill>
        <p:spPr>
          <a:xfrm>
            <a:off x="597767" y="5375323"/>
            <a:ext cx="8339384" cy="717973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 rotWithShape="1">
          <a:blip r:embed="rId3"/>
          <a:srcRect l="7072" t="87272" r="455" b="4190"/>
          <a:stretch/>
        </p:blipFill>
        <p:spPr>
          <a:xfrm>
            <a:off x="597763" y="6021288"/>
            <a:ext cx="8339388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5676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47193" y="411922"/>
            <a:ext cx="6080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Пользуйтесь порталом государственных услуг</a:t>
            </a:r>
          </a:p>
          <a:p>
            <a:pPr algn="ctr"/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218" name="Picture 2" descr="http://synergy401k.com/wp-content/uploads/2014/04/bigstock-Happy-Group-Of-Executives-Poin-13989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" y="2081364"/>
            <a:ext cx="5505401" cy="35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3144" y="2272504"/>
            <a:ext cx="360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государственные и муниципальные услуги с каждым днем становится </a:t>
            </a:r>
            <a:r>
              <a:rPr lang="ru-RU" sz="30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</a:t>
            </a:r>
            <a:endParaRPr lang="ru-RU" sz="3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5551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0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Примерная заставка для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входа в СГО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7150" t="16161" r="16251" b="19040"/>
          <a:stretch/>
        </p:blipFill>
        <p:spPr>
          <a:xfrm>
            <a:off x="846611" y="1124252"/>
            <a:ext cx="7338635" cy="4462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462" y="56179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входе происходит автоматическая идентификация пользователя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8414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0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СГО и ЕСИА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54881" y="1210397"/>
            <a:ext cx="8722096" cy="4351338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66"/>
                </a:solidFill>
                <a:effectLst/>
                <a:latin typeface="Segoe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 октября 2017 года включается авторизацию пользователей только через ЕСИА.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Пользователи, которые уже выполнили привязку учетных записей СГО и ЕСИА вручную, будут входить в СГО без проблем.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Пользователи, у которых привязки нет, но личные данные в СГО и ЕСИА совпадают (ФИО, Дата рождения, Паспорт, СНИЛС) и учетная запись ЕСИА подтверждена, автоматически свяжутся и тоже будут нормально входить. (Т.е. система сможет их однозначно идентифицировать автоматически).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Остальных пользователей система заставит ввести свой логин/пароль от СГО, для подтверждения личности. После этого система свяжет учетные записи ЕСИА и СГО. Далее пользователь будет входить только через ЕСИА. Логин/пароль от СГО больше не понадобится.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будет формировать отчеты, которые будут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пофамильно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показывать тех, кто сделал или не сделал привязку, чтобы школы, управления образования и  могли видеть ситуацию и работать с этим.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пользователи заранее должны быть оповещены всеми возможными способами, чтобы у них было время на подготовку.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пользователи должны успеть заранее получить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подтвержденную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учетную запись ЕСИА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Управления образования и школы должен контролировать привязку учетных записей и работать с теми родителями и ученикам, которые этого еще не сделали.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Необходимо помочь всем пользователям, у которых войти не получается.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644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564" y="80070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algn="ctr"/>
            <a:endParaRPr lang="ru-RU" sz="32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избежание проблем 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использовании системы 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«Сетевой </a:t>
            </a:r>
            <a:r>
              <a:rPr lang="ru-RU" sz="3200" b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город.Образование</a:t>
            </a:r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(доступ к электронным дневникам) убедительная просьба зарегистрироваться на портале 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 </a:t>
            </a:r>
            <a:endParaRPr lang="ru-RU" sz="32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октября 2017 года</a:t>
            </a:r>
            <a:endParaRPr lang="ru-RU" sz="3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790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162731"/>
            <a:ext cx="936104" cy="1014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8678" y="1441452"/>
            <a:ext cx="213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Офисы «Мои </a:t>
            </a:r>
            <a:r>
              <a:rPr lang="ru-RU" sz="1600" b="1" dirty="0" smtClean="0"/>
              <a:t>Документы</a:t>
            </a:r>
            <a:r>
              <a:rPr lang="ru-RU" sz="1600" b="1" dirty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8678" y="5006024"/>
            <a:ext cx="2330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Порталы </a:t>
            </a:r>
            <a:r>
              <a:rPr lang="ru-RU" sz="1600" b="1" dirty="0"/>
              <a:t>государственных </a:t>
            </a:r>
            <a:r>
              <a:rPr lang="ru-RU" sz="1600" b="1" dirty="0" smtClean="0"/>
              <a:t>и муниципальных услуг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7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1176843"/>
            <a:ext cx="2157203" cy="1113995"/>
          </a:xfrm>
          <a:prstGeom prst="rect">
            <a:avLst/>
          </a:prstGeom>
          <a:ln>
            <a:solidFill>
              <a:srgbClr val="145EA8"/>
            </a:solidFill>
          </a:ln>
          <a:effectLst>
            <a:reflection stA="0" endPos="0" dist="50800" dir="5400000" sy="-100000" algn="bl" rotWithShape="0"/>
          </a:effectLst>
        </p:spPr>
      </p:pic>
      <p:sp>
        <p:nvSpPr>
          <p:cNvPr id="10" name="Стрелка вправо 9"/>
          <p:cNvSpPr/>
          <p:nvPr/>
        </p:nvSpPr>
        <p:spPr>
          <a:xfrm rot="20063658">
            <a:off x="2434391" y="2364230"/>
            <a:ext cx="1774760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84062" y="16273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получения государственных и муниципальных услуг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1292" y="285440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Орган государственной власти или орган местного самоуправления</a:t>
            </a:r>
            <a:endParaRPr lang="ru-RU" sz="1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2989825"/>
            <a:ext cx="2210934" cy="1177580"/>
          </a:xfrm>
          <a:prstGeom prst="rect">
            <a:avLst/>
          </a:prstGeom>
          <a:ln>
            <a:solidFill>
              <a:srgbClr val="145EA8"/>
            </a:solidFill>
          </a:ln>
        </p:spPr>
      </p:pic>
      <p:sp>
        <p:nvSpPr>
          <p:cNvPr id="16" name="Стрелка вправо 15"/>
          <p:cNvSpPr/>
          <p:nvPr/>
        </p:nvSpPr>
        <p:spPr>
          <a:xfrm>
            <a:off x="2455703" y="3420557"/>
            <a:ext cx="1840973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20336">
            <a:off x="2363635" y="4499105"/>
            <a:ext cx="1942212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4771210"/>
            <a:ext cx="2210934" cy="1275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34368"/>
            <a:ext cx="2104159" cy="2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33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8979"/>
            <a:ext cx="1449404" cy="8185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" y="1435331"/>
            <a:ext cx="1406920" cy="7414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" y="5974618"/>
            <a:ext cx="1449404" cy="74143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475656" y="11663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получения государственных и муниципальных услуг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8187" y="1435331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39563" y="1578041"/>
            <a:ext cx="6928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Упрощение процедур взаимодействия граждан и </a:t>
            </a:r>
            <a:r>
              <a:rPr lang="ru-RU" b="1" dirty="0" smtClean="0">
                <a:solidFill>
                  <a:schemeClr val="dk1"/>
                </a:solidFill>
              </a:rPr>
              <a:t>органов власти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8187" y="2201226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843" y="2343936"/>
            <a:ext cx="7977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Повышение открытости и эффективности деятельности органов власти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61223" y="6017960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8403" y="6160670"/>
            <a:ext cx="6884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Повышение качества жизни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8342" y="2972826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93311" y="2935993"/>
            <a:ext cx="7344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Возможность получения услуг без лишних временных и финансовых затрат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48187" y="4523769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11470" y="466647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Возможность </a:t>
            </a:r>
            <a:r>
              <a:rPr lang="ru-RU" b="1" dirty="0" smtClean="0">
                <a:solidFill>
                  <a:schemeClr val="dk1"/>
                </a:solidFill>
              </a:rPr>
              <a:t>онлайн оплаты пошлин, штрафов, налогов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" y="4422959"/>
            <a:ext cx="1449404" cy="7555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7571"/>
            <a:ext cx="1449404" cy="745267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1578342" y="5259202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39563" y="530577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Оценка качества оказания </a:t>
            </a:r>
            <a:r>
              <a:rPr lang="ru-RU" b="1" dirty="0" smtClean="0">
                <a:solidFill>
                  <a:schemeClr val="dk1"/>
                </a:solidFill>
              </a:rPr>
              <a:t>государственных и муниципальных услуг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" y="5265426"/>
            <a:ext cx="1449404" cy="68407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1561224" y="3751590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38"/>
            <a:ext cx="1449404" cy="73350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548187" y="3751590"/>
            <a:ext cx="7603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Получение услуг с домашнего компьютера, мобильных устройств: планшетов, мобильных телефонов</a:t>
            </a:r>
            <a:endParaRPr lang="ru-RU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3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" y="1413111"/>
            <a:ext cx="2664296" cy="1664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8" y="1413110"/>
            <a:ext cx="2646449" cy="1664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71" y="1413111"/>
            <a:ext cx="2664296" cy="1664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" y="4005399"/>
            <a:ext cx="2664296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8" y="4005399"/>
            <a:ext cx="2664840" cy="16503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88" y="3975137"/>
            <a:ext cx="2664296" cy="1676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9549" y="3237840"/>
            <a:ext cx="250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838" y="3237840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защита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3191673"/>
            <a:ext cx="279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Градостроительство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906" y="5889117"/>
            <a:ext cx="25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Земельные ресурсы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2294" y="58988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9908" y="587939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4142" y="46131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Сферы электронных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96880712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788" y="1422369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Запись ребенка </a:t>
            </a:r>
          </a:p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детский сад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http://www.krokha.ru/thumb/466x300_5/img/blogs/mother-notebook-1607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3195"/>
            <a:ext cx="4438650" cy="26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onnectionsplus.org/wp/wp-content/uploads/2013/01/iStock_000019917411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42" y="3501009"/>
            <a:ext cx="46794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70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788" y="1532972"/>
            <a:ext cx="313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автомобиля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sovetclub.ru/tim/8dd61bb845325d7475fbbfa80f3a79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89920"/>
            <a:ext cx="497142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ubsobranie.ru/uploads/posts/2012-02/1329852997_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0" y="1422369"/>
            <a:ext cx="4272409" cy="27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5193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863" y="1532972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заграничного паспорта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cs624817.vk.me/v624817332/2b072/Dd65Er-Xu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5" y="1761960"/>
            <a:ext cx="4500954" cy="29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ckend9f0550607.dekalontour.com/uploads/vpis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7623"/>
            <a:ext cx="5568553" cy="32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886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863" y="1532972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пенсионных накоплений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2972"/>
            <a:ext cx="47545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bizlego.ml/attachments/Image/pensinoery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284985"/>
            <a:ext cx="51845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505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6529" y="1196752"/>
            <a:ext cx="403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налоговых задолженностей  и другие услуги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03490"/>
            <a:ext cx="3960441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i.ss.lv/gallery/1/32/7917/computers-laptops-laptop-repair-1583281.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430248"/>
            <a:ext cx="4662232" cy="31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13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90193F4877584B9E6BF3EE22C6B9C1" ma:contentTypeVersion="0" ma:contentTypeDescription="Создание документа." ma:contentTypeScope="" ma:versionID="2ce1565e455936b1b21233e7727303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30E224-EB45-431F-B139-ADFED4C1E831}"/>
</file>

<file path=customXml/itemProps2.xml><?xml version="1.0" encoding="utf-8"?>
<ds:datastoreItem xmlns:ds="http://schemas.openxmlformats.org/officeDocument/2006/customXml" ds:itemID="{1DE017E1-DF21-4C7A-9C5C-ADB22C8E252A}"/>
</file>

<file path=customXml/itemProps3.xml><?xml version="1.0" encoding="utf-8"?>
<ds:datastoreItem xmlns:ds="http://schemas.openxmlformats.org/officeDocument/2006/customXml" ds:itemID="{4A5D66D0-5708-418F-BC52-0B1E4F6F1ACE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0</TotalTime>
  <Words>273</Words>
  <Application>Microsoft Office PowerPoint</Application>
  <PresentationFormat>Экран (4:3)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</vt:lpstr>
      <vt:lpstr>Segoe Semibold</vt:lpstr>
      <vt:lpstr>Times New Roman</vt:lpstr>
      <vt:lpstr>MS_RU_RU_Ed_14_Russia_2007v_Russia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Презентация о России</dc:subject>
  <dc:creator/>
  <dc:description>Презентация о России</dc:description>
  <cp:lastModifiedBy/>
  <cp:revision>1</cp:revision>
  <dcterms:created xsi:type="dcterms:W3CDTF">2015-08-12T03:49:12Z</dcterms:created>
  <dcterms:modified xsi:type="dcterms:W3CDTF">2017-08-31T09:49:08Z</dcterms:modified>
  <cp:category>Презентация о России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TC101659601049</vt:lpwstr>
  </property>
  <property fmtid="{D5CDD505-2E9C-101B-9397-08002B2CF9AE}" pid="3" name="ContentTypeId">
    <vt:lpwstr>0x0101009F90193F4877584B9E6BF3EE22C6B9C1</vt:lpwstr>
  </property>
</Properties>
</file>