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89" r:id="rId4"/>
    <p:sldId id="286" r:id="rId5"/>
    <p:sldId id="258" r:id="rId6"/>
    <p:sldId id="259" r:id="rId7"/>
    <p:sldId id="260" r:id="rId8"/>
    <p:sldId id="284" r:id="rId9"/>
    <p:sldId id="287" r:id="rId10"/>
    <p:sldId id="288" r:id="rId11"/>
    <p:sldId id="264" r:id="rId12"/>
    <p:sldId id="269" r:id="rId13"/>
    <p:sldId id="272" r:id="rId14"/>
    <p:sldId id="270" r:id="rId15"/>
    <p:sldId id="274" r:id="rId16"/>
    <p:sldId id="277" r:id="rId17"/>
    <p:sldId id="280" r:id="rId18"/>
    <p:sldId id="290" r:id="rId19"/>
    <p:sldId id="281" r:id="rId20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2" autoAdjust="0"/>
    <p:restoredTop sz="94934" autoAdjust="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086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Качество знаний обучающихся по истории за 3 года</a:t>
            </a:r>
            <a:endParaRPr lang="ru-RU" sz="1400" dirty="0">
              <a:solidFill>
                <a:schemeClr val="bg1"/>
              </a:solidFill>
            </a:endParaRPr>
          </a:p>
        </c:rich>
      </c:tx>
      <c:layout/>
      <c:spPr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c:spPr>
    </c:title>
    <c:view3D>
      <c:rAngAx val="1"/>
    </c:view3D>
    <c:plotArea>
      <c:layout>
        <c:manualLayout>
          <c:layoutTarget val="inner"/>
          <c:xMode val="edge"/>
          <c:yMode val="edge"/>
          <c:x val="6.1111111111111109E-2"/>
          <c:y val="0.45387368104212306"/>
          <c:w val="0.93888888888888888"/>
          <c:h val="0.4379855688031972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 знаний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63</c:v>
                </c:pt>
                <c:pt idx="2">
                  <c:v>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успеваемость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3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dLbls>
          <c:showVal val="1"/>
        </c:dLbls>
        <c:shape val="cylinder"/>
        <c:axId val="112461312"/>
        <c:axId val="113755264"/>
        <c:axId val="0"/>
      </c:bar3DChart>
      <c:catAx>
        <c:axId val="1124613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 b="1">
                <a:solidFill>
                  <a:schemeClr val="bg1"/>
                </a:solidFill>
              </a:defRPr>
            </a:pPr>
            <a:endParaRPr lang="ru-RU"/>
          </a:p>
        </c:txPr>
        <c:crossAx val="113755264"/>
        <c:crosses val="autoZero"/>
        <c:auto val="1"/>
        <c:lblAlgn val="ctr"/>
        <c:lblOffset val="100"/>
      </c:catAx>
      <c:valAx>
        <c:axId val="11375526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1246131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ru-RU"/>
          </a:p>
        </c:txPr>
      </c:legendEntry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A94D8-D887-4A9B-AFE2-5E6C29F1C6A7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66FA8-0DC0-4440-9A48-E429D182F33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2498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8480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trike="sngStrik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trike="sngStrik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trike="sngStrik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trike="sngStrik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9200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trike="sngStrik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strike="sngStrike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2416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66FA8-0DC0-4440-9A48-E429D182F331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373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D24DD2B-5F8D-488D-964C-1049B9DCC6B1}" type="datetimeFigureOut">
              <a:rPr lang="ru-RU" smtClean="0"/>
              <a:pPr/>
              <a:t>13.09.2007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D305227-F5A6-4142-AC93-AC816B62DA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royallib.com/" TargetMode="External"/><Relationship Id="rId3" Type="http://schemas.openxmlformats.org/officeDocument/2006/relationships/hyperlink" Target="http://www.ug.ru/archive/9515%20-%20&#1076;&#1072;&#1090;&#1072;%20&#1086;&#1073;&#1088;&#1072;&#1097;&#1077;&#1085;&#1080;&#1103;%2010.07" TargetMode="External"/><Relationship Id="rId7" Type="http://schemas.openxmlformats.org/officeDocument/2006/relationships/hyperlink" Target="http://pedmix.ru/index.php%20-%20&#1076;&#1072;&#1090;&#1072;%20&#1086;&#1073;&#1088;&#1072;&#1097;&#1077;&#1085;&#1080;&#1103;%2010.07.2015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sportal.ru/attestatsiya-pedagogicheskikh-rabotnikov" TargetMode="External"/><Relationship Id="rId5" Type="http://schemas.openxmlformats.org/officeDocument/2006/relationships/hyperlink" Target="http://pedtehno.ru/" TargetMode="External"/><Relationship Id="rId4" Type="http://schemas.openxmlformats.org/officeDocument/2006/relationships/hyperlink" Target="http://www.trizway.com/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62068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Муниципальный конкурс  </a:t>
            </a:r>
            <a:r>
              <a:rPr lang="ru-RU" b="1" dirty="0" smtClean="0">
                <a:solidFill>
                  <a:schemeClr val="bg1"/>
                </a:solidFill>
              </a:rPr>
              <a:t>«УЧИТЕЛЬ ГОДА»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1277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Конкурсное задание</a:t>
            </a:r>
          </a:p>
          <a:p>
            <a:pPr algn="ctr"/>
            <a:r>
              <a:rPr lang="ru-RU" sz="3200" dirty="0" smtClean="0"/>
              <a:t>«Методический семинар»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Тема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«Технология проблемного обучения,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 как инструмент активизации познавательной деятельности учащихся на уроках истории»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3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32122"/>
            <a:ext cx="7992888" cy="838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4854059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Автор: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учитель истории первой категории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Смирнова Надежда Алексеевна</a:t>
            </a:r>
          </a:p>
          <a:p>
            <a:pPr algn="r"/>
            <a:endParaRPr lang="ru-RU" b="1" dirty="0" smtClean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Место работы: МОУ </a:t>
            </a:r>
            <a:r>
              <a:rPr lang="ru-RU" dirty="0" err="1" smtClean="0">
                <a:solidFill>
                  <a:schemeClr val="bg1"/>
                </a:solidFill>
              </a:rPr>
              <a:t>Ломышкинская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основная общеобразовательная школа</a:t>
            </a:r>
          </a:p>
          <a:p>
            <a:pPr algn="r"/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90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600" b="1" i="1" dirty="0" smtClean="0">
                <a:latin typeface="Georgia" pitchFamily="18" charset="0"/>
                <a:cs typeface="Arial" charset="0"/>
              </a:rPr>
              <a:t>ПРОБЛЕМНЫЙ  ДИАЛОГ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3600" b="1" i="1" dirty="0" smtClean="0">
              <a:solidFill>
                <a:srgbClr val="333399"/>
              </a:solidFill>
              <a:latin typeface="Georgia" pitchFamily="18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i="1" dirty="0" smtClean="0">
                <a:solidFill>
                  <a:srgbClr val="333399"/>
                </a:solidFill>
                <a:latin typeface="Georgia" pitchFamily="18" charset="0"/>
                <a:cs typeface="Arial" charset="0"/>
              </a:rPr>
              <a:t>         </a:t>
            </a:r>
            <a:r>
              <a:rPr lang="ru-RU" sz="2400" b="1" i="1" dirty="0" smtClean="0">
                <a:latin typeface="Georgia" pitchFamily="18" charset="0"/>
                <a:cs typeface="Arial" charset="0"/>
              </a:rPr>
              <a:t>побуждающий              подводящий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b="1" i="1" dirty="0" smtClean="0">
                <a:latin typeface="Georgia" pitchFamily="18" charset="0"/>
                <a:cs typeface="Arial" charset="0"/>
              </a:rPr>
              <a:t>              диалог                                   </a:t>
            </a:r>
            <a:r>
              <a:rPr lang="ru-RU" sz="2400" b="1" i="1" dirty="0" err="1" smtClean="0">
                <a:latin typeface="Georgia" pitchFamily="18" charset="0"/>
                <a:cs typeface="Arial" charset="0"/>
              </a:rPr>
              <a:t>диалог</a:t>
            </a:r>
            <a:endParaRPr lang="ru-RU" sz="2400" b="1" i="1" dirty="0" smtClean="0">
              <a:latin typeface="Georgia" pitchFamily="18" charset="0"/>
              <a:cs typeface="Arial" charset="0"/>
            </a:endParaRPr>
          </a:p>
          <a:p>
            <a:pPr>
              <a:buNone/>
            </a:pPr>
            <a:endParaRPr lang="ru-RU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413698">
            <a:off x="5039867" y="2571453"/>
            <a:ext cx="10668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 flipH="1">
            <a:off x="2555776" y="2492896"/>
            <a:ext cx="935200" cy="5040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03648" y="4293096"/>
          <a:ext cx="6096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None/>
                      </a:pPr>
                      <a:r>
                        <a:rPr lang="ru-RU" sz="1800" b="1" dirty="0" smtClean="0"/>
                        <a:t>Создает проблемную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sz="1800" b="1" dirty="0" smtClean="0"/>
                        <a:t>ситуацию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sz="1800" b="1" dirty="0" smtClean="0"/>
                        <a:t>Помогает осознать 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sz="1800" b="1" dirty="0" smtClean="0"/>
                        <a:t>противоречие  и </a:t>
                      </a:r>
                    </a:p>
                    <a:p>
                      <a:pPr marL="285750" indent="-285750">
                        <a:buFontTx/>
                        <a:buNone/>
                      </a:pPr>
                      <a:r>
                        <a:rPr lang="ru-RU" sz="1800" b="1" dirty="0" smtClean="0"/>
                        <a:t>сформулировать проблему</a:t>
                      </a:r>
                      <a:endParaRPr lang="ru-RU" sz="1800" b="1" i="1" dirty="0" smtClean="0">
                        <a:solidFill>
                          <a:srgbClr val="333399"/>
                        </a:solidFill>
                        <a:latin typeface="Georgia" pitchFamily="18" charset="0"/>
                        <a:cs typeface="Arial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ru-RU" sz="1800" b="1" dirty="0" smtClean="0"/>
                        <a:t>Пошагово подводит</a:t>
                      </a:r>
                    </a:p>
                    <a:p>
                      <a:pPr algn="r">
                        <a:buNone/>
                      </a:pPr>
                      <a:r>
                        <a:rPr lang="ru-RU" sz="1800" b="1" dirty="0" smtClean="0"/>
                        <a:t> к формулированию </a:t>
                      </a:r>
                    </a:p>
                    <a:p>
                      <a:pPr algn="r">
                        <a:buNone/>
                      </a:pPr>
                      <a:r>
                        <a:rPr lang="ru-RU" sz="1800" b="1" dirty="0" smtClean="0"/>
                        <a:t>темы урока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350168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«Проблемная ситуация»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</p:cNvCxnSpPr>
          <p:nvPr/>
        </p:nvCxnSpPr>
        <p:spPr>
          <a:xfrm>
            <a:off x="4572000" y="980728"/>
            <a:ext cx="0" cy="587727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59632" y="1916832"/>
            <a:ext cx="19442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 №1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86577" y="1475988"/>
            <a:ext cx="4302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	Перед </a:t>
            </a:r>
            <a:r>
              <a:rPr lang="ru-RU" i="1" dirty="0">
                <a:solidFill>
                  <a:schemeClr val="bg1"/>
                </a:solidFill>
              </a:rPr>
              <a:t>изучением учебного материала (текст, иллюстрации, видеофрагмент и др.) </a:t>
            </a:r>
            <a:r>
              <a:rPr lang="ru-RU" i="1" dirty="0" smtClean="0">
                <a:solidFill>
                  <a:schemeClr val="bg1"/>
                </a:solidFill>
              </a:rPr>
              <a:t>перед учениками </a:t>
            </a:r>
            <a:r>
              <a:rPr lang="ru-RU" i="1" dirty="0">
                <a:solidFill>
                  <a:schemeClr val="bg1"/>
                </a:solidFill>
              </a:rPr>
              <a:t>ставится задача: </a:t>
            </a:r>
            <a:r>
              <a:rPr lang="ru-RU" i="1" dirty="0" smtClean="0">
                <a:solidFill>
                  <a:schemeClr val="bg1"/>
                </a:solidFill>
              </a:rPr>
              <a:t>предположить свои версии ответов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293096"/>
            <a:ext cx="4453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6 класс. Тема: «Крестовые походы»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566" y="459042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Учитель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предупреждает </a:t>
            </a:r>
            <a:r>
              <a:rPr lang="ru-RU" sz="1600" dirty="0">
                <a:solidFill>
                  <a:schemeClr val="bg1"/>
                </a:solidFill>
              </a:rPr>
              <a:t>о  наличии противоречия в речи Папы </a:t>
            </a:r>
            <a:r>
              <a:rPr lang="ru-RU" sz="1600" dirty="0" smtClean="0">
                <a:solidFill>
                  <a:schemeClr val="bg1"/>
                </a:solidFill>
              </a:rPr>
              <a:t>Римского.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566" y="530120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Ученики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составляют список вопросов, формулируют главный вопрос урока: </a:t>
            </a:r>
            <a:r>
              <a:rPr lang="ru-RU" sz="1600" dirty="0">
                <a:solidFill>
                  <a:schemeClr val="bg1"/>
                </a:solidFill>
              </a:rPr>
              <a:t>«Крестовые походы: освобождение святынь или завоевание новых территорий?»</a:t>
            </a: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44008" y="4405753"/>
            <a:ext cx="42302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Устойчивая мотивация к изучению нового материала.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Формируется умение рассуждать .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Развивается навык формулирования вопросов.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03032" y="1105226"/>
            <a:ext cx="231338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Поиск решения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03032" y="3851756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6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27584" y="3933056"/>
            <a:ext cx="2873735" cy="36933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Отрывок из речи Урбана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312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188640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«Проблемная ситуация»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</p:cNvCxnSpPr>
          <p:nvPr/>
        </p:nvCxnSpPr>
        <p:spPr>
          <a:xfrm>
            <a:off x="4572000" y="819200"/>
            <a:ext cx="0" cy="587727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378904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31640" y="1988840"/>
            <a:ext cx="165618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 №2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6016" y="1844824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Учитель </a:t>
            </a:r>
            <a:r>
              <a:rPr lang="ru-RU" dirty="0">
                <a:solidFill>
                  <a:schemeClr val="bg1"/>
                </a:solidFill>
              </a:rPr>
              <a:t>просит </a:t>
            </a:r>
            <a:r>
              <a:rPr lang="ru-RU" dirty="0" smtClean="0">
                <a:solidFill>
                  <a:schemeClr val="bg1"/>
                </a:solidFill>
              </a:rPr>
              <a:t>учеников рассмотреть </a:t>
            </a:r>
            <a:r>
              <a:rPr lang="ru-RU" dirty="0">
                <a:solidFill>
                  <a:schemeClr val="bg1"/>
                </a:solidFill>
              </a:rPr>
              <a:t>явление с различных </a:t>
            </a:r>
            <a:r>
              <a:rPr lang="ru-RU" dirty="0" smtClean="0">
                <a:solidFill>
                  <a:schemeClr val="bg1"/>
                </a:solidFill>
              </a:rPr>
              <a:t>позиций с </a:t>
            </a:r>
            <a:r>
              <a:rPr lang="ru-RU" dirty="0">
                <a:solidFill>
                  <a:schemeClr val="bg1"/>
                </a:solidFill>
              </a:rPr>
              <a:t>помощью заданных </a:t>
            </a:r>
            <a:r>
              <a:rPr lang="ru-RU" dirty="0" smtClean="0">
                <a:solidFill>
                  <a:schemeClr val="bg1"/>
                </a:solidFill>
              </a:rPr>
              <a:t>ролей.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14908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6 класс. Тема: «Крестовые походы»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4432463"/>
            <a:ext cx="442798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Понимание учеником возможности </a:t>
            </a:r>
            <a:r>
              <a:rPr lang="ru-RU" sz="1600" dirty="0">
                <a:solidFill>
                  <a:schemeClr val="bg1"/>
                </a:solidFill>
              </a:rPr>
              <a:t>различных позиций других людей, отличных от </a:t>
            </a:r>
            <a:r>
              <a:rPr lang="ru-RU" sz="1600" dirty="0" smtClean="0">
                <a:solidFill>
                  <a:schemeClr val="bg1"/>
                </a:solidFill>
              </a:rPr>
              <a:t>собственной.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Видят многообразие подходов к оценке исторических событий.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Учащиеся учатся сравнивать, сопоставлять факты, различные точки зрения.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509120"/>
            <a:ext cx="44522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Учитель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предлагает ученикам, представив </a:t>
            </a:r>
            <a:r>
              <a:rPr lang="ru-RU" sz="1600" dirty="0">
                <a:solidFill>
                  <a:schemeClr val="bg1"/>
                </a:solidFill>
              </a:rPr>
              <a:t>себя представителем одного из </a:t>
            </a:r>
            <a:r>
              <a:rPr lang="ru-RU" sz="1600" dirty="0" smtClean="0">
                <a:solidFill>
                  <a:schemeClr val="bg1"/>
                </a:solidFill>
              </a:rPr>
              <a:t>сословий, </a:t>
            </a:r>
            <a:r>
              <a:rPr lang="ru-RU" sz="1600" dirty="0">
                <a:solidFill>
                  <a:schemeClr val="bg1"/>
                </a:solidFill>
              </a:rPr>
              <a:t>определить </a:t>
            </a:r>
            <a:r>
              <a:rPr lang="ru-RU" sz="1600" dirty="0" smtClean="0">
                <a:solidFill>
                  <a:schemeClr val="bg1"/>
                </a:solidFill>
              </a:rPr>
              <a:t>причины и цели  </a:t>
            </a:r>
            <a:r>
              <a:rPr lang="ru-RU" sz="1600" dirty="0">
                <a:solidFill>
                  <a:schemeClr val="bg1"/>
                </a:solidFill>
              </a:rPr>
              <a:t>вступления в поход, </a:t>
            </a:r>
            <a:r>
              <a:rPr lang="ru-RU" sz="1600" dirty="0" smtClean="0">
                <a:solidFill>
                  <a:schemeClr val="bg1"/>
                </a:solidFill>
              </a:rPr>
              <a:t>выделив самые главные из общего списка.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Ученики о</a:t>
            </a:r>
            <a:r>
              <a:rPr lang="ru-RU" sz="1600" dirty="0" smtClean="0">
                <a:solidFill>
                  <a:schemeClr val="bg1"/>
                </a:solidFill>
              </a:rPr>
              <a:t>т лица исторических персонажей осуществляют поиск решения, аргументируя свою позицию.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908720"/>
            <a:ext cx="208823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Поиск решения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2160" y="3923764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819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06152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4" name="Прямая соединительная линия 3"/>
          <p:cNvCxnSpPr>
            <a:stCxn id="2" idx="2"/>
          </p:cNvCxnSpPr>
          <p:nvPr/>
        </p:nvCxnSpPr>
        <p:spPr>
          <a:xfrm>
            <a:off x="4572000" y="836712"/>
            <a:ext cx="0" cy="587727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904" y="429309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6 класс.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Тема: «Быт и нравы Древней Руси»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1412776"/>
            <a:ext cx="43022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У</a:t>
            </a:r>
            <a:r>
              <a:rPr lang="ru-RU" dirty="0" smtClean="0">
                <a:solidFill>
                  <a:schemeClr val="bg1"/>
                </a:solidFill>
              </a:rPr>
              <a:t>читель </a:t>
            </a:r>
            <a:r>
              <a:rPr lang="ru-RU" dirty="0">
                <a:solidFill>
                  <a:schemeClr val="bg1"/>
                </a:solidFill>
              </a:rPr>
              <a:t>просит </a:t>
            </a:r>
            <a:r>
              <a:rPr lang="ru-RU" dirty="0" smtClean="0">
                <a:solidFill>
                  <a:schemeClr val="bg1"/>
                </a:solidFill>
              </a:rPr>
              <a:t>учащихся воссоздать </a:t>
            </a:r>
            <a:r>
              <a:rPr lang="ru-RU" dirty="0">
                <a:solidFill>
                  <a:schemeClr val="bg1"/>
                </a:solidFill>
              </a:rPr>
              <a:t>тот или иной изучаемый объект, предоставляя материалы, с помощью которых это можно сделать, а также источники информации </a:t>
            </a:r>
            <a:r>
              <a:rPr lang="ru-RU" dirty="0" smtClean="0">
                <a:solidFill>
                  <a:schemeClr val="bg1"/>
                </a:solidFill>
              </a:rPr>
              <a:t>о технологии </a:t>
            </a:r>
            <a:r>
              <a:rPr lang="ru-RU" dirty="0">
                <a:solidFill>
                  <a:schemeClr val="bg1"/>
                </a:solidFill>
              </a:rPr>
              <a:t>создания объекта.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4409817"/>
            <a:ext cx="4302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Учатся находить и визуализировать информацию.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Учащиеся учатся создавать макеты.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Происходит укрепление межличностных отношений внутри класса.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1680" y="2060848"/>
            <a:ext cx="172819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 № 3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552" y="48836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Учитель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предлагает ученикам воссоздать элементы  древнерусского поселения, расставив их на общей картосхеме.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Ученики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smtClean="0">
                <a:solidFill>
                  <a:schemeClr val="bg1"/>
                </a:solidFill>
              </a:rPr>
              <a:t>с помощью предоставленных им материалов создают макеты жилища, идола, церкви, общий вид древнерусского поселения.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2160" y="980728"/>
            <a:ext cx="201622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Поиск решения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2160" y="3905049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9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0648"/>
            <a:ext cx="7992888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1979712" y="188640"/>
            <a:ext cx="6264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«Проблемная ситуация»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3037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134144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«Проблемная ситуация»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572000" y="908720"/>
            <a:ext cx="0" cy="587727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40152" y="1268760"/>
            <a:ext cx="208823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Поиск решения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393305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6 класс. Тема: «Крестовые походы»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0152" y="3923764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1916832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>ля </a:t>
            </a:r>
            <a:r>
              <a:rPr lang="ru-RU" dirty="0">
                <a:solidFill>
                  <a:schemeClr val="bg1"/>
                </a:solidFill>
              </a:rPr>
              <a:t>визуального решения проблемной задачи ученики используют макеты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518" y="4437112"/>
            <a:ext cx="44294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Визуализация решения проблемы.</a:t>
            </a:r>
          </a:p>
          <a:p>
            <a:pPr marL="342900" indent="-342900">
              <a:buFontTx/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Учащиеся учатся </a:t>
            </a:r>
            <a:r>
              <a:rPr lang="ru-RU" sz="1600" dirty="0">
                <a:solidFill>
                  <a:schemeClr val="bg1"/>
                </a:solidFill>
              </a:rPr>
              <a:t>работать с </a:t>
            </a:r>
            <a:r>
              <a:rPr lang="ru-RU" sz="1600" dirty="0" smtClean="0">
                <a:solidFill>
                  <a:schemeClr val="bg1"/>
                </a:solidFill>
              </a:rPr>
              <a:t>картой.</a:t>
            </a:r>
            <a:endParaRPr lang="ru-RU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Формируется умение интерпретировать информацию.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bg1"/>
                </a:solidFill>
              </a:rPr>
              <a:t>Происходит применение знаний на практике.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03648" y="2132856"/>
            <a:ext cx="222650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 № 4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50912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Учитель </a:t>
            </a:r>
            <a:r>
              <a:rPr lang="ru-RU" sz="1600" dirty="0" smtClean="0">
                <a:solidFill>
                  <a:schemeClr val="bg1"/>
                </a:solidFill>
              </a:rPr>
              <a:t>просит определить</a:t>
            </a:r>
            <a:r>
              <a:rPr lang="ru-RU" sz="1600" dirty="0">
                <a:solidFill>
                  <a:schemeClr val="bg1"/>
                </a:solidFill>
              </a:rPr>
              <a:t>, с какими трудностями на своем пути столкнутся крестоносцы; разыграть с помощью макетов одно из главных сражений и др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Ученики, </a:t>
            </a:r>
            <a:r>
              <a:rPr lang="ru-RU" sz="1600" dirty="0" smtClean="0">
                <a:solidFill>
                  <a:schemeClr val="bg1"/>
                </a:solidFill>
              </a:rPr>
              <a:t>используя макеты, демонстрируют </a:t>
            </a:r>
            <a:r>
              <a:rPr lang="ru-RU" sz="1600" dirty="0">
                <a:solidFill>
                  <a:schemeClr val="bg1"/>
                </a:solidFill>
              </a:rPr>
              <a:t>решение проблемной задачи, изучая по карте хронологию </a:t>
            </a:r>
            <a:r>
              <a:rPr lang="ru-RU" sz="1600" dirty="0" smtClean="0">
                <a:solidFill>
                  <a:schemeClr val="bg1"/>
                </a:solidFill>
              </a:rPr>
              <a:t>событий.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8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455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62136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«Проблемная ситуация»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572000" y="764704"/>
            <a:ext cx="0" cy="587727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3284984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bg1"/>
                </a:solidFill>
              </a:rPr>
              <a:t>7</a:t>
            </a:r>
            <a:r>
              <a:rPr lang="ru-RU" sz="1600" b="1" i="1" dirty="0" smtClean="0">
                <a:solidFill>
                  <a:schemeClr val="bg1"/>
                </a:solidFill>
              </a:rPr>
              <a:t> класс. Тема: «Преобразования Петра </a:t>
            </a:r>
            <a:r>
              <a:rPr lang="en-US" sz="1600" b="1" i="1" dirty="0" smtClean="0">
                <a:solidFill>
                  <a:schemeClr val="bg1"/>
                </a:solidFill>
              </a:rPr>
              <a:t>I </a:t>
            </a:r>
            <a:r>
              <a:rPr lang="ru-RU" sz="1600" b="1" i="1" dirty="0" smtClean="0">
                <a:solidFill>
                  <a:schemeClr val="bg1"/>
                </a:solidFill>
              </a:rPr>
              <a:t>в культуре и быте»</a:t>
            </a:r>
            <a:endParaRPr lang="ru-RU" sz="1600" b="1" i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23810" y="1340768"/>
            <a:ext cx="44201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Учитель </a:t>
            </a:r>
            <a:r>
              <a:rPr lang="ru-RU" dirty="0">
                <a:solidFill>
                  <a:schemeClr val="bg1"/>
                </a:solidFill>
              </a:rPr>
              <a:t>дает в начале изучения нового материала загадку в виде факта,  иллюстрации, отгадка которой помогает определить ключевую идею (понятие, проблему, событие и т.п</a:t>
            </a:r>
            <a:r>
              <a:rPr lang="ru-RU" dirty="0" smtClean="0">
                <a:solidFill>
                  <a:schemeClr val="bg1"/>
                </a:solidFill>
              </a:rPr>
              <a:t>.).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28180" y="3751872"/>
            <a:ext cx="44201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Развитие у учащихся аналитических способностей. 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Формирование умения извлекать информацию из разных источников.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chemeClr val="bg1"/>
                </a:solidFill>
              </a:rPr>
              <a:t>Формирование способности находить решение имеющимися ресурсами.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3648" y="1700808"/>
            <a:ext cx="18002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ПРИМЕР № 5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861048"/>
            <a:ext cx="44999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Учитель</a:t>
            </a:r>
            <a:r>
              <a:rPr lang="ru-RU" sz="1600" dirty="0">
                <a:solidFill>
                  <a:schemeClr val="bg1"/>
                </a:solidFill>
              </a:rPr>
              <a:t>:</a:t>
            </a:r>
            <a:r>
              <a:rPr lang="ru-RU" sz="1600" dirty="0" smtClean="0">
                <a:solidFill>
                  <a:schemeClr val="bg1"/>
                </a:solidFill>
              </a:rPr>
              <a:t> «</a:t>
            </a:r>
            <a:r>
              <a:rPr lang="ru-RU" sz="1400" dirty="0" smtClean="0">
                <a:solidFill>
                  <a:schemeClr val="bg1"/>
                </a:solidFill>
              </a:rPr>
              <a:t>По </a:t>
            </a:r>
            <a:r>
              <a:rPr lang="ru-RU" sz="1400" dirty="0">
                <a:solidFill>
                  <a:schemeClr val="bg1"/>
                </a:solidFill>
              </a:rPr>
              <a:t>указу Петра </a:t>
            </a:r>
            <a:r>
              <a:rPr lang="en-US" sz="1400" dirty="0">
                <a:solidFill>
                  <a:schemeClr val="bg1"/>
                </a:solidFill>
              </a:rPr>
              <a:t>I</a:t>
            </a:r>
            <a:r>
              <a:rPr lang="ru-RU" sz="1400" dirty="0">
                <a:solidFill>
                  <a:schemeClr val="bg1"/>
                </a:solidFill>
              </a:rPr>
              <a:t> пуговицы на рукаве кафтана теперь должны были нашиваться на фронтальной стороне </a:t>
            </a:r>
            <a:r>
              <a:rPr lang="ru-RU" sz="1400" dirty="0" smtClean="0">
                <a:solidFill>
                  <a:schemeClr val="bg1"/>
                </a:solidFill>
              </a:rPr>
              <a:t>манжета. Как </a:t>
            </a:r>
            <a:r>
              <a:rPr lang="ru-RU" sz="1400" dirty="0">
                <a:solidFill>
                  <a:schemeClr val="bg1"/>
                </a:solidFill>
              </a:rPr>
              <a:t>вы думаете, зачем царь издал такой указ и как этот исторический факт характеризует петровские преобразования</a:t>
            </a:r>
            <a:r>
              <a:rPr lang="ru-RU" sz="1400" dirty="0" smtClean="0">
                <a:solidFill>
                  <a:schemeClr val="bg1"/>
                </a:solidFill>
              </a:rPr>
              <a:t>?»</a:t>
            </a:r>
            <a:endParaRPr lang="ru-RU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Ученики</a:t>
            </a:r>
            <a:r>
              <a:rPr lang="ru-RU" sz="1600" dirty="0">
                <a:solidFill>
                  <a:schemeClr val="bg1"/>
                </a:solidFill>
              </a:rPr>
              <a:t>,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с</a:t>
            </a:r>
            <a:r>
              <a:rPr lang="ru-RU" sz="1400" dirty="0" smtClean="0">
                <a:solidFill>
                  <a:schemeClr val="bg1"/>
                </a:solidFill>
              </a:rPr>
              <a:t>опоставив ранее полученные и новые знания, приходят </a:t>
            </a:r>
            <a:r>
              <a:rPr lang="ru-RU" sz="1400" dirty="0">
                <a:solidFill>
                  <a:schemeClr val="bg1"/>
                </a:solidFill>
              </a:rPr>
              <a:t>к выводу о том, что пуговицы </a:t>
            </a:r>
            <a:r>
              <a:rPr lang="ru-RU" sz="1400" dirty="0" smtClean="0">
                <a:solidFill>
                  <a:schemeClr val="bg1"/>
                </a:solidFill>
              </a:rPr>
              <a:t>мешали </a:t>
            </a:r>
            <a:r>
              <a:rPr lang="ru-RU" sz="1400" dirty="0">
                <a:solidFill>
                  <a:schemeClr val="bg1"/>
                </a:solidFill>
              </a:rPr>
              <a:t>вытирать рот после еды рукавами. </a:t>
            </a:r>
            <a:r>
              <a:rPr lang="ru-RU" sz="1400" dirty="0" smtClean="0">
                <a:solidFill>
                  <a:schemeClr val="bg1"/>
                </a:solidFill>
              </a:rPr>
              <a:t>Делают </a:t>
            </a:r>
            <a:r>
              <a:rPr lang="ru-RU" sz="1400" dirty="0">
                <a:solidFill>
                  <a:schemeClr val="bg1"/>
                </a:solidFill>
              </a:rPr>
              <a:t>вывод, что </a:t>
            </a:r>
            <a:r>
              <a:rPr lang="ru-RU" sz="1400" dirty="0" smtClean="0">
                <a:solidFill>
                  <a:schemeClr val="bg1"/>
                </a:solidFill>
              </a:rPr>
              <a:t>преобразования </a:t>
            </a:r>
            <a:r>
              <a:rPr lang="ru-RU" sz="1400" dirty="0">
                <a:solidFill>
                  <a:schemeClr val="bg1"/>
                </a:solidFill>
              </a:rPr>
              <a:t>Петра </a:t>
            </a:r>
            <a:r>
              <a:rPr lang="en-US" sz="1400" dirty="0">
                <a:solidFill>
                  <a:schemeClr val="bg1"/>
                </a:solidFill>
              </a:rPr>
              <a:t>I</a:t>
            </a:r>
            <a:r>
              <a:rPr lang="ru-RU" sz="1400" dirty="0">
                <a:solidFill>
                  <a:schemeClr val="bg1"/>
                </a:solidFill>
              </a:rPr>
              <a:t> касались всех сфер жизни общества, даже таких бытовых мелочей, как гигиена.</a:t>
            </a:r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2191" y="906612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ПРАКТИКА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67303" y="3253626"/>
            <a:ext cx="151216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7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6" y="260648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181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134144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Рефлексия и обратная связь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4005064"/>
            <a:ext cx="309634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«Символы и краски»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1124744"/>
            <a:ext cx="309634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«Благодарю»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556792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Учитель </a:t>
            </a:r>
            <a:r>
              <a:rPr lang="ru-RU" sz="1600" dirty="0">
                <a:solidFill>
                  <a:schemeClr val="bg1"/>
                </a:solidFill>
              </a:rPr>
              <a:t>предлагает </a:t>
            </a:r>
            <a:r>
              <a:rPr lang="ru-RU" sz="1600" dirty="0" smtClean="0">
                <a:solidFill>
                  <a:schemeClr val="bg1"/>
                </a:solidFill>
              </a:rPr>
              <a:t>ученику сказать «спасибо» одному из учеников за </a:t>
            </a:r>
            <a:r>
              <a:rPr lang="ru-RU" sz="1600" dirty="0">
                <a:solidFill>
                  <a:schemeClr val="bg1"/>
                </a:solidFill>
              </a:rPr>
              <a:t>сотрудничество и пояснить, в чем именно это сотрудничество проявилось. </a:t>
            </a:r>
            <a:r>
              <a:rPr lang="ru-RU" sz="1600" dirty="0" smtClean="0">
                <a:solidFill>
                  <a:schemeClr val="bg1"/>
                </a:solidFill>
              </a:rPr>
              <a:t>В конце благодарит учитель. При этом он </a:t>
            </a:r>
            <a:r>
              <a:rPr lang="ru-RU" sz="1600" dirty="0">
                <a:solidFill>
                  <a:schemeClr val="bg1"/>
                </a:solidFill>
              </a:rPr>
              <a:t>выбирает тех, кому досталось наименьшее количество </a:t>
            </a:r>
            <a:r>
              <a:rPr lang="ru-RU" sz="1600" dirty="0" smtClean="0">
                <a:solidFill>
                  <a:schemeClr val="bg1"/>
                </a:solidFill>
              </a:rPr>
              <a:t>«комплиментов», </a:t>
            </a:r>
            <a:r>
              <a:rPr lang="ru-RU" sz="1600" dirty="0">
                <a:solidFill>
                  <a:schemeClr val="bg1"/>
                </a:solidFill>
              </a:rPr>
              <a:t>стараясь найти убедительные слова признательности и этому участнику событий.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4509120"/>
            <a:ext cx="45365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Учитель просит учеников, воспользовавшись листом бумаги, красками или фломастерами, нарисовать символически тему урока, дав ей пояснение. </a:t>
            </a: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3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6" y="358552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293096"/>
            <a:ext cx="2174419" cy="16333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335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504" y="332656"/>
            <a:ext cx="8928992" cy="86409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Изменения уровня познавательной активности по результатам опроса учащихся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6" y="1150640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1785927"/>
          <a:ext cx="7000923" cy="4361224"/>
        </p:xfrm>
        <a:graphic>
          <a:graphicData uri="http://schemas.openxmlformats.org/drawingml/2006/table">
            <a:tbl>
              <a:tblPr/>
              <a:tblGrid>
                <a:gridCol w="3500096"/>
                <a:gridCol w="3500827"/>
              </a:tblGrid>
              <a:tr h="378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Вопросы анкеты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Количество учащихся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6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Мне интересно изучать историю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 (75%)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6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Читая параграф, я всегда выделяю главное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8 (67%)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6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Мне интересно слушать учителя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9 (75%)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2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Мне интересно самому находить ответы на вопросы учителя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12 (100%)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2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При выполнении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мне важно понять суть события, а не просто запомнить даты и факты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10 (83%)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2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Мне кажется, что изучение истории не имеет никакого отношения к реальной жизни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12 (100%)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79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Количественные показатели достижения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предметных </a:t>
            </a:r>
            <a:r>
              <a:rPr lang="ru-RU" sz="2800" b="1" dirty="0" smtClean="0"/>
              <a:t>результатов</a:t>
            </a:r>
            <a:endParaRPr lang="ru-RU" sz="28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1546714934"/>
              </p:ext>
            </p:extLst>
          </p:nvPr>
        </p:nvGraphicFramePr>
        <p:xfrm>
          <a:off x="0" y="1268760"/>
          <a:ext cx="8143900" cy="473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-171400"/>
            <a:ext cx="9073008" cy="9906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Список использованной литературы и сетевых ресурсов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" y="836712"/>
            <a:ext cx="8507288" cy="583264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1200" dirty="0">
                <a:solidFill>
                  <a:schemeClr val="bg1"/>
                </a:solidFill>
              </a:rPr>
              <a:t>40 тысяч вопросов и одно «ага». Проблемное обучение // Учительская газета, №39 от 27 сентября 2005 г. - </a:t>
            </a:r>
            <a:r>
              <a:rPr lang="en-US" sz="1200" dirty="0">
                <a:solidFill>
                  <a:schemeClr val="bg1"/>
                </a:solidFill>
                <a:hlinkClick r:id="rId3"/>
              </a:rPr>
              <a:t>http://www.ug.ru/archive/9515</a:t>
            </a:r>
            <a:r>
              <a:rPr lang="ru-RU" sz="1200" dirty="0">
                <a:solidFill>
                  <a:schemeClr val="bg1"/>
                </a:solidFill>
                <a:hlinkClick r:id="rId3"/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- дата обращения 10.07. </a:t>
            </a:r>
            <a:r>
              <a:rPr lang="ru-RU" sz="1200" dirty="0" smtClean="0">
                <a:solidFill>
                  <a:schemeClr val="bg1"/>
                </a:solidFill>
              </a:rPr>
              <a:t>2015.</a:t>
            </a:r>
            <a:endParaRPr lang="ru-RU" sz="1200" dirty="0">
              <a:solidFill>
                <a:schemeClr val="bg1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Бондаревский </a:t>
            </a:r>
            <a:r>
              <a:rPr lang="ru-RU" sz="1200" b="1" dirty="0">
                <a:solidFill>
                  <a:schemeClr val="bg1"/>
                </a:solidFill>
              </a:rPr>
              <a:t>В.Б. </a:t>
            </a:r>
            <a:r>
              <a:rPr lang="ru-RU" sz="1200" dirty="0">
                <a:solidFill>
                  <a:schemeClr val="bg1"/>
                </a:solidFill>
              </a:rPr>
              <a:t>Воспитание интереса к занятиям и потребности к </a:t>
            </a:r>
            <a:r>
              <a:rPr lang="ru-RU" sz="1200" dirty="0" smtClean="0">
                <a:solidFill>
                  <a:schemeClr val="bg1"/>
                </a:solidFill>
              </a:rPr>
              <a:t>самообразованию. -  </a:t>
            </a:r>
            <a:r>
              <a:rPr lang="ru-RU" sz="1200" dirty="0">
                <a:solidFill>
                  <a:schemeClr val="bg1"/>
                </a:solidFill>
              </a:rPr>
              <a:t>М.: Просвещение, 1985.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>
                <a:solidFill>
                  <a:schemeClr val="bg1"/>
                </a:solidFill>
              </a:rPr>
              <a:t>Брушлинский А.В. </a:t>
            </a:r>
            <a:r>
              <a:rPr lang="ru-RU" sz="1200" dirty="0">
                <a:solidFill>
                  <a:schemeClr val="bg1"/>
                </a:solidFill>
              </a:rPr>
              <a:t>Психология мышления и проблемного обучения. </a:t>
            </a:r>
            <a:r>
              <a:rPr lang="ru-RU" sz="1200" dirty="0" smtClean="0">
                <a:solidFill>
                  <a:schemeClr val="bg1"/>
                </a:solidFill>
              </a:rPr>
              <a:t>- М.: Знание, </a:t>
            </a:r>
            <a:r>
              <a:rPr lang="ru-RU" sz="1200" dirty="0">
                <a:solidFill>
                  <a:schemeClr val="bg1"/>
                </a:solidFill>
              </a:rPr>
              <a:t>1983.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Ильницкая И.А. </a:t>
            </a:r>
            <a:r>
              <a:rPr lang="ru-RU" sz="1200" dirty="0" smtClean="0">
                <a:solidFill>
                  <a:schemeClr val="bg1"/>
                </a:solidFill>
              </a:rPr>
              <a:t>Проблемные ситуации и пути их создания на уроке. - М.: Знание, 1985. 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Леонтьев А.Г. </a:t>
            </a:r>
            <a:r>
              <a:rPr lang="ru-RU" sz="1200" dirty="0" smtClean="0">
                <a:solidFill>
                  <a:schemeClr val="bg1"/>
                </a:solidFill>
              </a:rPr>
              <a:t>Педагогические ситуация. Как учить?// Знание – сила. – 1990. - № 2. – С.28-34.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Лернер И.Я. </a:t>
            </a:r>
            <a:r>
              <a:rPr lang="ru-RU" sz="1200" dirty="0" smtClean="0">
                <a:solidFill>
                  <a:schemeClr val="bg1"/>
                </a:solidFill>
              </a:rPr>
              <a:t>Дидактические основы методов обучения. - М.: Педагогика, 1981.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Матюшкин </a:t>
            </a:r>
            <a:r>
              <a:rPr lang="ru-RU" sz="1200" b="1" dirty="0">
                <a:solidFill>
                  <a:schemeClr val="bg1"/>
                </a:solidFill>
              </a:rPr>
              <a:t>А.М. </a:t>
            </a:r>
            <a:r>
              <a:rPr lang="ru-RU" sz="1200" dirty="0">
                <a:solidFill>
                  <a:schemeClr val="bg1"/>
                </a:solidFill>
              </a:rPr>
              <a:t>Проблемные ситуации в мышлении и обучении. </a:t>
            </a:r>
            <a:r>
              <a:rPr lang="ru-RU" sz="1200" dirty="0" smtClean="0">
                <a:solidFill>
                  <a:schemeClr val="bg1"/>
                </a:solidFill>
              </a:rPr>
              <a:t>- М.: Педагогика, </a:t>
            </a:r>
            <a:r>
              <a:rPr lang="ru-RU" sz="1200" dirty="0">
                <a:solidFill>
                  <a:schemeClr val="bg1"/>
                </a:solidFill>
              </a:rPr>
              <a:t>1972.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Махмутов </a:t>
            </a:r>
            <a:r>
              <a:rPr lang="ru-RU" sz="1200" b="1" dirty="0">
                <a:solidFill>
                  <a:schemeClr val="bg1"/>
                </a:solidFill>
              </a:rPr>
              <a:t>М.И. </a:t>
            </a:r>
            <a:r>
              <a:rPr lang="ru-RU" sz="1200" dirty="0">
                <a:solidFill>
                  <a:schemeClr val="bg1"/>
                </a:solidFill>
              </a:rPr>
              <a:t>Проблемное обучение. </a:t>
            </a:r>
            <a:r>
              <a:rPr lang="ru-RU" sz="1200" dirty="0" smtClean="0">
                <a:solidFill>
                  <a:schemeClr val="bg1"/>
                </a:solidFill>
              </a:rPr>
              <a:t>- М.: Знание, </a:t>
            </a:r>
            <a:r>
              <a:rPr lang="ru-RU" sz="1200" dirty="0">
                <a:solidFill>
                  <a:schemeClr val="bg1"/>
                </a:solidFill>
              </a:rPr>
              <a:t>1975.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>
                <a:solidFill>
                  <a:schemeClr val="bg1"/>
                </a:solidFill>
              </a:rPr>
              <a:t>Оконь В.В. </a:t>
            </a:r>
            <a:r>
              <a:rPr lang="ru-RU" sz="1200" dirty="0">
                <a:solidFill>
                  <a:schemeClr val="bg1"/>
                </a:solidFill>
              </a:rPr>
              <a:t>Основы проблемного обучения. </a:t>
            </a:r>
            <a:r>
              <a:rPr lang="ru-RU" sz="1200" dirty="0" smtClean="0">
                <a:solidFill>
                  <a:schemeClr val="bg1"/>
                </a:solidFill>
              </a:rPr>
              <a:t>- М.: Знание, </a:t>
            </a:r>
            <a:r>
              <a:rPr lang="ru-RU" sz="1200" dirty="0">
                <a:solidFill>
                  <a:schemeClr val="bg1"/>
                </a:solidFill>
              </a:rPr>
              <a:t>1986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 Психологический </a:t>
            </a:r>
            <a:r>
              <a:rPr lang="ru-RU" sz="1200" b="1" dirty="0">
                <a:solidFill>
                  <a:schemeClr val="bg1"/>
                </a:solidFill>
              </a:rPr>
              <a:t>словарь </a:t>
            </a:r>
            <a:r>
              <a:rPr lang="ru-RU" sz="1200" dirty="0">
                <a:solidFill>
                  <a:schemeClr val="bg1"/>
                </a:solidFill>
              </a:rPr>
              <a:t>/ под ред. Зинченко В.П., Мещерякова Б.Г. </a:t>
            </a:r>
            <a:r>
              <a:rPr lang="ru-RU" sz="1200" dirty="0" smtClean="0">
                <a:solidFill>
                  <a:schemeClr val="bg1"/>
                </a:solidFill>
              </a:rPr>
              <a:t>- М</a:t>
            </a:r>
            <a:r>
              <a:rPr lang="ru-RU" sz="1200" dirty="0">
                <a:solidFill>
                  <a:schemeClr val="bg1"/>
                </a:solidFill>
              </a:rPr>
              <a:t>.: Астрель, 2004.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 Селевко Г.К. </a:t>
            </a:r>
            <a:r>
              <a:rPr lang="ru-RU" sz="1200" dirty="0" smtClean="0">
                <a:solidFill>
                  <a:schemeClr val="bg1"/>
                </a:solidFill>
              </a:rPr>
              <a:t>Педагогические технологии на основе активизации, интенсификации и эффективного управления. - М.: НИИ «Школа технологий», 2005.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  Сайт «Образование новой эры» </a:t>
            </a:r>
            <a:r>
              <a:rPr lang="ru-RU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>
                <a:solidFill>
                  <a:schemeClr val="bg1"/>
                </a:solidFill>
                <a:hlinkClick r:id="rId4"/>
              </a:rPr>
              <a:t>http://</a:t>
            </a:r>
            <a:r>
              <a:rPr lang="en-US" sz="1200" dirty="0" smtClean="0">
                <a:solidFill>
                  <a:schemeClr val="bg1"/>
                </a:solidFill>
                <a:hlinkClick r:id="rId4"/>
              </a:rPr>
              <a:t>www.trizway.com</a:t>
            </a:r>
            <a:r>
              <a:rPr lang="ru-RU" sz="1200" dirty="0" smtClean="0">
                <a:solidFill>
                  <a:schemeClr val="bg1"/>
                </a:solidFill>
              </a:rPr>
              <a:t> – дата обращения 10.07.2015.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 Сайт «Современные педагогические технологии»</a:t>
            </a:r>
            <a:r>
              <a:rPr lang="ru-RU" sz="1200" dirty="0" smtClean="0">
                <a:solidFill>
                  <a:schemeClr val="bg1"/>
                </a:solidFill>
              </a:rPr>
              <a:t> - </a:t>
            </a:r>
            <a:r>
              <a:rPr lang="en-US" sz="1200" dirty="0">
                <a:solidFill>
                  <a:schemeClr val="bg1"/>
                </a:solidFill>
                <a:hlinkClick r:id="rId5"/>
              </a:rPr>
              <a:t>http://</a:t>
            </a:r>
            <a:r>
              <a:rPr lang="en-US" sz="1200" dirty="0" smtClean="0">
                <a:solidFill>
                  <a:schemeClr val="bg1"/>
                </a:solidFill>
                <a:hlinkClick r:id="rId5"/>
              </a:rPr>
              <a:t>pedtehno.ru</a:t>
            </a:r>
            <a:r>
              <a:rPr lang="ru-RU" sz="1200" dirty="0" smtClean="0">
                <a:solidFill>
                  <a:schemeClr val="bg1"/>
                </a:solidFill>
              </a:rPr>
              <a:t> - </a:t>
            </a:r>
            <a:r>
              <a:rPr lang="ru-RU" sz="1200" dirty="0">
                <a:solidFill>
                  <a:schemeClr val="bg1"/>
                </a:solidFill>
              </a:rPr>
              <a:t>дата обращения </a:t>
            </a:r>
            <a:r>
              <a:rPr lang="ru-RU" sz="1200" dirty="0" smtClean="0">
                <a:solidFill>
                  <a:schemeClr val="bg1"/>
                </a:solidFill>
              </a:rPr>
              <a:t>10.07.2015.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 Социальная сеть работников образования </a:t>
            </a:r>
            <a:r>
              <a:rPr lang="ru-RU" sz="1200" dirty="0" smtClean="0">
                <a:solidFill>
                  <a:schemeClr val="bg1"/>
                </a:solidFill>
              </a:rPr>
              <a:t>- </a:t>
            </a:r>
            <a:r>
              <a:rPr lang="en-US" sz="1200" dirty="0">
                <a:solidFill>
                  <a:schemeClr val="bg1"/>
                </a:solidFill>
                <a:hlinkClick r:id="rId6"/>
              </a:rPr>
              <a:t>http://</a:t>
            </a:r>
            <a:r>
              <a:rPr lang="en-US" sz="1200" dirty="0" smtClean="0">
                <a:solidFill>
                  <a:schemeClr val="bg1"/>
                </a:solidFill>
                <a:hlinkClick r:id="rId6"/>
              </a:rPr>
              <a:t>nsportal.ru/attestatsiya-pedagogicheskikh-rabotnikov</a:t>
            </a:r>
            <a:r>
              <a:rPr lang="ru-RU" sz="1200" dirty="0" smtClean="0">
                <a:solidFill>
                  <a:schemeClr val="bg1"/>
                </a:solidFill>
              </a:rPr>
              <a:t> - </a:t>
            </a:r>
            <a:r>
              <a:rPr lang="ru-RU" sz="1200" dirty="0">
                <a:solidFill>
                  <a:schemeClr val="bg1"/>
                </a:solidFill>
              </a:rPr>
              <a:t>дата обращения </a:t>
            </a:r>
            <a:r>
              <a:rPr lang="ru-RU" sz="1200" dirty="0" smtClean="0">
                <a:solidFill>
                  <a:schemeClr val="bg1"/>
                </a:solidFill>
              </a:rPr>
              <a:t>10.07.2015.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 Сайт «Международный кластер </a:t>
            </a:r>
            <a:r>
              <a:rPr lang="ru-RU" sz="1200" dirty="0" smtClean="0">
                <a:solidFill>
                  <a:schemeClr val="bg1"/>
                </a:solidFill>
              </a:rPr>
              <a:t>«Инновационные технологии в практике образования» - </a:t>
            </a:r>
            <a:r>
              <a:rPr lang="en-US" sz="1200" dirty="0">
                <a:solidFill>
                  <a:schemeClr val="bg1"/>
                </a:solidFill>
                <a:hlinkClick r:id="rId7"/>
              </a:rPr>
              <a:t>http://</a:t>
            </a:r>
            <a:r>
              <a:rPr lang="en-US" sz="1200" dirty="0" smtClean="0">
                <a:solidFill>
                  <a:schemeClr val="bg1"/>
                </a:solidFill>
                <a:hlinkClick r:id="rId7"/>
              </a:rPr>
              <a:t>pedmix.ru/index.php</a:t>
            </a:r>
            <a:r>
              <a:rPr lang="ru-RU" sz="1200" dirty="0" smtClean="0">
                <a:solidFill>
                  <a:schemeClr val="bg1"/>
                </a:solidFill>
                <a:hlinkClick r:id="rId7"/>
              </a:rPr>
              <a:t> </a:t>
            </a:r>
            <a:r>
              <a:rPr lang="ru-RU" sz="1200" dirty="0" smtClean="0">
                <a:solidFill>
                  <a:schemeClr val="bg1"/>
                </a:solidFill>
              </a:rPr>
              <a:t>- </a:t>
            </a:r>
            <a:r>
              <a:rPr lang="ru-RU" sz="1200" dirty="0">
                <a:solidFill>
                  <a:schemeClr val="bg1"/>
                </a:solidFill>
              </a:rPr>
              <a:t>дата обращения </a:t>
            </a:r>
            <a:r>
              <a:rPr lang="ru-RU" sz="1200" dirty="0" smtClean="0">
                <a:solidFill>
                  <a:schemeClr val="bg1"/>
                </a:solidFill>
              </a:rPr>
              <a:t>10.07.2015.</a:t>
            </a: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ФГОС</a:t>
            </a:r>
            <a:r>
              <a:rPr lang="ru-RU" sz="1200" dirty="0" smtClean="0">
                <a:solidFill>
                  <a:schemeClr val="bg1"/>
                </a:solidFill>
              </a:rPr>
              <a:t> / Под ред. Сафронова И.А. - М.: Просвещение, 2014.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b="1" dirty="0">
                <a:solidFill>
                  <a:schemeClr val="bg1"/>
                </a:solidFill>
              </a:rPr>
              <a:t>Электронная библиотека </a:t>
            </a:r>
            <a:r>
              <a:rPr lang="ru-RU" sz="1200" dirty="0">
                <a:solidFill>
                  <a:schemeClr val="bg1"/>
                </a:solidFill>
              </a:rPr>
              <a:t>- </a:t>
            </a:r>
            <a:r>
              <a:rPr lang="en-US" sz="1200" dirty="0">
                <a:solidFill>
                  <a:srgbClr val="FF0000"/>
                </a:solidFill>
                <a:hlinkClick r:id="rId8"/>
              </a:rPr>
              <a:t>http://royallib.com</a:t>
            </a:r>
            <a:r>
              <a:rPr lang="ru-RU" sz="1200" dirty="0">
                <a:solidFill>
                  <a:srgbClr val="FF0000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– дата обращения 10.07. </a:t>
            </a:r>
            <a:r>
              <a:rPr lang="ru-RU" sz="1200" dirty="0" smtClean="0">
                <a:solidFill>
                  <a:schemeClr val="bg1"/>
                </a:solidFill>
              </a:rPr>
              <a:t>2015.</a:t>
            </a:r>
            <a:endParaRPr lang="ru-RU" sz="1200" dirty="0">
              <a:solidFill>
                <a:schemeClr val="bg1"/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ru-RU" sz="1200" b="1" dirty="0" smtClean="0">
                <a:solidFill>
                  <a:schemeClr val="bg1"/>
                </a:solidFill>
              </a:rPr>
              <a:t> Якиманская </a:t>
            </a:r>
            <a:r>
              <a:rPr lang="ru-RU" sz="1200" b="1" dirty="0">
                <a:solidFill>
                  <a:schemeClr val="bg1"/>
                </a:solidFill>
              </a:rPr>
              <a:t>И.С</a:t>
            </a:r>
            <a:r>
              <a:rPr lang="en-US" sz="1200" b="1" dirty="0">
                <a:solidFill>
                  <a:schemeClr val="bg1"/>
                </a:solidFill>
              </a:rPr>
              <a:t>.</a:t>
            </a:r>
            <a:r>
              <a:rPr lang="ru-RU" sz="1200" b="1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Личностно-ориентированное обучение в современной школе. </a:t>
            </a:r>
            <a:r>
              <a:rPr lang="ru-RU" sz="1200" dirty="0" smtClean="0">
                <a:solidFill>
                  <a:schemeClr val="bg1"/>
                </a:solidFill>
              </a:rPr>
              <a:t>- М</a:t>
            </a:r>
            <a:r>
              <a:rPr lang="ru-RU" sz="1200" dirty="0">
                <a:solidFill>
                  <a:schemeClr val="bg1"/>
                </a:solidFill>
              </a:rPr>
              <a:t>.: Сентябрь, 2000</a:t>
            </a:r>
            <a:r>
              <a:rPr lang="ru-RU" sz="1200" dirty="0" smtClean="0">
                <a:solidFill>
                  <a:schemeClr val="bg1"/>
                </a:solidFill>
              </a:rPr>
              <a:t>.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6" y="286544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729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160"/>
            <a:ext cx="8229600" cy="630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ПРОБЛЕМА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700808"/>
            <a:ext cx="741682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	</a:t>
            </a:r>
            <a:r>
              <a:rPr lang="ru-RU" sz="2800" b="1" i="1" dirty="0" smtClean="0"/>
              <a:t>Проблема</a:t>
            </a:r>
            <a:r>
              <a:rPr lang="ru-RU" sz="2800" i="1" dirty="0" smtClean="0">
                <a:solidFill>
                  <a:schemeClr val="bg1"/>
                </a:solidFill>
              </a:rPr>
              <a:t> </a:t>
            </a:r>
            <a:r>
              <a:rPr lang="ru-RU" sz="2800" i="1" dirty="0" smtClean="0">
                <a:solidFill>
                  <a:schemeClr val="bg1"/>
                </a:solidFill>
              </a:rPr>
              <a:t>– </a:t>
            </a:r>
            <a:r>
              <a:rPr lang="ru-RU" sz="2800" i="1" dirty="0">
                <a:solidFill>
                  <a:schemeClr val="bg1"/>
                </a:solidFill>
              </a:rPr>
              <a:t>низкая </a:t>
            </a:r>
            <a:r>
              <a:rPr lang="ru-RU" sz="2800" i="1" dirty="0" err="1" smtClean="0">
                <a:solidFill>
                  <a:schemeClr val="bg1"/>
                </a:solidFill>
              </a:rPr>
              <a:t>ознавательная</a:t>
            </a:r>
            <a:r>
              <a:rPr lang="ru-RU" sz="2800" i="1" dirty="0" smtClean="0">
                <a:solidFill>
                  <a:schemeClr val="bg1"/>
                </a:solidFill>
              </a:rPr>
              <a:t> </a:t>
            </a:r>
            <a:r>
              <a:rPr lang="ru-RU" sz="2800" i="1" dirty="0" smtClean="0">
                <a:solidFill>
                  <a:schemeClr val="bg1"/>
                </a:solidFill>
              </a:rPr>
              <a:t>активность: </a:t>
            </a:r>
            <a:r>
              <a:rPr lang="ru-RU" sz="2800" i="1" dirty="0">
                <a:solidFill>
                  <a:schemeClr val="bg1"/>
                </a:solidFill>
              </a:rPr>
              <a:t>ученики стремятся механически воспроизвести знание, но не осмыслить, испытывают трудности при совершении мыслительных операций  </a:t>
            </a:r>
            <a:endParaRPr lang="ru-RU" sz="2800" i="1" dirty="0" smtClean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41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Опрос учащихся </a:t>
            </a:r>
            <a:r>
              <a:rPr lang="ru-RU" dirty="0" smtClean="0">
                <a:solidFill>
                  <a:schemeClr val="tx1"/>
                </a:solidFill>
              </a:rPr>
              <a:t>2012-2015 </a:t>
            </a:r>
            <a:r>
              <a:rPr lang="ru-RU" dirty="0" smtClean="0">
                <a:solidFill>
                  <a:schemeClr val="tx1"/>
                </a:solidFill>
              </a:rPr>
              <a:t>г.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(5 - 9 </a:t>
            </a:r>
            <a:r>
              <a:rPr lang="ru-RU" sz="3100" dirty="0" smtClean="0">
                <a:solidFill>
                  <a:schemeClr val="tx1"/>
                </a:solidFill>
              </a:rPr>
              <a:t>классы,12 человек)</a:t>
            </a:r>
            <a:endParaRPr lang="ru-RU" sz="31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Вопросы </a:t>
            </a:r>
            <a:r>
              <a:rPr lang="ru-RU" dirty="0" smtClean="0"/>
              <a:t>анкеты                                      Количество </a:t>
            </a:r>
            <a:r>
              <a:rPr lang="ru-RU" dirty="0" smtClean="0"/>
              <a:t>учащихся (%)</a:t>
            </a:r>
          </a:p>
          <a:p>
            <a:pPr>
              <a:buNone/>
            </a:pPr>
            <a:r>
              <a:rPr lang="ru-RU" dirty="0" smtClean="0"/>
              <a:t>Мне интересно изучать </a:t>
            </a:r>
            <a:r>
              <a:rPr lang="ru-RU" dirty="0" smtClean="0"/>
              <a:t>историю                         3 </a:t>
            </a:r>
            <a:r>
              <a:rPr lang="ru-RU" dirty="0" smtClean="0"/>
              <a:t>(25%)</a:t>
            </a:r>
          </a:p>
          <a:p>
            <a:pPr>
              <a:buNone/>
            </a:pPr>
            <a:r>
              <a:rPr lang="ru-RU" dirty="0" smtClean="0"/>
              <a:t>Читая параграф, я всегда выделяю </a:t>
            </a:r>
            <a:r>
              <a:rPr lang="ru-RU" dirty="0" smtClean="0"/>
              <a:t>главное     4 </a:t>
            </a:r>
            <a:r>
              <a:rPr lang="ru-RU" dirty="0" smtClean="0"/>
              <a:t>(33%)</a:t>
            </a:r>
          </a:p>
          <a:p>
            <a:pPr>
              <a:buNone/>
            </a:pPr>
            <a:r>
              <a:rPr lang="ru-RU" dirty="0" smtClean="0"/>
              <a:t>Мне интересно слушать </a:t>
            </a:r>
            <a:r>
              <a:rPr lang="ru-RU" dirty="0" smtClean="0"/>
              <a:t>учителя                         9 </a:t>
            </a:r>
            <a:r>
              <a:rPr lang="ru-RU" dirty="0" smtClean="0"/>
              <a:t>(75%)</a:t>
            </a:r>
          </a:p>
          <a:p>
            <a:pPr>
              <a:buNone/>
            </a:pPr>
            <a:r>
              <a:rPr lang="ru-RU" dirty="0" smtClean="0"/>
              <a:t>Мне интересно самому находить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ответы </a:t>
            </a:r>
            <a:r>
              <a:rPr lang="ru-RU" dirty="0" smtClean="0"/>
              <a:t>на вопросы </a:t>
            </a:r>
            <a:r>
              <a:rPr lang="ru-RU" dirty="0" smtClean="0"/>
              <a:t>учителя                                   2 </a:t>
            </a:r>
            <a:r>
              <a:rPr lang="ru-RU" dirty="0" smtClean="0"/>
              <a:t>(17%)</a:t>
            </a:r>
          </a:p>
          <a:p>
            <a:pPr>
              <a:buNone/>
            </a:pPr>
            <a:r>
              <a:rPr lang="ru-RU" dirty="0" smtClean="0"/>
              <a:t>При выполнении </a:t>
            </a:r>
            <a:r>
              <a:rPr lang="ru-RU" dirty="0" err="1" smtClean="0"/>
              <a:t>д</a:t>
            </a:r>
            <a:r>
              <a:rPr lang="ru-RU" dirty="0" smtClean="0"/>
              <a:t>/</a:t>
            </a:r>
            <a:r>
              <a:rPr lang="ru-RU" dirty="0" err="1" smtClean="0"/>
              <a:t>з</a:t>
            </a:r>
            <a:r>
              <a:rPr lang="ru-RU" dirty="0" smtClean="0"/>
              <a:t> мне важно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запомнить </a:t>
            </a:r>
            <a:r>
              <a:rPr lang="ru-RU" dirty="0" smtClean="0"/>
              <a:t>даты и факты,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 </a:t>
            </a:r>
            <a:r>
              <a:rPr lang="ru-RU" dirty="0" smtClean="0"/>
              <a:t>не понять суть </a:t>
            </a:r>
            <a:r>
              <a:rPr lang="ru-RU" dirty="0" smtClean="0"/>
              <a:t>события                                      6 </a:t>
            </a:r>
            <a:r>
              <a:rPr lang="ru-RU" dirty="0" smtClean="0"/>
              <a:t>(50</a:t>
            </a:r>
            <a:r>
              <a:rPr lang="ru-RU" dirty="0" smtClean="0"/>
              <a:t>%)</a:t>
            </a:r>
          </a:p>
          <a:p>
            <a:pPr>
              <a:buNone/>
            </a:pPr>
            <a:r>
              <a:rPr lang="ru-RU" dirty="0" smtClean="0"/>
              <a:t>Мне </a:t>
            </a:r>
            <a:r>
              <a:rPr lang="ru-RU" dirty="0" smtClean="0"/>
              <a:t>кажется, что изучение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истории </a:t>
            </a:r>
            <a:r>
              <a:rPr lang="ru-RU" dirty="0" smtClean="0"/>
              <a:t>не имеет </a:t>
            </a:r>
            <a:r>
              <a:rPr lang="ru-RU" dirty="0" smtClean="0"/>
              <a:t>никакого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отношения к реальной </a:t>
            </a:r>
            <a:r>
              <a:rPr lang="ru-RU" dirty="0" smtClean="0"/>
              <a:t>жизни                            9 </a:t>
            </a:r>
            <a:r>
              <a:rPr lang="ru-RU" dirty="0" smtClean="0"/>
              <a:t>(75%)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90336"/>
            <a:ext cx="88924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err="1" smtClean="0">
                <a:latin typeface="Georgia" pitchFamily="18" charset="0"/>
                <a:cs typeface="Arial" charset="0"/>
              </a:rPr>
              <a:t>Системнодеятельностный</a:t>
            </a:r>
            <a:r>
              <a:rPr lang="ru-RU" sz="3200" b="1" i="1" dirty="0" smtClean="0">
                <a:latin typeface="Georgia" pitchFamily="18" charset="0"/>
                <a:cs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Georgia" pitchFamily="18" charset="0"/>
                <a:cs typeface="Arial" charset="0"/>
              </a:rPr>
              <a:t>подход –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Georgia" pitchFamily="18" charset="0"/>
                <a:cs typeface="Arial" charset="0"/>
              </a:rPr>
              <a:t>главное условие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latin typeface="Georgia" pitchFamily="18" charset="0"/>
                <a:cs typeface="Arial" charset="0"/>
              </a:rPr>
              <a:t>реализации ФГОС</a:t>
            </a:r>
            <a:endParaRPr lang="ru-RU" sz="3200" b="1" i="1" dirty="0"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350168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9901026"/>
              </p:ext>
            </p:extLst>
          </p:nvPr>
        </p:nvGraphicFramePr>
        <p:xfrm>
          <a:off x="107504" y="1681816"/>
          <a:ext cx="8928992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/>
                <a:gridCol w="5040560"/>
              </a:tblGrid>
              <a:tr h="135788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Развитие познавательной активности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Мыслительная активность;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Система умственных действий;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Познавательный интерес;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Мотивация изучения предмета.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Требования ФГОС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</a:rPr>
                        <a:t>«Развивать мыслительную активность учащихся, включающую умение искать, анализировать, обобщать, применять, интерпретировать информацию, содержащуюся в различных источниках, о событиях и явлениях прошлого и настоящего».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07804" y="105273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Что требуется?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941167"/>
            <a:ext cx="8928992" cy="136815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Цель</a:t>
            </a:r>
            <a:r>
              <a:rPr lang="ru-RU" sz="2400" dirty="0" smtClean="0"/>
              <a:t>: </a:t>
            </a:r>
            <a:r>
              <a:rPr lang="ru-RU" sz="2000" dirty="0" smtClean="0"/>
              <a:t>активизировать познавательную деятельность учащихся посредством моделирования проблемных ситуаций на уроках истории.</a:t>
            </a:r>
            <a:endParaRPr lang="ru-RU" sz="20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355976" y="4221088"/>
            <a:ext cx="432048" cy="504056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548680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7243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350168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ВЫБОР ТЕХНОЛОГИИ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3861048"/>
            <a:ext cx="12602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И.Я. Лернер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611560" y="1484785"/>
            <a:ext cx="6336704" cy="1656184"/>
          </a:xfrm>
          <a:prstGeom prst="wedgeRectCallout">
            <a:avLst>
              <a:gd name="adj1" fmla="val 52476"/>
              <a:gd name="adj2" fmla="val -5204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Проблемное обучение</a:t>
            </a:r>
          </a:p>
          <a:p>
            <a:r>
              <a:rPr lang="ru-RU" sz="1600" b="1" dirty="0" smtClean="0"/>
              <a:t>«</a:t>
            </a:r>
            <a:r>
              <a:rPr lang="ru-RU" sz="1600" dirty="0" smtClean="0"/>
              <a:t>Проблемное обучение - это решение учащимся новых для него познавательных и практических проблем в системе, соответствующей образовательно-воспитательным целям школы</a:t>
            </a:r>
            <a:r>
              <a:rPr lang="ru-RU" sz="1600" b="1" dirty="0" smtClean="0"/>
              <a:t>».</a:t>
            </a:r>
            <a:endParaRPr lang="ru-RU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31640" y="3789040"/>
            <a:ext cx="5832648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i="1" dirty="0" smtClean="0">
                <a:solidFill>
                  <a:schemeClr val="bg1"/>
                </a:solidFill>
              </a:rPr>
              <a:t>Основой проблемного обучения является </a:t>
            </a:r>
          </a:p>
          <a:p>
            <a:pPr algn="just">
              <a:lnSpc>
                <a:spcPct val="150000"/>
              </a:lnSpc>
            </a:pPr>
            <a:r>
              <a:rPr lang="ru-RU" i="1" dirty="0" smtClean="0">
                <a:solidFill>
                  <a:schemeClr val="bg1"/>
                </a:solidFill>
              </a:rPr>
              <a:t>моделирование реального творческого процесса, </a:t>
            </a:r>
          </a:p>
          <a:p>
            <a:pPr algn="just">
              <a:lnSpc>
                <a:spcPct val="150000"/>
              </a:lnSpc>
            </a:pPr>
            <a:r>
              <a:rPr lang="ru-RU" i="1" dirty="0" smtClean="0">
                <a:solidFill>
                  <a:schemeClr val="bg1"/>
                </a:solidFill>
              </a:rPr>
              <a:t>активизирующего познавательную деятельность </a:t>
            </a:r>
          </a:p>
          <a:p>
            <a:pPr algn="just">
              <a:lnSpc>
                <a:spcPct val="150000"/>
              </a:lnSpc>
            </a:pPr>
            <a:r>
              <a:rPr lang="ru-RU" i="1" dirty="0" smtClean="0">
                <a:solidFill>
                  <a:schemeClr val="bg1"/>
                </a:solidFill>
              </a:rPr>
              <a:t>за счет создания проблемной ситуации </a:t>
            </a:r>
          </a:p>
          <a:p>
            <a:pPr algn="just">
              <a:lnSpc>
                <a:spcPct val="150000"/>
              </a:lnSpc>
            </a:pPr>
            <a:r>
              <a:rPr lang="ru-RU" i="1" dirty="0" smtClean="0">
                <a:solidFill>
                  <a:schemeClr val="bg1"/>
                </a:solidFill>
              </a:rPr>
              <a:t>и управления поисками решения проблем.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628800"/>
            <a:ext cx="1524000" cy="2011680"/>
          </a:xfrm>
          <a:prstGeom prst="rect">
            <a:avLst/>
          </a:prstGeom>
        </p:spPr>
      </p:pic>
      <p:pic>
        <p:nvPicPr>
          <p:cNvPr id="10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511860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690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332656"/>
            <a:ext cx="8229600" cy="63056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Опыт использования технологии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1560" y="993502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	</a:t>
            </a:r>
            <a:r>
              <a:rPr lang="ru-RU" i="1" dirty="0" smtClean="0">
                <a:solidFill>
                  <a:schemeClr val="bg1"/>
                </a:solidFill>
              </a:rPr>
              <a:t>На </a:t>
            </a:r>
            <a:r>
              <a:rPr lang="ru-RU" i="1" dirty="0">
                <a:solidFill>
                  <a:schemeClr val="bg1"/>
                </a:solidFill>
              </a:rPr>
              <a:t>практике существуют разные приемы использования проблемно-познавательных задач на уроке. Выбор и комбинация этих приемов для каждого учителя индивидуальны</a:t>
            </a:r>
            <a:r>
              <a:rPr lang="ru-RU" i="1" dirty="0" smtClean="0">
                <a:solidFill>
                  <a:schemeClr val="bg1"/>
                </a:solidFill>
              </a:rPr>
              <a:t>.  Мой выбор – проблемный диалог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22" name="Picture 2" descr="C:\Users\Юзер\Desktop\КАтренко\razdelitel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548680"/>
            <a:ext cx="7992888" cy="76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 descr="http://school2100.com/temp/P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492896"/>
            <a:ext cx="65497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821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Проблемно-диалогическая технология</a:t>
            </a:r>
            <a:r>
              <a:rPr lang="ru-RU" sz="3200" dirty="0" smtClean="0">
                <a:solidFill>
                  <a:schemeClr val="tx1"/>
                </a:solidFill>
              </a:rPr>
              <a:t> дает развернутый ответ на вопрос, как учить, чтобы ученики ставили и решали проблемы.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bg1"/>
                </a:solidFill>
              </a:rPr>
              <a:t>В словосочетании «проблемный диалог» первое слово означает, что на уроке изучения нового материала должны быть проработаны два звена: постановка учебной проблемы и поиск ее решения. </a:t>
            </a:r>
          </a:p>
          <a:p>
            <a:pPr lvl="0">
              <a:buNone/>
            </a:pPr>
            <a:r>
              <a:rPr lang="ru-RU" sz="2600" b="1" dirty="0" smtClean="0"/>
              <a:t>Постановка проблемы</a:t>
            </a:r>
            <a:r>
              <a:rPr lang="ru-RU" sz="2600" dirty="0" smtClean="0"/>
              <a:t> </a:t>
            </a:r>
            <a:r>
              <a:rPr lang="ru-RU" sz="2600" dirty="0" smtClean="0">
                <a:solidFill>
                  <a:schemeClr val="bg1"/>
                </a:solidFill>
              </a:rPr>
              <a:t>– это этап формулирования темы урока или вопроса для исследования. </a:t>
            </a:r>
          </a:p>
          <a:p>
            <a:pPr lvl="0">
              <a:buNone/>
            </a:pPr>
            <a:r>
              <a:rPr lang="ru-RU" sz="2600" b="1" dirty="0" smtClean="0"/>
              <a:t>Поиск решения</a:t>
            </a:r>
            <a:r>
              <a:rPr lang="ru-RU" sz="2600" dirty="0" smtClean="0"/>
              <a:t> </a:t>
            </a:r>
            <a:r>
              <a:rPr lang="ru-RU" sz="2600" dirty="0" smtClean="0">
                <a:solidFill>
                  <a:schemeClr val="bg1"/>
                </a:solidFill>
              </a:rPr>
              <a:t>– этап формулирования нового знания.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24136"/>
          </a:xfrm>
        </p:spPr>
        <p:txBody>
          <a:bodyPr>
            <a:normAutofit fontScale="90000"/>
          </a:bodyPr>
          <a:lstStyle/>
          <a:p>
            <a:pPr algn="ctr" fontAlgn="base">
              <a:spcAft>
                <a:spcPct val="0"/>
              </a:spcAft>
            </a:pP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  <a:cs typeface="Arial" charset="0"/>
              </a:rPr>
              <a:t>Технология проблемного</a:t>
            </a:r>
            <a:br>
              <a:rPr lang="ru-RU" sz="4400" b="1" i="1" dirty="0" smtClean="0">
                <a:solidFill>
                  <a:schemeClr val="tx1"/>
                </a:solidFill>
                <a:latin typeface="Georgia" pitchFamily="18" charset="0"/>
                <a:cs typeface="Arial" charset="0"/>
              </a:rPr>
            </a:br>
            <a:r>
              <a:rPr lang="ru-RU" sz="4400" b="1" i="1" dirty="0" smtClean="0">
                <a:solidFill>
                  <a:schemeClr val="tx1"/>
                </a:solidFill>
                <a:latin typeface="Georgia" pitchFamily="18" charset="0"/>
                <a:cs typeface="Arial" charset="0"/>
              </a:rPr>
              <a:t>диалога</a:t>
            </a:r>
            <a:r>
              <a:rPr lang="ru-RU" sz="4400" b="1" i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4400" b="1" i="1" dirty="0" smtClean="0">
                <a:solidFill>
                  <a:srgbClr val="002060"/>
                </a:solidFill>
                <a:latin typeface="Georgia" pitchFamily="18" charset="0"/>
                <a:cs typeface="Arial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b="1" i="1" dirty="0" smtClean="0">
              <a:latin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i="1" dirty="0" smtClean="0">
                <a:latin typeface="Georgia" pitchFamily="18" charset="0"/>
                <a:cs typeface="Arial" charset="0"/>
              </a:rPr>
              <a:t>Отвечает  на главный вопрос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i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eorgia" pitchFamily="18" charset="0"/>
                <a:cs typeface="Arial" charset="0"/>
              </a:rPr>
              <a:t>КАК УЧИТЬ?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u="sng" dirty="0" smtClean="0">
                <a:latin typeface="Calibri" pitchFamily="34" charset="0"/>
                <a:cs typeface="Times New Roman" pitchFamily="18" charset="0"/>
              </a:rPr>
              <a:t>Цель:</a:t>
            </a:r>
            <a:r>
              <a:rPr lang="ru-RU" sz="2800" i="1" dirty="0" smtClean="0">
                <a:latin typeface="Calibri" pitchFamily="34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i="1" dirty="0" smtClean="0">
                <a:latin typeface="Calibri" pitchFamily="34" charset="0"/>
                <a:cs typeface="Times New Roman" pitchFamily="18" charset="0"/>
              </a:rPr>
              <a:t>обучить самостоятельному  решению проблем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Calibri" pitchFamily="34" charset="0"/>
                <a:cs typeface="Times New Roman" pitchFamily="18" charset="0"/>
              </a:rPr>
            </a:br>
            <a:endParaRPr lang="ru-RU" sz="2800" dirty="0" smtClean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u="sng" dirty="0" smtClean="0">
                <a:latin typeface="Calibri" pitchFamily="34" charset="0"/>
                <a:cs typeface="Times New Roman" pitchFamily="18" charset="0"/>
              </a:rPr>
              <a:t>Средство</a:t>
            </a:r>
            <a:r>
              <a:rPr lang="ru-RU" sz="2800" dirty="0" smtClean="0">
                <a:latin typeface="Calibri" pitchFamily="34" charset="0"/>
                <a:cs typeface="Times New Roman" pitchFamily="18" charset="0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i="1" dirty="0" smtClean="0">
                <a:latin typeface="Calibri" pitchFamily="34" charset="0"/>
                <a:cs typeface="Times New Roman" pitchFamily="18" charset="0"/>
              </a:rPr>
              <a:t>            открытие знаний вместе с детьми.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9153b66d6e9f318706e21a77a5ccdbf13349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44AF8C160990C419F58D49AEC74C3C1" ma:contentTypeVersion="" ma:contentTypeDescription="Создание документа." ma:contentTypeScope="" ma:versionID="0e3a354e6e508d2146debf685a74824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eb672075393d662ceed20846c522b8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481C01-6DB6-4757-A8EA-ABFAA4923082}"/>
</file>

<file path=customXml/itemProps2.xml><?xml version="1.0" encoding="utf-8"?>
<ds:datastoreItem xmlns:ds="http://schemas.openxmlformats.org/officeDocument/2006/customXml" ds:itemID="{5798AA53-2405-4F61-8193-C4A38938F514}"/>
</file>

<file path=customXml/itemProps3.xml><?xml version="1.0" encoding="utf-8"?>
<ds:datastoreItem xmlns:ds="http://schemas.openxmlformats.org/officeDocument/2006/customXml" ds:itemID="{6F70B4DF-A614-42B8-A0AA-E4041B2D6E2D}"/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195</TotalTime>
  <Words>1424</Words>
  <Application>Microsoft Office PowerPoint</Application>
  <PresentationFormat>Экран (4:3)</PresentationFormat>
  <Paragraphs>191</Paragraphs>
  <Slides>19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Слайд 1</vt:lpstr>
      <vt:lpstr>ПРОБЛЕМА</vt:lpstr>
      <vt:lpstr>Опрос учащихся 2012-2015 г. (5 - 9 классы,12 человек)</vt:lpstr>
      <vt:lpstr>Слайд 4</vt:lpstr>
      <vt:lpstr>Слайд 5</vt:lpstr>
      <vt:lpstr>Слайд 6</vt:lpstr>
      <vt:lpstr>Слайд 7</vt:lpstr>
      <vt:lpstr>Проблемно-диалогическая технология дает развернутый ответ на вопрос, как учить, чтобы ученики ставили и решали проблемы.</vt:lpstr>
      <vt:lpstr>Технология проблемного диалога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Список использованной литературы и сетевых ресурсов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 Куценко</dc:creator>
  <cp:lastModifiedBy>Admin</cp:lastModifiedBy>
  <cp:revision>29</cp:revision>
  <dcterms:created xsi:type="dcterms:W3CDTF">2015-08-13T06:31:58Z</dcterms:created>
  <dcterms:modified xsi:type="dcterms:W3CDTF">2007-09-13T01:58:51Z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0x010100444AF8C160990C419F58D49AEC74C3C1</vt:lpwstr>
  </property>
</Properties>
</file>