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18.xml" ContentType="application/vnd.openxmlformats-officedocument.presentationml.slide+xml"/>
  <Override PartName="/ppt/slides/slide24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260" r:id="rId2"/>
    <p:sldId id="374" r:id="rId3"/>
    <p:sldId id="353" r:id="rId4"/>
    <p:sldId id="352" r:id="rId5"/>
    <p:sldId id="356" r:id="rId6"/>
    <p:sldId id="358" r:id="rId7"/>
    <p:sldId id="357" r:id="rId8"/>
    <p:sldId id="360" r:id="rId9"/>
    <p:sldId id="287" r:id="rId10"/>
    <p:sldId id="339" r:id="rId11"/>
    <p:sldId id="340" r:id="rId12"/>
    <p:sldId id="341" r:id="rId13"/>
    <p:sldId id="344" r:id="rId14"/>
    <p:sldId id="261" r:id="rId15"/>
    <p:sldId id="263" r:id="rId16"/>
    <p:sldId id="264" r:id="rId17"/>
    <p:sldId id="266" r:id="rId18"/>
    <p:sldId id="273" r:id="rId19"/>
    <p:sldId id="292" r:id="rId20"/>
    <p:sldId id="361" r:id="rId21"/>
    <p:sldId id="362" r:id="rId22"/>
    <p:sldId id="363" r:id="rId23"/>
    <p:sldId id="372" r:id="rId24"/>
    <p:sldId id="373" r:id="rId25"/>
    <p:sldId id="366" r:id="rId26"/>
    <p:sldId id="367" r:id="rId27"/>
    <p:sldId id="368" r:id="rId28"/>
    <p:sldId id="369" r:id="rId29"/>
    <p:sldId id="370" r:id="rId30"/>
    <p:sldId id="371" r:id="rId31"/>
    <p:sldId id="345" r:id="rId32"/>
    <p:sldId id="346" r:id="rId33"/>
    <p:sldId id="347" r:id="rId34"/>
    <p:sldId id="396" r:id="rId35"/>
    <p:sldId id="383" r:id="rId36"/>
    <p:sldId id="377" r:id="rId37"/>
    <p:sldId id="389" r:id="rId38"/>
    <p:sldId id="378" r:id="rId39"/>
    <p:sldId id="390" r:id="rId40"/>
    <p:sldId id="392" r:id="rId41"/>
    <p:sldId id="391" r:id="rId42"/>
    <p:sldId id="393" r:id="rId43"/>
    <p:sldId id="394" r:id="rId44"/>
    <p:sldId id="395" r:id="rId45"/>
    <p:sldId id="348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00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224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2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1FBEF-307D-440B-AC66-98F861493D1B}" type="datetimeFigureOut">
              <a:rPr lang="ru-RU" smtClean="0"/>
              <a:pPr/>
              <a:t>29.05.2018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B52F3D-B3FB-43F4-BFB1-A467816E73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3492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479715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627784" y="54868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27784" y="5373216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документ 16"/>
          <p:cNvSpPr/>
          <p:nvPr userDrawn="1"/>
        </p:nvSpPr>
        <p:spPr>
          <a:xfrm rot="16200000" flipV="1">
            <a:off x="1286243" y="-955886"/>
            <a:ext cx="6429396" cy="8786874"/>
          </a:xfrm>
          <a:prstGeom prst="flowChartDocumen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685110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0" y="6643710"/>
            <a:ext cx="119936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http://linda6035.ucoz.ru/</a:t>
            </a:r>
            <a:endParaRPr lang="ru-RU" sz="800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A1A1"/>
          <p:cNvPicPr/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489"/>
            <a:ext cx="864096" cy="93610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roller-skate.ru/kak-pravilno-vyibrat-rolikovyie-konki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spokoino.ru/articles/driving/vesna_na_doroge/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94474" y="188640"/>
            <a:ext cx="702146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Безопасность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летние каникулы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u="sng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родителям</a:t>
            </a:r>
            <a:endParaRPr lang="ru-RU" sz="4800" b="1" u="sng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4" name="Picture 2" descr="http://gimnazia38.ru/wp-content/uploads/2015/05/7df21fb4220e01d27a7388288275335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852936"/>
            <a:ext cx="6220374" cy="355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780999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23728" y="188640"/>
            <a:ext cx="5940896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опасен клещ</a:t>
            </a:r>
            <a:endParaRPr lang="ru-RU" sz="5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067944" y="990600"/>
            <a:ext cx="4824536" cy="5638800"/>
          </a:xfrm>
        </p:spPr>
        <p:txBody>
          <a:bodyPr>
            <a:noAutofit/>
          </a:bodyPr>
          <a:lstStyle/>
          <a:p>
            <a:pPr marL="180975" indent="-9525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200" dirty="0" smtClean="0">
                <a:cs typeface="Times New Roman" panose="02020603050405020304" pitchFamily="18" charset="0"/>
              </a:rPr>
              <a:t>Наиболее опасен клещ в весенне-летний период, в августе опасность заражения резко снижается, а в сентябре-октябре практически сходит на нет. Наиболее активны клещи утром и вечером, любят затененные влажные места с густым подлеском. На светлых местах их обычно не бывает. Клещи любят находиться вблизи троп, по которым ходят животные (в том числе и мыши). Любят места, где пасется скот, различные </a:t>
            </a:r>
            <a:r>
              <a:rPr lang="ru-RU" sz="2200" dirty="0" smtClean="0">
                <a:cs typeface="Times New Roman" panose="02020603050405020304" pitchFamily="18" charset="0"/>
              </a:rPr>
              <a:t>вырубки и </a:t>
            </a:r>
            <a:r>
              <a:rPr lang="ru-RU" sz="2200" dirty="0" smtClean="0">
                <a:cs typeface="Times New Roman" panose="02020603050405020304" pitchFamily="18" charset="0"/>
              </a:rPr>
              <a:t>глухие места. В жару или дождь клещи прячутся и не нападают.</a:t>
            </a:r>
            <a:endParaRPr lang="ru-RU" sz="2200" dirty="0"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rekom\Desktop\ANNOUNCE_PIC_200431659_797813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2400" y="2057400"/>
            <a:ext cx="4038600" cy="3032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69433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07704" y="476672"/>
            <a:ext cx="6855296" cy="11883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solidFill>
                  <a:srgbClr val="00FF00"/>
                </a:solidFill>
              </a:rPr>
              <a:t>  </a:t>
            </a:r>
            <a:r>
              <a:rPr lang="ru-RU" sz="4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</a:t>
            </a:r>
            <a:br>
              <a:rPr lang="ru-RU" sz="4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укусов клеща</a:t>
            </a:r>
            <a:endParaRPr lang="ru-RU" sz="4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3995936" y="2132856"/>
            <a:ext cx="4896544" cy="400580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профилактики укусов клещей обычно рекомендуют надевать для походов в лес специально подобранную одежду, защищающую большую часть тела и плотно прилегающую к обуви и запястьям рук, чтобы клещи не могли проползти под нее. На голове желателен капюшон или другой головной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убор (например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платок, концы которого следует заправлять под воротник).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C:\Users\rekom\Desktop\851563_6b6c3333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27584" y="2830304"/>
            <a:ext cx="3117726" cy="3830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840811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72312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00FF00"/>
                </a:solidFill>
              </a:rPr>
              <a:t>  </a:t>
            </a:r>
            <a:r>
              <a:rPr lang="ru-RU" sz="4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</a:t>
            </a:r>
            <a:br>
              <a:rPr lang="ru-RU" sz="4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укусов клеща</a:t>
            </a:r>
            <a:endParaRPr lang="ru-RU" sz="4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716016" y="1772816"/>
            <a:ext cx="4248472" cy="4800600"/>
          </a:xfrm>
        </p:spPr>
        <p:txBody>
          <a:bodyPr>
            <a:noAutofit/>
          </a:bodyPr>
          <a:lstStyle/>
          <a:p>
            <a:pPr marL="180975" indent="-180975">
              <a:buNone/>
            </a:pPr>
            <a:r>
              <a:rPr lang="ru-RU" sz="2000" b="1" dirty="0" smtClean="0"/>
              <a:t>     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Лучше, чтобы одежда была светлой и однотонной, так как клещи на ней более заметны. Ношение специальных комбинезонов действительно эффективно, но летом в них жарко. И, всё-таки, важно постараться одевать максимально закрытую одежду.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5" name="Picture 3" descr="C:\Users\rekom\Desktop\1331609770_kleshh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59632" y="2582906"/>
            <a:ext cx="3048339" cy="2286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23528" y="4797152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Самое главное – постараться не допустить присасывания клещей. Важно помнить, что плотно клещ присасывается спустя 1-1,5 часа после попадания на тело</a:t>
            </a:r>
            <a:r>
              <a:rPr lang="ru-RU" sz="2000" b="1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9043254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07704" y="260648"/>
            <a:ext cx="6702896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Симптомы для обязательного обращения к врачу!</a:t>
            </a:r>
            <a:endParaRPr lang="ru-RU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572000" y="2204864"/>
            <a:ext cx="4324672" cy="443484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2900" b="1" u="sng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после укуса у вас:</a:t>
            </a:r>
          </a:p>
          <a:p>
            <a:pPr marL="266700" indent="-26670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образовалось красное пятно на месте ранки от укуса,</a:t>
            </a:r>
          </a:p>
          <a:p>
            <a:pPr marL="266700" indent="-26670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повысилась температура,</a:t>
            </a:r>
          </a:p>
          <a:p>
            <a:pPr marL="266700" indent="-26670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появилась ломота в мышцах и суставах,</a:t>
            </a:r>
          </a:p>
          <a:p>
            <a:pPr marL="266700" indent="-26670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вы стали бояться света,</a:t>
            </a:r>
          </a:p>
          <a:p>
            <a:pPr marL="266700" indent="-26670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появилась сыпь на теле</a:t>
            </a:r>
          </a:p>
          <a:p>
            <a:pPr>
              <a:buNone/>
            </a:pPr>
            <a:r>
              <a:rPr lang="ru-RU" b="1" dirty="0" smtClean="0">
                <a:solidFill>
                  <a:srgbClr val="00FF00"/>
                </a:solidFill>
              </a:rPr>
              <a:t> </a:t>
            </a:r>
            <a:endParaRPr lang="ru-RU" b="1" dirty="0" smtClean="0">
              <a:solidFill>
                <a:srgbClr val="00FF00"/>
              </a:solidFill>
            </a:endParaRPr>
          </a:p>
          <a:p>
            <a:pPr>
              <a:buNone/>
            </a:pPr>
            <a:r>
              <a:rPr lang="ru-RU" sz="2900" b="1" u="sng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Немедленно </a:t>
            </a:r>
            <a:r>
              <a:rPr lang="ru-RU" sz="2900" b="1" u="sng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обратитесь к врачу!</a:t>
            </a:r>
          </a:p>
          <a:p>
            <a:pPr marL="180975" indent="-180975">
              <a:buNone/>
            </a:pPr>
            <a:r>
              <a:rPr lang="ru-RU" b="1" dirty="0" smtClean="0"/>
              <a:t>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забывайте, что в случае возникновения вопросов Вы всегда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можете проконсультироваться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своего участкового врача.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7" name="Picture 3" descr="C:\Users\rekom\Desktop\DETAIL_PICTURE__951504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87624" y="2636912"/>
            <a:ext cx="2808312" cy="2103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39552" y="4653136"/>
            <a:ext cx="41128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Соблюдайте правила предосторожности, </a:t>
            </a:r>
          </a:p>
          <a:p>
            <a:pPr algn="ctr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и тогда отдых будет безопасным и подарит Вам только хорошее настроение!</a:t>
            </a:r>
          </a:p>
        </p:txBody>
      </p:sp>
    </p:spTree>
    <p:extLst>
      <p:ext uri="{BB962C8B-B14F-4D97-AF65-F5344CB8AC3E}">
        <p14:creationId xmlns:p14="http://schemas.microsoft.com/office/powerpoint/2010/main" xmlns="" val="29007737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95936" y="1124744"/>
            <a:ext cx="482453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alt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Благоприятный исход подобных происшествий зависит от многих факторов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физического и психологического 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состояния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запасов пищи и 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воды;</a:t>
            </a: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умения ориентироваться на 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местности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эффективности снаряжения и т.д. </a:t>
            </a:r>
            <a:endParaRPr lang="ru-RU" alt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>
              <a:buFontTx/>
              <a:buNone/>
            </a:pPr>
            <a:endParaRPr lang="ru-RU" alt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Известно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немало случаев, когда люди, 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отправившись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лес и не имея достаточного опыта и 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знаний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местных условий, легко сбивались с дороги и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потеряв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ориентировку, оказывались в бедственном 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положении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55776" y="260648"/>
            <a:ext cx="6192688" cy="93610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Заблудился в </a:t>
            </a:r>
            <a:r>
              <a:rPr lang="ru-RU" sz="36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лесу</a:t>
            </a:r>
            <a:endParaRPr lang="ru-RU" sz="36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https://myslo.ru/Content/NewsImage/9b/c1/9bc1dfe7-415f-4868-bdc5-fbefc8a8064f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" name="AutoShape 4" descr="https://myslo.ru/Content/NewsImage/9b/c1/9bc1dfe7-415f-4868-bdc5-fbefc8a8064f_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8198" name="Picture 6" descr="http://www.ebftour.ru/images/import/news/47f036684922a1890bbb61013e81546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33056"/>
            <a:ext cx="3435637" cy="22879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854161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260648"/>
            <a:ext cx="7056784" cy="100776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Как же должен вести себя человек, заблудившийся в лесу?</a:t>
            </a:r>
            <a:r>
              <a:rPr lang="ru-RU" altLang="ru-RU" sz="40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ru-RU" sz="40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843808" y="1404958"/>
            <a:ext cx="5976664" cy="511256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Прекратить движение и попытаться восстановить ориентировку с помощью компаса или пользуясь различными природными признаками;</a:t>
            </a:r>
          </a:p>
          <a:p>
            <a:pPr>
              <a:lnSpc>
                <a:spcPct val="110000"/>
              </a:lnSpc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организовать временную стоянку на сухом месте, чтобы успокоиться и продумать дальнейшие действия;</a:t>
            </a:r>
          </a:p>
          <a:p>
            <a:pPr>
              <a:lnSpc>
                <a:spcPct val="110000"/>
              </a:lnSpc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если «прогулка» затянулась, следует поискать пищу вокруг себя;</a:t>
            </a:r>
          </a:p>
          <a:p>
            <a:pPr>
              <a:lnSpc>
                <a:spcPct val="110000"/>
              </a:lnSpc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попытаться обозначить свое местонахождение поисковым группам (солнечный зайчик, сигнальный флаг, электрический фонарик, костер);</a:t>
            </a:r>
          </a:p>
          <a:p>
            <a:pPr>
              <a:lnSpc>
                <a:spcPct val="110000"/>
              </a:lnSpc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если вы решили не дожидаться помощи спасателей и отправились в путь, оставляйте метки по ходу своего движения. Помните, часто поставленные метки облегчают поиск спасателям;</a:t>
            </a:r>
          </a:p>
          <a:p>
            <a:pPr>
              <a:lnSpc>
                <a:spcPct val="110000"/>
              </a:lnSpc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ориентируйтесь по звукам: гудкам, стуку колес поезда, сигналу автомобиля, лаю собак; </a:t>
            </a:r>
          </a:p>
          <a:p>
            <a:pPr>
              <a:lnSpc>
                <a:spcPct val="110000"/>
              </a:lnSpc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если идти вниз по течению реки, ручья, можно выйти к морю, а там – и к жилью.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31572" y="3356992"/>
            <a:ext cx="2197935" cy="32969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419704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475656" y="3411623"/>
            <a:ext cx="7416824" cy="3240360"/>
          </a:xfrm>
        </p:spPr>
        <p:txBody>
          <a:bodyPr>
            <a:normAutofit fontScale="92500"/>
          </a:bodyPr>
          <a:lstStyle/>
          <a:p>
            <a:pPr algn="ctr">
              <a:buFontTx/>
              <a:buNone/>
            </a:pPr>
            <a:r>
              <a:rPr lang="ru-RU" altLang="ru-RU" b="1" dirty="0"/>
              <a:t>   </a:t>
            </a:r>
            <a:r>
              <a:rPr lang="ru-RU" altLang="ru-RU" b="1" dirty="0" smtClean="0">
                <a:solidFill>
                  <a:srgbClr val="C00000"/>
                </a:solidFill>
              </a:rPr>
              <a:t>Помните! </a:t>
            </a:r>
          </a:p>
          <a:p>
            <a:pPr algn="ctr">
              <a:buFontTx/>
              <a:buNone/>
            </a:pPr>
            <a:r>
              <a:rPr lang="ru-RU" altLang="ru-RU" b="1" dirty="0">
                <a:solidFill>
                  <a:srgbClr val="C00000"/>
                </a:solidFill>
              </a:rPr>
              <a:t>О</a:t>
            </a:r>
            <a:r>
              <a:rPr lang="ru-RU" altLang="ru-RU" b="1" dirty="0" smtClean="0">
                <a:solidFill>
                  <a:srgbClr val="C00000"/>
                </a:solidFill>
              </a:rPr>
              <a:t>тчаяние </a:t>
            </a:r>
            <a:r>
              <a:rPr lang="ru-RU" altLang="ru-RU" b="1" dirty="0">
                <a:solidFill>
                  <a:srgbClr val="C00000"/>
                </a:solidFill>
              </a:rPr>
              <a:t>– плохой </a:t>
            </a:r>
            <a:r>
              <a:rPr lang="ru-RU" altLang="ru-RU" b="1" dirty="0" smtClean="0">
                <a:solidFill>
                  <a:srgbClr val="C00000"/>
                </a:solidFill>
              </a:rPr>
              <a:t>помощник</a:t>
            </a:r>
            <a:r>
              <a:rPr lang="ru-RU" altLang="ru-RU" b="1" dirty="0" smtClean="0"/>
              <a:t>!</a:t>
            </a:r>
            <a:r>
              <a:rPr lang="ru-RU" altLang="ru-RU" dirty="0" smtClean="0"/>
              <a:t> </a:t>
            </a:r>
          </a:p>
          <a:p>
            <a:pPr algn="ctr">
              <a:buFontTx/>
              <a:buNone/>
            </a:pPr>
            <a:r>
              <a:rPr lang="ru-RU" altLang="ru-RU" dirty="0" smtClean="0"/>
              <a:t>Никогда </a:t>
            </a:r>
            <a:r>
              <a:rPr lang="ru-RU" altLang="ru-RU" dirty="0"/>
              <a:t>не опускайте рук. </a:t>
            </a:r>
            <a:endParaRPr lang="ru-RU" altLang="ru-RU" dirty="0" smtClean="0"/>
          </a:p>
          <a:p>
            <a:pPr algn="ctr">
              <a:buFontTx/>
              <a:buNone/>
            </a:pPr>
            <a:r>
              <a:rPr lang="ru-RU" altLang="ru-RU" dirty="0" smtClean="0"/>
              <a:t>Ваша </a:t>
            </a:r>
            <a:r>
              <a:rPr lang="ru-RU" altLang="ru-RU" dirty="0"/>
              <a:t>задача – как можно </a:t>
            </a:r>
            <a:r>
              <a:rPr lang="ru-RU" altLang="ru-RU" dirty="0" smtClean="0"/>
              <a:t>дольше продержаться </a:t>
            </a:r>
            <a:r>
              <a:rPr lang="ru-RU" altLang="ru-RU" dirty="0"/>
              <a:t>до прихода помощи. </a:t>
            </a:r>
            <a:endParaRPr lang="ru-RU" altLang="ru-RU" dirty="0" smtClean="0"/>
          </a:p>
          <a:p>
            <a:pPr algn="ctr">
              <a:buFontTx/>
              <a:buNone/>
            </a:pPr>
            <a:r>
              <a:rPr lang="ru-RU" altLang="ru-RU" dirty="0" smtClean="0"/>
              <a:t>Не </a:t>
            </a:r>
            <a:r>
              <a:rPr lang="ru-RU" altLang="ru-RU" dirty="0"/>
              <a:t>сомневайтесь – вас обязательно найдут! </a:t>
            </a:r>
            <a:endParaRPr lang="en-US" altLang="ru-RU" dirty="0"/>
          </a:p>
        </p:txBody>
      </p:sp>
      <p:pic>
        <p:nvPicPr>
          <p:cNvPr id="19458" name="Picture 2" descr="http://www.proza.ru/pics/2009/09/29/4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38" y="260648"/>
            <a:ext cx="4167485" cy="31256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657108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274638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ru-RU" altLang="ru-RU" sz="3200" b="1" dirty="0"/>
              <a:t>С целью недопущения пожаров в природной среде запрещается:</a:t>
            </a:r>
            <a:r>
              <a:rPr lang="ru-RU" altLang="ru-RU" sz="4000" dirty="0"/>
              <a:t>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2051720" y="1412776"/>
            <a:ext cx="6840760" cy="525658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Бросать в лесу горящие спички, окурки, тлеющие тряпки.</a:t>
            </a:r>
          </a:p>
          <a:p>
            <a:pPr>
              <a:lnSpc>
                <a:spcPct val="80000"/>
              </a:lnSpc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Разводить костер в густых зарослях и хвойном молодняке, под низко свисающими кронами деревьев, рядом со складами древесины, торфа, в непосредственной близости от созревших </a:t>
            </a:r>
            <a:r>
              <a:rPr lang="ru-RU" alt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сельхозкультур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Оставлять в лесу </a:t>
            </a:r>
            <a:r>
              <a:rPr lang="ru-RU" alt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самовозгораемый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материал: тряпку и ветошь, пропитанные маслом, бензином, стеклянную посуду, которая в солнечную погоду может сфокусировать солнечный луч и воспламенить сухую растительность.</a:t>
            </a:r>
          </a:p>
          <a:p>
            <a:pPr>
              <a:lnSpc>
                <a:spcPct val="80000"/>
              </a:lnSpc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Выжигать сухую траву на лесных полянах, в садах, на полях, под деревьями.</a:t>
            </a:r>
          </a:p>
          <a:p>
            <a:pPr>
              <a:lnSpc>
                <a:spcPct val="80000"/>
              </a:lnSpc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Поджигать камыш.</a:t>
            </a:r>
          </a:p>
          <a:p>
            <a:pPr>
              <a:lnSpc>
                <a:spcPct val="80000"/>
              </a:lnSpc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Разводить костер в ветреную погоду и оставлять его без присмотра.</a:t>
            </a:r>
          </a:p>
          <a:p>
            <a:pPr>
              <a:lnSpc>
                <a:spcPct val="80000"/>
              </a:lnSpc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Оставлять костер горящим после покидания стоянки.</a:t>
            </a:r>
          </a:p>
          <a:p>
            <a:pPr>
              <a:lnSpc>
                <a:spcPct val="80000"/>
              </a:lnSpc>
            </a:pP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http://www.prvadm.ru/uploads/posts/2015-09/1441874478_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473" y="1268760"/>
            <a:ext cx="7836159" cy="52208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920246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7704" y="188640"/>
            <a:ext cx="6550496" cy="792435"/>
          </a:xfrm>
        </p:spPr>
        <p:txBody>
          <a:bodyPr>
            <a:normAutofit/>
          </a:bodyPr>
          <a:lstStyle/>
          <a:p>
            <a:pPr algn="ctr"/>
            <a:r>
              <a:rPr lang="ru-RU" altLang="ru-RU" sz="4000" b="1" i="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Безопасность при </a:t>
            </a:r>
            <a:r>
              <a:rPr lang="ru-RU" altLang="ru-RU" sz="4000" b="1" i="0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грозе</a:t>
            </a:r>
            <a:endParaRPr lang="ru-RU" altLang="ru-RU" sz="4000" b="1" i="0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971600" y="3284984"/>
            <a:ext cx="7920880" cy="3240360"/>
          </a:xfrm>
        </p:spPr>
        <p:txBody>
          <a:bodyPr>
            <a:noAutofit/>
          </a:bodyPr>
          <a:lstStyle/>
          <a:p>
            <a:pPr marL="180975" indent="0"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Для уменьшения вероятности поражения молнией тело человека должно иметь как можно меньший контакт с землей. Наиболее безопасной позой считается следующая: присесть, ступни поставить вместе, опустить голову и грудь на колени и предплечья, руками обхватить колени.</a:t>
            </a:r>
          </a:p>
          <a:p>
            <a:pPr marL="180975" indent="0"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– Можно сесть или встать на изоляционный материал: бревно, доску, камень, палатку, спальный мешок, рюкзак.</a:t>
            </a:r>
          </a:p>
          <a:p>
            <a:pPr marL="180975" indent="0"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– Не располагайтесь во время грозы рядом с железнодорожным полотном, у водоема, у высотного объекта без молниеотвода.</a:t>
            </a:r>
          </a:p>
          <a:p>
            <a:pPr marL="180975" indent="0"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– Не касайтесь головой, спиной или другими частями тела поверхности скал, стволов деревьев, металлических конструкций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http://chumakov.hol.es/Images/lightn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052736"/>
            <a:ext cx="3191110" cy="21337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627905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260648"/>
            <a:ext cx="6694512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4000" i="0" dirty="0" smtClean="0"/>
              <a:t/>
            </a:r>
            <a:br>
              <a:rPr lang="ru-RU" altLang="ru-RU" sz="4000" i="0" dirty="0" smtClean="0"/>
            </a:br>
            <a:r>
              <a:rPr lang="ru-RU" altLang="ru-RU" sz="4900" b="1" i="0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Безопасность </a:t>
            </a:r>
            <a:r>
              <a:rPr lang="ru-RU" altLang="ru-RU" sz="4900" b="1" i="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при грозе</a:t>
            </a:r>
            <a:br>
              <a:rPr lang="ru-RU" altLang="ru-RU" sz="4900" b="1" i="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4900" b="1" i="0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1763688" y="1340768"/>
            <a:ext cx="4608984" cy="5112420"/>
          </a:xfrm>
        </p:spPr>
        <p:txBody>
          <a:bodyPr>
            <a:normAutofit fontScale="92500" lnSpcReduction="20000"/>
          </a:bodyPr>
          <a:lstStyle/>
          <a:p>
            <a:pPr marL="85725" indent="104775">
              <a:lnSpc>
                <a:spcPct val="80000"/>
              </a:lnSpc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В зоне относительной безопасности займите сухое место на расстоянии 1,5–2 метра от высоких объектов: дерево, скала, опора ЛЭП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85725" indent="104775">
              <a:lnSpc>
                <a:spcPct val="80000"/>
              </a:lnSpc>
              <a:buFontTx/>
              <a:buNone/>
            </a:pP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  <a:p>
            <a:pPr marL="85725" indent="104775">
              <a:lnSpc>
                <a:spcPct val="80000"/>
              </a:lnSpc>
              <a:buFontTx/>
              <a:buNone/>
            </a:pP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– Не находитесь рядом с включенными электроприборами, проводкой, металлическими предметами, не касайтесь их руками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85725" indent="104775">
              <a:lnSpc>
                <a:spcPct val="80000"/>
              </a:lnSpc>
              <a:buFontTx/>
              <a:buNone/>
            </a:pP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  <a:p>
            <a:pPr marL="85725" indent="104775">
              <a:lnSpc>
                <a:spcPct val="80000"/>
              </a:lnSpc>
              <a:buNone/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- Отключите </a:t>
            </a: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мобильный телефон, снимите с себя металлические предметы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85725" indent="104775">
              <a:lnSpc>
                <a:spcPct val="80000"/>
              </a:lnSpc>
              <a:buNone/>
            </a:pP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  <a:p>
            <a:pPr marL="85725" indent="104775">
              <a:lnSpc>
                <a:spcPct val="80000"/>
              </a:lnSpc>
              <a:buFontTx/>
              <a:buNone/>
            </a:pP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– Обойдите участок земли, куда попала молния, или переждите несколько минут, когда электричество рассеется.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916832"/>
            <a:ext cx="2233549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497724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373042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Уважаемые родители, помните, что в летнее время именно Вы отвечаете за здоровье, жизнь и безопасность Ваших детей, независимо от того находитесь ли Вы рядом с ними или нет!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437112"/>
            <a:ext cx="8229600" cy="18330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/>
              <a:t>Эти правила предназначены для изучения. </a:t>
            </a:r>
          </a:p>
          <a:p>
            <a:pPr marL="0" indent="0" algn="ctr">
              <a:buNone/>
            </a:pPr>
            <a:r>
              <a:rPr lang="ru-RU" b="1" dirty="0" smtClean="0"/>
              <a:t>Мы напоминаем ВАМ о том, о чём стоит поговорить с детьми, учитывая их возраст!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3950306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851995"/>
            <a:ext cx="8305800" cy="163036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Где бы Вы не отдыхали не стоит забывать о правилах безопасности </a:t>
            </a:r>
            <a:b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дорогах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C:\Users\USER\Desktop\751f99c9a6c8fce06042fb0473045a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60648"/>
            <a:ext cx="6705600" cy="4286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421225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188640"/>
            <a:ext cx="7368480" cy="685801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НАПОМИНАЕМ, ЧТО</a:t>
            </a:r>
            <a:endParaRPr lang="ru-RU" alt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3635896" y="908720"/>
            <a:ext cx="5283696" cy="568828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1. Нельзя выезжать </a:t>
            </a: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на улицы и дороги на роликовых коньках, велосипеде, 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самокате.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alt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. Нельзя играть </a:t>
            </a: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игры </a:t>
            </a: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рядом с проезжей частью. Для игр есть двор, детская площадка или стадион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alt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. Иди по тротуару только с правой стороны. Если их нет, иди по левому краю дороги, навстречу движению транспорта.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alt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. Бежать по </a:t>
            </a: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дороге нельзя.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alt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. Переходя дорогу очень важно быть предельно внимательным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alt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переходом проезжей части надо убирать телефоны, гаджеты и снимать капюшоны!</a:t>
            </a:r>
            <a:endParaRPr lang="ru-RU" alt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48777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40768"/>
            <a:ext cx="2070311" cy="138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996952"/>
            <a:ext cx="2081808" cy="14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3432739_8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869160"/>
            <a:ext cx="2104824" cy="157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1403648" y="1340768"/>
            <a:ext cx="2088232" cy="13681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1403648" y="4869160"/>
            <a:ext cx="2088232" cy="15841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1403648" y="1340768"/>
            <a:ext cx="2088232" cy="13755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1403648" y="2996952"/>
            <a:ext cx="2057980" cy="144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 flipV="1">
            <a:off x="1403648" y="2996952"/>
            <a:ext cx="2088232" cy="144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1403648" y="4869160"/>
            <a:ext cx="2088232" cy="15121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023818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704856" cy="122899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 не забыть о правилах безопасного поведения в жилой зоне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povedenie-na-ulic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8280920" cy="524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375085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7704" y="188641"/>
            <a:ext cx="6550496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4000" b="1" i="0" dirty="0" smtClean="0"/>
              <a:t/>
            </a:r>
            <a:br>
              <a:rPr lang="ru-RU" altLang="ru-RU" sz="4000" b="1" i="0" dirty="0" smtClean="0"/>
            </a:br>
            <a:r>
              <a:rPr lang="ru-RU" altLang="ru-RU" b="1" i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Электробезопасность</a:t>
            </a:r>
            <a:r>
              <a:rPr lang="ru-RU" alt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4139952" y="980728"/>
            <a:ext cx="4679776" cy="561657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 Не оставляйте без присмотра включенные электроприборы.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– Не допускайте игр с включенными электроприборами.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– Не пользуйтесь мокрыми и неисправными электроприборами.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– Не берите в руки электроприборы, стоя босыми ногами на полу.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– Не используйте поломанную вилку и розетку.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– Не втыкайте в розетку посторонние предметы: гвозди, ножницы, спицы, провода.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– Не занимайтесь ремонтом электрооборудования и приборов. Об их поломке сообщите родителям. Эту работу должен выполнять специалист.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– Не вытаскивайте вилку из штепсельной розетки, дергая за питающий электропровод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8840"/>
            <a:ext cx="2808287" cy="3438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0474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188641"/>
            <a:ext cx="6622504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4000" b="1" i="0" dirty="0" smtClean="0"/>
              <a:t/>
            </a:r>
            <a:br>
              <a:rPr lang="ru-RU" altLang="ru-RU" sz="4000" b="1" i="0" dirty="0" smtClean="0"/>
            </a:br>
            <a:r>
              <a:rPr lang="ru-RU" altLang="ru-RU" sz="4000" b="1" i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Электробезопасность</a:t>
            </a:r>
            <a:r>
              <a:rPr lang="ru-RU" alt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3491880" y="980728"/>
            <a:ext cx="5400600" cy="561657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Не подходите к торчащим, лежащим на земле, висящим электропроводам.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Не перемещайте электроприборы и не производите их влажную уборку, не отключив от электросети.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В случае возгорания электроприбора его следует обесточить и накрыть плотной тканью для прекращения доступа кислорода в зону горения. Нельзя тушить водой горящие электроприборы, которые находятся под напряжением. Если пожар не удалось потушить, то необходимо немедленно вызвать пожарных.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Не судите об отсутствии электрического тока по тому, что не включаются бытовые электроприборы или не горит лампочка.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Не допускайте халатности и небрежности при обращении с электричеством.</a:t>
            </a:r>
          </a:p>
        </p:txBody>
      </p:sp>
      <p:pic>
        <p:nvPicPr>
          <p:cNvPr id="2" name="Picture 2" descr="http://timesofscotland.com/images/561deeb7238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84984"/>
            <a:ext cx="2812926" cy="28129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755576" y="3356992"/>
            <a:ext cx="2664296" cy="26719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755576" y="3356992"/>
            <a:ext cx="2664296" cy="26642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666064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5168" y="116632"/>
            <a:ext cx="7309320" cy="86409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Летние виды спорта и занятия</a:t>
            </a: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7584" y="3545632"/>
            <a:ext cx="4038600" cy="297971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Экипировка</a:t>
            </a: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наколенники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налокотники и защита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запястий, шлем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 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b="1" u="sng" dirty="0" smtClean="0">
                <a:latin typeface="Times New Roman" pitchFamily="18" charset="0"/>
                <a:cs typeface="Times New Roman" pitchFamily="18" charset="0"/>
                <a:hlinkClick r:id="rId2" tooltip="Как правильно выбрать роликовые коньки"/>
              </a:rPr>
              <a:t>правильно 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  <a:hlinkClick r:id="rId2" tooltip="Как правильно выбрать роликовые коньки"/>
              </a:rPr>
              <a:t>подобранные ролики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уберегут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Ваших детей от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большинства падений и травм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ctr" fontAlgn="base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Падать 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нужно только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вперед!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60032" y="3789040"/>
            <a:ext cx="4038600" cy="2664296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Экипировка</a:t>
            </a:r>
          </a:p>
          <a:p>
            <a:pPr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наколенники, налокотники и защита запястий, шлем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 fontAlgn="base">
              <a:buNone/>
            </a:pPr>
            <a:endParaRPr lang="ru-RU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base">
              <a:buNone/>
            </a:pPr>
            <a:endParaRPr lang="ru-RU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base">
              <a:buNone/>
            </a:pPr>
            <a:r>
              <a:rPr lang="ru-RU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</a:t>
            </a:r>
            <a:r>
              <a:rPr lang="ru-RU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эксплуатацией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убедитесь что все соединения надежно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закреплены!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12776"/>
            <a:ext cx="2618333" cy="197214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24744"/>
            <a:ext cx="2257695" cy="2559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2803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88640"/>
            <a:ext cx="7272808" cy="64807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Летние виды спорта и занятия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5576" y="4941168"/>
            <a:ext cx="4176464" cy="156007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Возраст управления 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на общественных дорогах велосипедом должен составлять </a:t>
            </a:r>
            <a:r>
              <a:rPr lang="ru-RU" altLang="ru-RU" b="1" u="sng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14 полных лет.</a:t>
            </a: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36096" y="5013176"/>
            <a:ext cx="3462536" cy="140101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Дети до 12 лет могут также ездить на велосипеде </a:t>
            </a: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по тротуару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.</a:t>
            </a: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08720"/>
            <a:ext cx="6552728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050202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14387" y="188639"/>
            <a:ext cx="8329613" cy="115279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Сигналы велосипедиста </a:t>
            </a:r>
            <a:r>
              <a:rPr lang="en-US" alt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/>
            </a:r>
            <a:br>
              <a:rPr lang="en-US" alt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</a:br>
            <a:r>
              <a:rPr lang="ru-RU" alt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на дороге</a:t>
            </a:r>
            <a:endParaRPr lang="ru-RU" altLang="ru-RU" sz="4400" dirty="0" smtClean="0">
              <a:solidFill>
                <a:srgbClr val="C00000"/>
              </a:solidFill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619672" y="1341437"/>
            <a:ext cx="7129463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При проезде перекрестков нужно быть особенно внимательным. </a:t>
            </a:r>
          </a:p>
          <a:p>
            <a:pPr eaLnBrk="1" hangingPunct="1">
              <a:buFont typeface="Wingdings" pitchFamily="2" charset="2"/>
              <a:buChar char="v"/>
            </a:pP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Для велосипедистов действуют те же правила проезда перекрестков, что и для автомобилистов. </a:t>
            </a:r>
          </a:p>
          <a:p>
            <a:pPr eaLnBrk="1" hangingPunct="1">
              <a:buFont typeface="Wingdings" pitchFamily="2" charset="2"/>
              <a:buChar char="v"/>
            </a:pP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Не забывайте показать рукой направление поворота перед тем, как повернуть. 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914773"/>
            <a:ext cx="6480720" cy="2547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892749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200800" cy="11521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Нужны ли права для управления скутером?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708920"/>
            <a:ext cx="2736462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7624" y="1556792"/>
            <a:ext cx="496508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пункт Федерального закона </a:t>
            </a: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безопасности дорожного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движения»</a:t>
            </a:r>
          </a:p>
          <a:p>
            <a:pPr indent="180975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устанавливаются следующие категории и входящие в них подкатегории транспортных средств, на управление которыми предоставляется специальное право (далее - право на управление транспортными средствами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"M" - мопеды и легкие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квадрациклы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180975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Поскольку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мопед (скутер) в соответствии с пунктом 1.2 ПДД является механическим транспортным средством, его водитель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975" algn="ctr"/>
            <a:r>
              <a:rPr lang="ru-RU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обязан 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иметь при себе водительского удостоверения (пункт 2.1 ПДД</a:t>
            </a:r>
            <a:r>
              <a:rPr lang="ru-RU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)!!!!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67965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6851103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Водителю скутера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1835696" y="1052736"/>
            <a:ext cx="3393703" cy="42373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ЗАПРЕЩАЕТСЯ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1475656" y="1484784"/>
            <a:ext cx="4474840" cy="5112568"/>
          </a:xfrm>
        </p:spPr>
        <p:txBody>
          <a:bodyPr>
            <a:noAutofit/>
          </a:bodyPr>
          <a:lstStyle/>
          <a:p>
            <a:pPr lvl="0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Ехать со скоростью свыше 50 км/ч.</a:t>
            </a:r>
          </a:p>
          <a:p>
            <a:pPr lvl="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Движение и выезд на </a:t>
            </a:r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дорогу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для скоростного движения автомобилей.</a:t>
            </a:r>
          </a:p>
          <a:p>
            <a:pPr lvl="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Перевозить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груз, размеры которого будут сильно выступать за габариты скутера, мешать управлению.</a:t>
            </a:r>
          </a:p>
          <a:p>
            <a:pPr lvl="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Перемещаться по дороге, вблизи которой проложена велосипедная дорожка.</a:t>
            </a:r>
          </a:p>
          <a:p>
            <a:pPr lvl="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Поворачивать налево или делать разворот на дорогах, на которых более одной полосы в одну сторону.</a:t>
            </a:r>
          </a:p>
          <a:p>
            <a:pPr lvl="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Транспортировать пассажиров, которым больше 7 лет.</a:t>
            </a:r>
          </a:p>
          <a:p>
            <a:pPr lvl="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Буксировать мопед.</a:t>
            </a:r>
          </a:p>
          <a:p>
            <a:pPr lvl="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Протискиваться в пробке между медленно идущими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автомобилями.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USER\Desktop\foto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924944"/>
            <a:ext cx="2991463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440356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1"/>
          <p:cNvSpPr>
            <a:spLocks noChangeArrowheads="1"/>
          </p:cNvSpPr>
          <p:nvPr/>
        </p:nvSpPr>
        <p:spPr bwMode="auto">
          <a:xfrm>
            <a:off x="1979712" y="609600"/>
            <a:ext cx="63246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800" b="1" i="1" dirty="0">
                <a:solidFill>
                  <a:srgbClr val="3333CC"/>
                </a:solidFill>
                <a:latin typeface="Times New Roman" pitchFamily="18" charset="0"/>
              </a:rPr>
              <a:t>Скоро лето! Все очень ждут этой поры: можно играть, загорать, купаться. Но нужно еще и обязательно соблюдать осторожность, особенно если </a:t>
            </a:r>
            <a:r>
              <a:rPr lang="ru-RU" altLang="ru-RU" sz="2800" b="1" i="1" dirty="0" smtClean="0">
                <a:solidFill>
                  <a:srgbClr val="3333CC"/>
                </a:solidFill>
                <a:latin typeface="Times New Roman" pitchFamily="18" charset="0"/>
              </a:rPr>
              <a:t>Вы находитесь </a:t>
            </a:r>
            <a:r>
              <a:rPr lang="ru-RU" altLang="ru-RU" sz="2800" b="1" i="1" dirty="0">
                <a:solidFill>
                  <a:srgbClr val="3333CC"/>
                </a:solidFill>
                <a:latin typeface="Times New Roman" pitchFamily="18" charset="0"/>
              </a:rPr>
              <a:t>у воды или играете на воде.</a:t>
            </a:r>
            <a:endParaRPr lang="ru-RU" altLang="ru-RU" sz="2800" dirty="0">
              <a:solidFill>
                <a:srgbClr val="3333CC"/>
              </a:solidFill>
            </a:endParaRPr>
          </a:p>
        </p:txBody>
      </p:sp>
      <p:pic>
        <p:nvPicPr>
          <p:cNvPr id="8196" name="Picture 4" descr="C:\Users\USER\Desktop\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912" y="3861048"/>
            <a:ext cx="3648075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SER\Desktop\i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2196" y="3861049"/>
            <a:ext cx="3657600" cy="2743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018081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f9fa3b28410e91e08086c75c0904699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56792"/>
            <a:ext cx="3479707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11731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Cambria Math" pitchFamily="18" charset="0"/>
              </a:rPr>
              <a:t>Катафоты (</a:t>
            </a:r>
            <a:r>
              <a:rPr lang="ru-RU" altLang="ru-RU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Cambria Math" pitchFamily="18" charset="0"/>
              </a:rPr>
              <a:t>фликеры</a:t>
            </a:r>
            <a:r>
              <a:rPr lang="ru-RU" alt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Cambria Math" pitchFamily="18" charset="0"/>
              </a:rPr>
              <a:t>)</a:t>
            </a: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467544" y="4365104"/>
            <a:ext cx="8424936" cy="147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lnSpc>
                <a:spcPct val="80000"/>
              </a:lnSpc>
            </a:pPr>
            <a:r>
              <a:rPr lang="ru-RU" alt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Убедитесь </a:t>
            </a:r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в том, что вы заметны на дороге для автомобилистов и других участников движения. 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Фара </a:t>
            </a:r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и светоотражатели со всех сторон необходимы              при движении в темное время суток. </a:t>
            </a:r>
          </a:p>
        </p:txBody>
      </p:sp>
      <p:pic>
        <p:nvPicPr>
          <p:cNvPr id="1026" name="Picture 2" descr="C:\Users\USER\Desktop\stan_zametne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56792"/>
            <a:ext cx="3452987" cy="2419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821765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Правила безопасного поведения на улице</a:t>
            </a: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23528" y="3501008"/>
            <a:ext cx="3740224" cy="3024336"/>
          </a:xfrm>
        </p:spPr>
        <p:txBody>
          <a:bodyPr>
            <a:normAutofit/>
          </a:bodyPr>
          <a:lstStyle/>
          <a:p>
            <a:pPr marL="180975" indent="19050" algn="ctr">
              <a:buNone/>
            </a:pPr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Как себя вести при встрече с собакой</a:t>
            </a:r>
            <a:endParaRPr lang="ru-RU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234521-Sepik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067944" y="2708920"/>
            <a:ext cx="4781330" cy="2988331"/>
          </a:xfrm>
        </p:spPr>
      </p:pic>
    </p:spTree>
    <p:extLst>
      <p:ext uri="{BB962C8B-B14F-4D97-AF65-F5344CB8AC3E}">
        <p14:creationId xmlns:p14="http://schemas.microsoft.com/office/powerpoint/2010/main" xmlns="" val="3766227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835696" y="620688"/>
            <a:ext cx="6923112" cy="1143000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ru-RU" alt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Соблюдайте</a:t>
            </a:r>
            <a:br>
              <a:rPr lang="ru-RU" alt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следующие правила</a:t>
            </a:r>
            <a:r>
              <a:rPr lang="ru-RU" alt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115616" y="2132856"/>
            <a:ext cx="4968552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endParaRPr lang="ru-RU" alt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– 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приближаться к собаке, у которой нет намордника, лучше обойти ее стороной.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Не тревожить собаку во время приема пищи и сна.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прикасаться к чужой собаке, не пытаться брать ее на руки, не кормить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63" t="31434"/>
          <a:stretch/>
        </p:blipFill>
        <p:spPr bwMode="auto">
          <a:xfrm>
            <a:off x="6372200" y="2924944"/>
            <a:ext cx="2367421" cy="2470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396969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116632"/>
            <a:ext cx="8062665" cy="9379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600" b="1" i="0" dirty="0" smtClean="0"/>
              <a:t/>
            </a:r>
            <a:br>
              <a:rPr lang="ru-RU" altLang="ru-RU" sz="3600" b="1" i="0" dirty="0" smtClean="0"/>
            </a:br>
            <a:r>
              <a:rPr lang="ru-RU" altLang="ru-RU" sz="4000" b="1" i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</a:t>
            </a:r>
            <a:r>
              <a:rPr lang="ru-RU" altLang="ru-RU" sz="4000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altLang="ru-RU" sz="4000" b="1" i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b="1" i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i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встрече </a:t>
            </a:r>
            <a:r>
              <a:rPr lang="ru-RU" altLang="ru-RU" sz="4000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собакой</a:t>
            </a:r>
            <a:r>
              <a:rPr lang="ru-RU" altLang="ru-RU" sz="3600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1043608" y="3501008"/>
            <a:ext cx="7585374" cy="316835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Не проявлять активных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агрессивных действий по отношению к хозяину собаки.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Никогда не убегать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собаки.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Не замахиваться на собаку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рукой, палкой, другим предметом, не дразнить собаку.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Не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трогать щенков.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Уступать </a:t>
            </a: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дорогу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собаке и ее хозяину в узком коридоре, проходе, лифте.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Не смотреть пристально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глаза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собаке долго, зубы для собаки – признак агрессии.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91680" y="1268760"/>
            <a:ext cx="66247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altLang="ru-RU" b="1" u="sng" dirty="0">
                <a:latin typeface="Arial" panose="020B0604020202020204" pitchFamily="34" charset="0"/>
                <a:cs typeface="Arial" panose="020B0604020202020204" pitchFamily="34" charset="0"/>
              </a:rPr>
              <a:t>1. </a:t>
            </a: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подходить к собаке сзади,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прикасаться к ней неожиданно.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Не приближаться к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собаке, которая находится на привязи (цепи).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Держаться при неожиданном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появлении собаки уверенно, без страха. Если вы боитесь собаки, то она набросится на вас. Если вы не боитесь ее, то она будет только рычать и скалить зубы. Нужно быть спокойным.</a:t>
            </a:r>
          </a:p>
        </p:txBody>
      </p:sp>
    </p:spTree>
    <p:extLst>
      <p:ext uri="{BB962C8B-B14F-4D97-AF65-F5344CB8AC3E}">
        <p14:creationId xmlns:p14="http://schemas.microsoft.com/office/powerpoint/2010/main" xmlns="" val="29840666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560840" cy="11521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наш ребёнок не потерялся надо: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9715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Имя, возраст, адрес - это то, что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должны знать. У ребенка во внутреннем кармане одежды всегда должна быть ваша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визитка.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Здесь стоит указать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телефоны родителей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домашний адрес. Если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 ребенка есть медицинские противопоказания, эти данные также стоит внести на визитку. 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Научите ребенка пользоваться сотовым. Для самых маленьких подойдут телефоны с ограниченным числом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кнопок.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Важно: телефон помогает определить местоположение ребёнка.</a:t>
            </a: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24944"/>
            <a:ext cx="3268935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988840"/>
            <a:ext cx="43204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чем стоит </a:t>
            </a:r>
            <a:endParaRPr lang="ru-RU" sz="20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подумать </a:t>
            </a:r>
            <a:r>
              <a:rPr lang="ru-RU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заранее </a:t>
            </a:r>
            <a:endParaRPr lang="ru-RU" sz="20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чему научить ребенка</a:t>
            </a:r>
          </a:p>
        </p:txBody>
      </p:sp>
    </p:spTree>
    <p:extLst>
      <p:ext uri="{BB962C8B-B14F-4D97-AF65-F5344CB8AC3E}">
        <p14:creationId xmlns:p14="http://schemas.microsoft.com/office/powerpoint/2010/main" xmlns="" val="3052009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ЕСЛИ ВАШ РЕБЕНОК ПОТЕРЯЛСЯ! 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1844824"/>
            <a:ext cx="7355160" cy="237626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Дети теряются и такая беда может случиться в любой семье, вне зависимости от уровня благополучия и благосостояния. Очень важно не поддаваться панике, не терять время, а действовать. Лучше 100 раз услышать, что Вы зря кого-то побеспокоили, чем не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успеть.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293096"/>
            <a:ext cx="3556645" cy="2276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230378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980728"/>
            <a:ext cx="4320481" cy="1008112"/>
          </a:xfrm>
        </p:spPr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Шаг первый: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7584" y="2132856"/>
            <a:ext cx="3894584" cy="4525963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Вспомните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все, о чем говорил ваш ребенок в последнее время! Зачастую наши дети нам говорят нам почти все, другое дело слышим ли мы их! Соберите родственников, с которыми ваш ребенок общался в последнее время, обзвоните друзей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знакомых.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32040" y="2996952"/>
            <a:ext cx="3822576" cy="3651126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Вспомните и составьте полное описание одежды, вещей, обуви. Найдите самую последнюю  фотографию ребенка и незамедлительно подавайте заявление в ближайшее отделение полиции.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0" name="Picture 2" descr="C:\Users\USER\Desktop\DETAIL_PICTURE__149752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6672"/>
            <a:ext cx="3407011" cy="2348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550988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7584" y="2636912"/>
            <a:ext cx="7920880" cy="403244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ЗНАЙТЕ!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Заявление обязаны принять сразу! 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этого при себе необходимо иметь: паспорт, фотографию ребенка, документ, удостоверяющий его личность. Заявление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полицию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написать в двух экземплярах, зарегистрировать оба в канцелярии и после этого один из экземпляров подать в дежурную часть, получив отрывной талон. 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3074" name="Picture 2" descr="C:\Users\USER\Desktop\48825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71" r="13210" b="15086"/>
          <a:stretch/>
        </p:blipFill>
        <p:spPr bwMode="auto">
          <a:xfrm>
            <a:off x="2483768" y="260648"/>
            <a:ext cx="5400600" cy="23172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147736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764704"/>
            <a:ext cx="3600400" cy="936104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Шаг второй: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7584" y="1700808"/>
            <a:ext cx="3787502" cy="208823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информацию, так же проверьте, не взял ли ребенок из дома деньги, ценности, теплые вещи, документы. 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788024" y="3429000"/>
            <a:ext cx="382369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Шаг третий: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sz="half" idx="1"/>
          </p:nvPr>
        </p:nvSpPr>
        <p:spPr>
          <a:xfrm>
            <a:off x="251520" y="4149080"/>
            <a:ext cx="8795320" cy="252028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обзвонить учреждения (больницы, приюты), где вы сможете получить информацию о том, не поступал ли ваш ребенок в данное учреждение. Периодически связывайтесь со знакомыми и друзьями сына (дочери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со всеми кто так или иначе может знать о его местонахождении. Спрашивайте и записывайте малейшие детали (какое было настроение, что говорил и т.д.) Привлеките к поискам как можно больше людей и родственников.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4664"/>
            <a:ext cx="3854985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665570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196752"/>
            <a:ext cx="4536504" cy="936104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Шаг четвертый: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75656" y="2420888"/>
            <a:ext cx="3960440" cy="3312368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у ребенка есть мобильный телефон, номер которого оформлен на вас, запросите у сотового оператора распечатку последних звонков.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family-features-header-mobil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92" t="10306" r="10152"/>
          <a:stretch/>
        </p:blipFill>
        <p:spPr bwMode="auto">
          <a:xfrm>
            <a:off x="5508104" y="4005064"/>
            <a:ext cx="3312368" cy="25577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425229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914400"/>
          </a:xfrm>
        </p:spPr>
        <p:txBody>
          <a:bodyPr/>
          <a:lstStyle/>
          <a:p>
            <a:pPr algn="ctr"/>
            <a:r>
              <a:rPr lang="ru-RU" alt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4000" dirty="0" smtClean="0">
              <a:solidFill>
                <a:srgbClr val="0070C0"/>
              </a:solidFill>
            </a:endParaRPr>
          </a:p>
        </p:txBody>
      </p:sp>
      <p:sp>
        <p:nvSpPr>
          <p:cNvPr id="7171" name="Объект 2"/>
          <p:cNvSpPr>
            <a:spLocks noGrp="1"/>
          </p:cNvSpPr>
          <p:nvPr>
            <p:ph idx="1"/>
          </p:nvPr>
        </p:nvSpPr>
        <p:spPr>
          <a:xfrm>
            <a:off x="1835696" y="404663"/>
            <a:ext cx="6514728" cy="2362200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</a:pPr>
            <a:r>
              <a:rPr lang="ru-RU" altLang="ru-RU" sz="4800" b="1" i="1" dirty="0" smtClean="0">
                <a:solidFill>
                  <a:srgbClr val="0070C0"/>
                </a:solidFill>
                <a:latin typeface="Times New Roman" pitchFamily="18" charset="0"/>
              </a:rPr>
              <a:t>Правила безопасного поведения на водоёмах в летнее время</a:t>
            </a:r>
            <a:endParaRPr lang="ru-RU" altLang="ru-RU" sz="4800" dirty="0" smtClean="0">
              <a:solidFill>
                <a:srgbClr val="0070C0"/>
              </a:solidFill>
            </a:endParaRPr>
          </a:p>
        </p:txBody>
      </p:sp>
      <p:pic>
        <p:nvPicPr>
          <p:cNvPr id="7173" name="Picture 5" descr="C:\Users\USER\Desktop\8f93e4875d3373f86cda9b899fadc2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743199"/>
            <a:ext cx="6172200" cy="4114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901746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60648"/>
            <a:ext cx="6696744" cy="792088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ребенок пропал: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63272" cy="5069160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лесопарковой зоне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не медлите, сразу же обращайтесь в полицию и местное отделение в МЧС. До приезда спасателей проведите первичный осмотр просек, рек, заборов, линий электропередач.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транспорте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ребенок не вышел с вами на нужной остановке или вы разминулись. Сообщите о ребенке дежурному по станции или сотруднику полиции на транспорте. Договоритесь с вашим ребенком, как вы будете действовать, если такое случится, ЗАРАНЕЕ!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общественных местах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немедленно обратитесь к менеджерам, сотрудникам охраны или на стойку информации. Попросите объявить о случившимся по громкой связи.  Требуйте проверять на выходе из здания всех детей, подходящих по д ваше описание. </a:t>
            </a:r>
          </a:p>
          <a:p>
            <a:pPr marL="0" indent="0" algn="ctr">
              <a:buNone/>
            </a:pPr>
            <a:r>
              <a:rPr lang="ru-RU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Вызывайте полицию, оставайтесь на месте.</a:t>
            </a:r>
            <a:endParaRPr lang="ru-RU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90131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60648"/>
            <a:ext cx="7056784" cy="144016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ПРЕДОТВРАТИТЬ ПРОПАЖУ ДЕТЕЙ И ОБЛЕГЧИТЬ ИХ ПОИСКИ?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15616" y="1844824"/>
            <a:ext cx="4822676" cy="4569371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 фотографировать ребенка.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Вложить в одежду ребенка визитную карточку с контактами взрослых.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Одевать ребенка в верхнюю яркую одежду.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Напоминать, что он не должен, ни при каких обстоятельствах, уходить с кем то ни было, не сказав об этом вам.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Подключить сервисы мониторинга местонахождения ребенка на мобильных телефонах. </a:t>
            </a:r>
          </a:p>
          <a:p>
            <a:endParaRPr lang="ru-RU" dirty="0"/>
          </a:p>
        </p:txBody>
      </p:sp>
      <p:pic>
        <p:nvPicPr>
          <p:cNvPr id="4" name="Picture 3" descr="C:\Users\USER\Desktop\gps-mayachok-dlya-reben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645024"/>
            <a:ext cx="2952328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157732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родитель обязан знать!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59632" y="2132856"/>
            <a:ext cx="3463974" cy="2952328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Куда идет ваш ребенок.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его сопровождает или с кем он должен встретиться.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он должен вернуться.</a:t>
            </a:r>
          </a:p>
          <a:p>
            <a:pPr marL="0" indent="0">
              <a:buNone/>
            </a:pPr>
            <a:endParaRPr lang="ru-RU" sz="3200" dirty="0" smtClean="0"/>
          </a:p>
          <a:p>
            <a:pPr marL="0" indent="0">
              <a:buNone/>
            </a:pP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5229200"/>
            <a:ext cx="77545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Hаши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действия – пример для ребенка! Именно их дети копируют до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мелочей!!!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USER\Desktop\klass_Depositphotos_19261193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1907" y="1844824"/>
            <a:ext cx="3744416" cy="28944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1454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88640"/>
            <a:ext cx="7283151" cy="792088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Мы уверены, что наши дети знают: </a:t>
            </a:r>
            <a:endParaRPr lang="ru-RU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980728"/>
            <a:ext cx="8748464" cy="5877272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 том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что можно потеряться отстав от взрослых или друзей, засмотревшись на что-либо или случайно проехав свою остановку. Это не опасно и не страшно, ВАЖНО вовремя обратиться за помощью и следовать несложным правилам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Cвоё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имя, фамилию, домашний адрес и телефон. Для малышей удобно сделать подобие визитной карточки с номерами телефонов по которым в любое время можно позвонить. Объясните ребенку в каких случаях и кому показывать эту карточку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Kак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правильно переходить дорогу, и что делать в случае затруднений. Проиграйте, гуляя с ребёнком, ситуацию, когда ему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нужнo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попросить прохожего о помощи. Практикуйте это до тех пор, пока Вы не будете уверены в том, что ребёнок понимает и не стесняется этой ситуации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K кому безопаснее всего обращаться за помощью - полицейский, работник торгового центра, офиса или прохожие с маленькими детьми. Никогда не оставляйте детей до 8 лет на детских площадках, в машине, около магазина и даже во дворе собственного дома без присмотра, даже на пять минут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Что делать если вы потеряли друг друга в многолюдных местах. Всегда договаривайтесь о месте встречи, на случай если вы потеряетесь. Будьте уверены, что ребёнок знает и сможет как минимум назвать это место обратившись к кому-нибудь за помощью. Не выпускайте ребёнка из виду, держите за руку, никогда не уходите вперёд даже на несколько шагов.</a:t>
            </a:r>
          </a:p>
        </p:txBody>
      </p:sp>
    </p:spTree>
    <p:extLst>
      <p:ext uri="{BB962C8B-B14F-4D97-AF65-F5344CB8AC3E}">
        <p14:creationId xmlns:p14="http://schemas.microsoft.com/office/powerpoint/2010/main" xmlns="" val="1376183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332656"/>
            <a:ext cx="7056784" cy="100811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Правила безопасности, которые должен знать ваш ребенок:</a:t>
            </a:r>
            <a:endParaRPr lang="ru-RU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75656" y="1772816"/>
            <a:ext cx="7427168" cy="4741987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Я БЕРУ С СОБОЙ ДРУГА, когда иду куда-нибудь или играю на улице.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СНАЧАЛА СПРАШИВАЮ у родителей или у других взрослых, прежде чем идти куда-нибудь, помогать кому-нибудь, принимать что-нибудь от других людей или садиться в машину.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ГОВОРЮ людям «НЕТ», если они пытаются прикоснуться ко мне или обидеть меня. Вполне НОРМАЛЬНО, что я могу постоять за себя.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РАССКАЗЫВАЮ взрослым, которым я доверяю, если мне по какой-то причине грустно, страшно или если я чего-то не понимаю.</a:t>
            </a:r>
          </a:p>
        </p:txBody>
      </p:sp>
    </p:spTree>
    <p:extLst>
      <p:ext uri="{BB962C8B-B14F-4D97-AF65-F5344CB8AC3E}">
        <p14:creationId xmlns:p14="http://schemas.microsoft.com/office/powerpoint/2010/main" xmlns="" val="1248886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1979712" y="260648"/>
            <a:ext cx="6696744" cy="259228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5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Помните!</a:t>
            </a:r>
          </a:p>
          <a:p>
            <a:pPr algn="ctr">
              <a:buNone/>
            </a:pPr>
            <a:r>
              <a:rPr lang="ru-RU" sz="5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Наша безопасность – </a:t>
            </a:r>
            <a:endParaRPr lang="ru-RU" sz="5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5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наших руках </a:t>
            </a:r>
            <a:endParaRPr lang="ru-RU" sz="5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None/>
            </a:pPr>
            <a:endParaRPr lang="ru-RU" alt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newDollarphotoclub_66224224-768x5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996952"/>
            <a:ext cx="6480720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4145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pravila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784"/>
          <a:stretch/>
        </p:blipFill>
        <p:spPr bwMode="auto">
          <a:xfrm>
            <a:off x="107504" y="1"/>
            <a:ext cx="88924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819158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dirty="0" smtClean="0">
                <a:solidFill>
                  <a:srgbClr val="FF0000"/>
                </a:solidFill>
              </a:rPr>
              <a:t>ВНИМАНИЕ!!!</a:t>
            </a:r>
          </a:p>
        </p:txBody>
      </p:sp>
      <p:pic>
        <p:nvPicPr>
          <p:cNvPr id="60418" name="Picture 2" descr="C:\Users\USER\Desktop\simptomi-teplovogo-uda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3940"/>
            <a:ext cx="8280920" cy="54054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27589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72816"/>
            <a:ext cx="4032448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6851103" cy="850106"/>
          </a:xfrm>
        </p:spPr>
        <p:txBody>
          <a:bodyPr/>
          <a:lstStyle/>
          <a:p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Нахождение на солнце</a:t>
            </a:r>
            <a:endParaRPr lang="ru-RU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107504" y="1700808"/>
            <a:ext cx="4824536" cy="4392488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Избегайте нахождения на солнце с 11.00 до 15.00, когда солнце самое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Кроме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солнцезащитных средств, не забывайте о панаме, футболке и солнцезащитных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очках.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забывайте обновлять защиту, особенно после пребывания в воде. Уделяйте особое внимание чувствительным участкам тела: нос, губы, уши, шея.</a:t>
            </a:r>
          </a:p>
        </p:txBody>
      </p:sp>
    </p:spTree>
    <p:extLst>
      <p:ext uri="{BB962C8B-B14F-4D97-AF65-F5344CB8AC3E}">
        <p14:creationId xmlns:p14="http://schemas.microsoft.com/office/powerpoint/2010/main" xmlns="" val="20579900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50633" y="188640"/>
            <a:ext cx="5638800" cy="64770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3600" b="1" i="1" dirty="0" smtClean="0">
                <a:solidFill>
                  <a:srgbClr val="7030A0"/>
                </a:solidFill>
                <a:latin typeface="Times New Roman" pitchFamily="18" charset="0"/>
              </a:rPr>
              <a:t>Тепловой </a:t>
            </a:r>
            <a:r>
              <a:rPr lang="ru-RU" altLang="ru-RU" sz="3600" b="1" i="1" dirty="0">
                <a:solidFill>
                  <a:srgbClr val="7030A0"/>
                </a:solidFill>
                <a:latin typeface="Times New Roman" pitchFamily="18" charset="0"/>
              </a:rPr>
              <a:t>удар</a:t>
            </a:r>
          </a:p>
          <a:p>
            <a:pPr marL="0" indent="0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ru-RU" altLang="ru-RU" sz="2800" b="1" i="1" u="sng" dirty="0" smtClean="0">
                <a:latin typeface="Times New Roman" pitchFamily="18" charset="0"/>
              </a:rPr>
              <a:t>1. </a:t>
            </a:r>
            <a:r>
              <a:rPr lang="ru-RU" altLang="ru-RU" sz="2400" b="1" i="1" u="sng" dirty="0" smtClean="0">
                <a:latin typeface="Times New Roman" pitchFamily="18" charset="0"/>
              </a:rPr>
              <a:t>Немедленно </a:t>
            </a:r>
            <a:r>
              <a:rPr lang="ru-RU" altLang="ru-RU" sz="2400" b="1" i="1" dirty="0">
                <a:latin typeface="Times New Roman" pitchFamily="18" charset="0"/>
              </a:rPr>
              <a:t>поместите пострадавшего в тень или перенесите его в прохладное </a:t>
            </a:r>
            <a:r>
              <a:rPr lang="ru-RU" altLang="ru-RU" sz="2400" b="1" i="1" dirty="0" smtClean="0">
                <a:latin typeface="Times New Roman" pitchFamily="18" charset="0"/>
              </a:rPr>
              <a:t>помещение.</a:t>
            </a:r>
          </a:p>
          <a:p>
            <a:pPr marL="0" indent="0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ru-RU" altLang="ru-RU" sz="2400" b="1" i="1" u="sng" dirty="0" smtClean="0">
                <a:latin typeface="Times New Roman" pitchFamily="18" charset="0"/>
              </a:rPr>
              <a:t>2. Снимите </a:t>
            </a:r>
            <a:r>
              <a:rPr lang="ru-RU" altLang="ru-RU" sz="2400" b="1" i="1" dirty="0">
                <a:latin typeface="Times New Roman" pitchFamily="18" charset="0"/>
              </a:rPr>
              <a:t>одежду с верхней половины тела и уложите на спину, немного приподняв голову</a:t>
            </a:r>
            <a:r>
              <a:rPr lang="ru-RU" altLang="ru-RU" sz="2400" b="1" i="1" dirty="0" smtClean="0">
                <a:latin typeface="Times New Roman" pitchFamily="18" charset="0"/>
              </a:rPr>
              <a:t>.</a:t>
            </a:r>
          </a:p>
          <a:p>
            <a:pPr marL="0" indent="0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ru-RU" altLang="ru-RU" sz="2400" b="1" i="1" u="sng" dirty="0" smtClean="0">
                <a:latin typeface="Times New Roman" pitchFamily="18" charset="0"/>
              </a:rPr>
              <a:t>3. Положите </a:t>
            </a:r>
            <a:r>
              <a:rPr lang="ru-RU" altLang="ru-RU" sz="2400" b="1" i="1" dirty="0">
                <a:latin typeface="Times New Roman" pitchFamily="18" charset="0"/>
              </a:rPr>
              <a:t>на голову холодный компресс.</a:t>
            </a:r>
          </a:p>
          <a:p>
            <a:pPr marL="0" indent="0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ru-RU" altLang="ru-RU" sz="2400" b="1" i="1" dirty="0" smtClean="0">
                <a:latin typeface="Times New Roman" pitchFamily="18" charset="0"/>
              </a:rPr>
              <a:t> </a:t>
            </a:r>
            <a:r>
              <a:rPr lang="ru-RU" altLang="ru-RU" sz="2400" b="1" i="1" u="sng" dirty="0" smtClean="0">
                <a:latin typeface="Times New Roman" pitchFamily="18" charset="0"/>
              </a:rPr>
              <a:t>4. Оберните </a:t>
            </a:r>
            <a:r>
              <a:rPr lang="ru-RU" altLang="ru-RU" sz="2400" b="1" i="1" dirty="0">
                <a:latin typeface="Times New Roman" pitchFamily="18" charset="0"/>
              </a:rPr>
              <a:t>тело мокрой простыней или опрыскайте прохладной водой.</a:t>
            </a:r>
          </a:p>
          <a:p>
            <a:pPr marL="0" indent="0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ru-RU" altLang="ru-RU" sz="2400" b="1" i="1" u="sng" dirty="0" smtClean="0">
                <a:latin typeface="Times New Roman" pitchFamily="18" charset="0"/>
              </a:rPr>
              <a:t>5. Дайте </a:t>
            </a:r>
            <a:r>
              <a:rPr lang="ru-RU" altLang="ru-RU" sz="2400" b="1" i="1" u="sng" dirty="0">
                <a:latin typeface="Times New Roman" pitchFamily="18" charset="0"/>
              </a:rPr>
              <a:t>пострадавшему </a:t>
            </a:r>
            <a:r>
              <a:rPr lang="ru-RU" altLang="ru-RU" sz="2400" b="1" i="1" dirty="0">
                <a:latin typeface="Times New Roman" pitchFamily="18" charset="0"/>
              </a:rPr>
              <a:t>обильное питье.</a:t>
            </a:r>
          </a:p>
          <a:p>
            <a:pPr marL="0" indent="0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ru-RU" altLang="ru-RU" sz="2400" b="1" i="1" u="sng" dirty="0" smtClean="0">
                <a:latin typeface="Times New Roman" pitchFamily="18" charset="0"/>
              </a:rPr>
              <a:t>6. При </a:t>
            </a:r>
            <a:r>
              <a:rPr lang="ru-RU" altLang="ru-RU" sz="2400" b="1" i="1" u="sng" dirty="0">
                <a:latin typeface="Times New Roman" pitchFamily="18" charset="0"/>
              </a:rPr>
              <a:t>обморочном </a:t>
            </a:r>
            <a:r>
              <a:rPr lang="ru-RU" altLang="ru-RU" sz="2400" b="1" i="1" dirty="0">
                <a:latin typeface="Times New Roman" pitchFamily="18" charset="0"/>
              </a:rPr>
              <a:t>состоянии поднесите к носу вату, смоченную нашатырным спиртом.</a:t>
            </a:r>
          </a:p>
          <a:p>
            <a:pPr marL="0" indent="0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ru-RU" altLang="ru-RU" sz="2400" b="1" i="1" dirty="0">
                <a:latin typeface="Times New Roman" pitchFamily="18" charset="0"/>
              </a:rPr>
              <a:t>При необходимости, вызовите врача.</a:t>
            </a:r>
          </a:p>
        </p:txBody>
      </p:sp>
      <p:pic>
        <p:nvPicPr>
          <p:cNvPr id="61442" name="Picture 2" descr="C:\Users\USER\Desktop\publicationTitleImage2407399057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04487" y="3789040"/>
            <a:ext cx="2938415" cy="27777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43" name="Picture 3" descr="C:\Users\USER\Desktop\rebenok_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03" y="1196752"/>
            <a:ext cx="3124199" cy="2481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646695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Прогулка по лесу, парку…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55576" y="5301208"/>
            <a:ext cx="7927032" cy="1257003"/>
          </a:xfrm>
        </p:spPr>
        <p:txBody>
          <a:bodyPr/>
          <a:lstStyle/>
          <a:p>
            <a:pPr algn="ctr"/>
            <a:r>
              <a:rPr lang="ru-RU" dirty="0" smtClean="0"/>
              <a:t>Обработать одежду спреем.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7425" y="1412776"/>
            <a:ext cx="5760640" cy="38888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ttp://gde.ru/images/img_ru/474x354/101295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268760"/>
            <a:ext cx="2257425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http://bestdez.ru/images/00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954686"/>
            <a:ext cx="2257425" cy="224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500382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6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6128"/>
      </a:hlink>
      <a:folHlink>
        <a:srgbClr val="76923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EEDB02147570D478AE38A6C0CFBB1ED" ma:contentTypeVersion="" ma:contentTypeDescription="Создание документа." ma:contentTypeScope="" ma:versionID="2d878a79c2d723baa642c2d06c31b43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eb672075393d662ceed20846c522b8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0EC8496-9AD5-4AF1-8FBD-356BF374D426}"/>
</file>

<file path=customXml/itemProps2.xml><?xml version="1.0" encoding="utf-8"?>
<ds:datastoreItem xmlns:ds="http://schemas.openxmlformats.org/officeDocument/2006/customXml" ds:itemID="{8D798CE1-8896-4CC1-BCE7-5568D3B8EA76}"/>
</file>

<file path=customXml/itemProps3.xml><?xml version="1.0" encoding="utf-8"?>
<ds:datastoreItem xmlns:ds="http://schemas.openxmlformats.org/officeDocument/2006/customXml" ds:itemID="{28A0E709-C077-4FBF-B35D-6DA9765872BC}"/>
</file>

<file path=docProps/app.xml><?xml version="1.0" encoding="utf-8"?>
<Properties xmlns="http://schemas.openxmlformats.org/officeDocument/2006/extended-properties" xmlns:vt="http://schemas.openxmlformats.org/officeDocument/2006/docPropsVTypes">
  <TotalTime>747</TotalTime>
  <Words>2097</Words>
  <Application>Microsoft Office PowerPoint</Application>
  <PresentationFormat>Экран (4:3)</PresentationFormat>
  <Paragraphs>222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1_Тема Office</vt:lpstr>
      <vt:lpstr>Слайд 1</vt:lpstr>
      <vt:lpstr>Уважаемые родители, помните, что в летнее время именно Вы отвечаете за здоровье, жизнь и безопасность Ваших детей, независимо от того находитесь ли Вы рядом с ними или нет!</vt:lpstr>
      <vt:lpstr>Слайд 3</vt:lpstr>
      <vt:lpstr> </vt:lpstr>
      <vt:lpstr>Слайд 5</vt:lpstr>
      <vt:lpstr>ВНИМАНИЕ!!!</vt:lpstr>
      <vt:lpstr>Нахождение на солнце</vt:lpstr>
      <vt:lpstr>Слайд 8</vt:lpstr>
      <vt:lpstr>Прогулка по лесу, парку…</vt:lpstr>
      <vt:lpstr>Когда опасен клещ</vt:lpstr>
      <vt:lpstr>  Профилактика  укусов клеща</vt:lpstr>
      <vt:lpstr>  Профилактика  укусов клеща</vt:lpstr>
      <vt:lpstr>Симптомы для обязательного обращения к врачу!</vt:lpstr>
      <vt:lpstr>Заблудился в лесу</vt:lpstr>
      <vt:lpstr>Как же должен вести себя человек, заблудившийся в лесу? </vt:lpstr>
      <vt:lpstr>Слайд 16</vt:lpstr>
      <vt:lpstr>С целью недопущения пожаров в природной среде запрещается: </vt:lpstr>
      <vt:lpstr>Безопасность при грозе</vt:lpstr>
      <vt:lpstr> Безопасность при грозе </vt:lpstr>
      <vt:lpstr>Где бы Вы не отдыхали не стоит забывать о правилах безопасности  на дорогах</vt:lpstr>
      <vt:lpstr>НАПОМИНАЕМ, ЧТО</vt:lpstr>
      <vt:lpstr>ВАЖНО не забыть о правилах безопасного поведения в жилой зоне</vt:lpstr>
      <vt:lpstr> Электробезопасность </vt:lpstr>
      <vt:lpstr> Электробезопасность </vt:lpstr>
      <vt:lpstr>Летние виды спорта и занятия</vt:lpstr>
      <vt:lpstr>Летние виды спорта и занятия</vt:lpstr>
      <vt:lpstr>Сигналы велосипедиста  на дороге</vt:lpstr>
      <vt:lpstr>Нужны ли права для управления скутером?</vt:lpstr>
      <vt:lpstr>Водителю скутера</vt:lpstr>
      <vt:lpstr>Катафоты (фликеры)</vt:lpstr>
      <vt:lpstr>Правила безопасного поведения на улице</vt:lpstr>
      <vt:lpstr>Соблюдайте следующие правила:</vt:lpstr>
      <vt:lpstr> Безопасность при  встрече с собакой </vt:lpstr>
      <vt:lpstr>Чтобы наш ребёнок не потерялся надо:</vt:lpstr>
      <vt:lpstr>ЕСЛИ ВАШ РЕБЕНОК ПОТЕРЯЛСЯ! </vt:lpstr>
      <vt:lpstr>Шаг первый: </vt:lpstr>
      <vt:lpstr>Слайд 37</vt:lpstr>
      <vt:lpstr>Шаг второй: </vt:lpstr>
      <vt:lpstr>Шаг четвертый: </vt:lpstr>
      <vt:lpstr>Если ребенок пропал: </vt:lpstr>
      <vt:lpstr>КАК ПРЕДОТВРАТИТЬ ПРОПАЖУ ДЕТЕЙ И ОБЛЕГЧИТЬ ИХ ПОИСКИ?</vt:lpstr>
      <vt:lpstr>Каждый родитель обязан знать!</vt:lpstr>
      <vt:lpstr>Мы уверены, что наши дети знают: </vt:lpstr>
      <vt:lpstr>Правила безопасности, которые должен знать ваш ребенок: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Татьяна</cp:lastModifiedBy>
  <cp:revision>86</cp:revision>
  <dcterms:created xsi:type="dcterms:W3CDTF">2014-06-18T16:06:44Z</dcterms:created>
  <dcterms:modified xsi:type="dcterms:W3CDTF">2018-05-29T12:04:09Z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0x0101003EEDB02147570D478AE38A6C0CFBB1ED</vt:lpwstr>
  </property>
</Properties>
</file>