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70951-4CD7-488D-BDC8-36C171127402}" type="datetimeFigureOut">
              <a:rPr lang="ru-RU" smtClean="0"/>
              <a:pPr/>
              <a:t>03.02.2018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9F396-7899-4880-B262-09154D196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B98D-60E0-4CF4-9CD6-D92F3D67E4AF}" type="datetime1">
              <a:rPr lang="ru-RU" smtClean="0"/>
              <a:pPr/>
              <a:t>03.02.2018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80E0-D905-44E1-B826-AD40B54EE5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3842-138B-4C43-92EC-F62FC28BD74F}" type="datetime1">
              <a:rPr lang="ru-RU" smtClean="0"/>
              <a:pPr/>
              <a:t>03.02.2018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80E0-D905-44E1-B826-AD40B54EE5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B48C-AD3E-47A6-9489-5F9637A085A1}" type="datetime1">
              <a:rPr lang="ru-RU" smtClean="0"/>
              <a:pPr/>
              <a:t>03.02.2018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80E0-D905-44E1-B826-AD40B54EE5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76962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3733800"/>
            <a:ext cx="76962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43A4FAF-603F-4817-B444-2DDA0C6615E6}" type="datetime1">
              <a:rPr lang="ru-RU" smtClean="0"/>
              <a:pPr/>
              <a:t>03.02.2018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634C18-4055-4E21-A9ED-B40B752E1C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C67AC19-F0E4-43F3-A4AE-B559503C5A50}" type="datetime1">
              <a:rPr lang="ru-RU" smtClean="0"/>
              <a:pPr/>
              <a:t>03.02.2018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2FB366E-1DF4-4659-970D-2626A850F2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EE2D394-9620-4CFA-9697-A13C33CAE725}" type="datetime1">
              <a:rPr lang="ru-RU" smtClean="0"/>
              <a:pPr/>
              <a:t>03.02.2018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0945EA7-8907-4077-ACFD-17182BABB3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7136-CF7A-4089-AB93-32FB0FAAFFBA}" type="datetime1">
              <a:rPr lang="ru-RU" smtClean="0"/>
              <a:pPr/>
              <a:t>03.02.2018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80E0-D905-44E1-B826-AD40B54EE5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8C30-090D-4E2F-91F2-5FAE8A62A485}" type="datetime1">
              <a:rPr lang="ru-RU" smtClean="0"/>
              <a:pPr/>
              <a:t>03.02.2018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80E0-D905-44E1-B826-AD40B54EE5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35E2-DEA5-46A4-A12F-B0CD739EE8C1}" type="datetime1">
              <a:rPr lang="ru-RU" smtClean="0"/>
              <a:pPr/>
              <a:t>03.02.2018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80E0-D905-44E1-B826-AD40B54EE5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A0BA3-9867-473B-BE42-8BDA026E7FC0}" type="datetime1">
              <a:rPr lang="ru-RU" smtClean="0"/>
              <a:pPr/>
              <a:t>03.02.2018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80E0-D905-44E1-B826-AD40B54EE5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987C-0550-4333-BAA8-8D04A6A002A5}" type="datetime1">
              <a:rPr lang="ru-RU" smtClean="0"/>
              <a:pPr/>
              <a:t>03.02.2018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80E0-D905-44E1-B826-AD40B54EE5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52C1-8786-4F4C-BEF9-04D0496C35B0}" type="datetime1">
              <a:rPr lang="ru-RU" smtClean="0"/>
              <a:pPr/>
              <a:t>03.02.2018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80E0-D905-44E1-B826-AD40B54EE5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6B18-67D7-44BD-BEB0-9C9411AB33DB}" type="datetime1">
              <a:rPr lang="ru-RU" smtClean="0"/>
              <a:pPr/>
              <a:t>03.02.2018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80E0-D905-44E1-B826-AD40B54EE5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5A99-E4D5-4597-808A-7CDF3E8CC54F}" type="datetime1">
              <a:rPr lang="ru-RU" smtClean="0"/>
              <a:pPr/>
              <a:t>03.02.2018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180E0-D905-44E1-B826-AD40B54EE5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8B993-365C-4178-8D2B-25C8432B60C9}" type="datetime1">
              <a:rPr lang="ru-RU" smtClean="0"/>
              <a:pPr/>
              <a:t>03.02.2018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180E0-D905-44E1-B826-AD40B54EE5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2808311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B050"/>
                </a:solidFill>
                <a:latin typeface="Georgia" pitchFamily="18" charset="0"/>
              </a:rPr>
              <a:t>Технология организации устного счёта</a:t>
            </a:r>
            <a:endParaRPr lang="ru-RU" b="1" i="1" dirty="0">
              <a:solidFill>
                <a:srgbClr val="00B050"/>
              </a:solidFill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1052736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009900"/>
                </a:solidFill>
                <a:latin typeface="Georgia" pitchFamily="18" charset="0"/>
              </a:rPr>
              <a:t>Муниципальное общеобразовательное учреждение </a:t>
            </a:r>
            <a:r>
              <a:rPr lang="ru-RU" sz="2200" b="1" dirty="0" err="1" smtClean="0">
                <a:solidFill>
                  <a:srgbClr val="009900"/>
                </a:solidFill>
                <a:latin typeface="Georgia" pitchFamily="18" charset="0"/>
              </a:rPr>
              <a:t>Ломышкинская</a:t>
            </a:r>
            <a:r>
              <a:rPr lang="ru-RU" sz="2200" b="1" dirty="0" smtClean="0">
                <a:solidFill>
                  <a:srgbClr val="009900"/>
                </a:solidFill>
                <a:latin typeface="Georgia" pitchFamily="18" charset="0"/>
              </a:rPr>
              <a:t> основная общеобразовательная школа</a:t>
            </a:r>
            <a:endParaRPr lang="ru-RU" sz="2200" b="1" dirty="0">
              <a:solidFill>
                <a:srgbClr val="009900"/>
              </a:solidFill>
              <a:latin typeface="Georgia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275856" y="4509120"/>
            <a:ext cx="5472608" cy="105273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Georgia" pitchFamily="18" charset="0"/>
              </a:rPr>
              <a:t>учитель физики и математики</a:t>
            </a:r>
          </a:p>
          <a:p>
            <a:pPr lvl="0" algn="ctr">
              <a:spcBef>
                <a:spcPct val="20000"/>
              </a:spcBef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Любимова Татьяна Александровна</a:t>
            </a:r>
          </a:p>
          <a:p>
            <a:pPr lvl="0" algn="ctr">
              <a:spcBef>
                <a:spcPct val="20000"/>
              </a:spcBef>
            </a:pPr>
            <a:r>
              <a:rPr lang="en-US" sz="3200" b="1" dirty="0" smtClean="0">
                <a:latin typeface="Georgia" pitchFamily="18" charset="0"/>
              </a:rPr>
              <a:t>I</a:t>
            </a:r>
            <a:r>
              <a:rPr lang="ru-RU" sz="3200" b="1" dirty="0" smtClean="0">
                <a:latin typeface="Georgia" pitchFamily="18" charset="0"/>
              </a:rPr>
              <a:t> -я квалификационная категория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188640"/>
            <a:ext cx="6552728" cy="792088"/>
          </a:xfrm>
        </p:spPr>
        <p:txBody>
          <a:bodyPr/>
          <a:lstStyle/>
          <a:p>
            <a:r>
              <a:rPr lang="ru-RU" b="1" i="1" dirty="0">
                <a:solidFill>
                  <a:srgbClr val="009900"/>
                </a:solidFill>
                <a:latin typeface="Georgia" pitchFamily="18" charset="0"/>
                <a:hlinkClick r:id="rId2" action="ppaction://hlinksldjump"/>
              </a:rPr>
              <a:t>Решение задач</a:t>
            </a:r>
            <a:endParaRPr lang="ru-RU" b="1" i="1" dirty="0">
              <a:solidFill>
                <a:srgbClr val="009900"/>
              </a:solidFill>
              <a:latin typeface="Georgia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776"/>
            <a:ext cx="8229600" cy="2836962"/>
          </a:xfrm>
        </p:spPr>
        <p:txBody>
          <a:bodyPr>
            <a:normAutofit/>
          </a:bodyPr>
          <a:lstStyle/>
          <a:p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Основные значения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выработка умений решать задачи;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выработка вычислительных навыков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279525" y="1539875"/>
            <a:ext cx="3760788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64" name="Rectangle 36"/>
          <p:cNvSpPr>
            <a:spLocks noGrp="1" noChangeArrowheads="1"/>
          </p:cNvSpPr>
          <p:nvPr>
            <p:ph type="title"/>
          </p:nvPr>
        </p:nvSpPr>
        <p:spPr>
          <a:xfrm>
            <a:off x="1619672" y="188640"/>
            <a:ext cx="5256584" cy="850032"/>
          </a:xfrm>
        </p:spPr>
        <p:txBody>
          <a:bodyPr/>
          <a:lstStyle/>
          <a:p>
            <a:r>
              <a:rPr lang="ru-RU" b="1" i="1" dirty="0">
                <a:solidFill>
                  <a:srgbClr val="009900"/>
                </a:solidFill>
                <a:latin typeface="Georgia" pitchFamily="18" charset="0"/>
              </a:rPr>
              <a:t>ЛОТО</a:t>
            </a:r>
          </a:p>
        </p:txBody>
      </p:sp>
      <p:sp>
        <p:nvSpPr>
          <p:cNvPr id="22558" name="Rectangle 30"/>
          <p:cNvSpPr>
            <a:spLocks noGrp="1" noChangeArrowheads="1"/>
          </p:cNvSpPr>
          <p:nvPr>
            <p:ph type="body" sz="half" idx="2"/>
          </p:nvPr>
        </p:nvSpPr>
        <p:spPr>
          <a:xfrm>
            <a:off x="3707904" y="1196752"/>
            <a:ext cx="5256709" cy="471338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sz="2700" dirty="0">
                <a:latin typeface="Times New Roman" pitchFamily="18" charset="0"/>
              </a:rPr>
              <a:t>Найти сумму чисел 27 и 63</a:t>
            </a:r>
          </a:p>
          <a:p>
            <a:pPr>
              <a:lnSpc>
                <a:spcPct val="80000"/>
              </a:lnSpc>
            </a:pPr>
            <a:r>
              <a:rPr lang="ru-RU" sz="2700" dirty="0">
                <a:latin typeface="Times New Roman" pitchFamily="18" charset="0"/>
              </a:rPr>
              <a:t>Какое число заменили суммой разрядных слагаемых так:   200+90+6</a:t>
            </a:r>
          </a:p>
          <a:p>
            <a:pPr>
              <a:lnSpc>
                <a:spcPct val="80000"/>
              </a:lnSpc>
            </a:pPr>
            <a:r>
              <a:rPr lang="ru-RU" sz="2700" dirty="0">
                <a:latin typeface="Times New Roman" pitchFamily="18" charset="0"/>
              </a:rPr>
              <a:t>2 плюс 998</a:t>
            </a:r>
          </a:p>
          <a:p>
            <a:pPr>
              <a:lnSpc>
                <a:spcPct val="80000"/>
              </a:lnSpc>
            </a:pPr>
            <a:r>
              <a:rPr lang="ru-RU" sz="2700" dirty="0">
                <a:latin typeface="Times New Roman" pitchFamily="18" charset="0"/>
              </a:rPr>
              <a:t>Первое слагаемое 601, второе 29. Найти сумму.</a:t>
            </a:r>
          </a:p>
          <a:p>
            <a:pPr>
              <a:lnSpc>
                <a:spcPct val="80000"/>
              </a:lnSpc>
            </a:pPr>
            <a:r>
              <a:rPr lang="ru-RU" sz="2700" dirty="0">
                <a:latin typeface="Times New Roman" pitchFamily="18" charset="0"/>
              </a:rPr>
              <a:t>18 увеличить на 27</a:t>
            </a:r>
          </a:p>
          <a:p>
            <a:pPr>
              <a:lnSpc>
                <a:spcPct val="80000"/>
              </a:lnSpc>
            </a:pPr>
            <a:r>
              <a:rPr lang="ru-RU" sz="2700" dirty="0">
                <a:latin typeface="Times New Roman" pitchFamily="18" charset="0"/>
              </a:rPr>
              <a:t>100 уменьшить в 25 раз</a:t>
            </a:r>
          </a:p>
          <a:p>
            <a:pPr>
              <a:lnSpc>
                <a:spcPct val="80000"/>
              </a:lnSpc>
            </a:pPr>
            <a:r>
              <a:rPr lang="ru-RU" sz="2700" dirty="0">
                <a:latin typeface="Times New Roman" pitchFamily="18" charset="0"/>
              </a:rPr>
              <a:t>Найти сумму 209 и 290</a:t>
            </a:r>
          </a:p>
          <a:p>
            <a:pPr>
              <a:lnSpc>
                <a:spcPct val="80000"/>
              </a:lnSpc>
            </a:pPr>
            <a:r>
              <a:rPr lang="ru-RU" sz="2700" dirty="0">
                <a:latin typeface="Times New Roman" pitchFamily="18" charset="0"/>
              </a:rPr>
              <a:t>311 прибавить 202        </a:t>
            </a:r>
            <a:r>
              <a:rPr lang="ru-RU" sz="1800" dirty="0">
                <a:latin typeface="Times New Roman" pitchFamily="18" charset="0"/>
              </a:rPr>
              <a:t>                                   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>
                <a:latin typeface="Times New Roman" pitchFamily="18" charset="0"/>
              </a:rPr>
              <a:t>                                                </a:t>
            </a:r>
            <a:r>
              <a:rPr lang="ru-RU" sz="2400" dirty="0">
                <a:latin typeface="Times New Roman" pitchFamily="18" charset="0"/>
              </a:rPr>
              <a:t>(ПЕРИМЕТР)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>
                <a:latin typeface="Times New Roman" pitchFamily="18" charset="0"/>
              </a:rPr>
              <a:t>                 </a:t>
            </a:r>
          </a:p>
        </p:txBody>
      </p:sp>
      <p:graphicFrame>
        <p:nvGraphicFramePr>
          <p:cNvPr id="22575" name="Group 47"/>
          <p:cNvGraphicFramePr>
            <a:graphicFrameLocks noGrp="1"/>
          </p:cNvGraphicFramePr>
          <p:nvPr>
            <p:ph sz="half" idx="4294967295"/>
          </p:nvPr>
        </p:nvGraphicFramePr>
        <p:xfrm>
          <a:off x="179512" y="1700808"/>
          <a:ext cx="3384374" cy="3516630"/>
        </p:xfrm>
        <a:graphic>
          <a:graphicData uri="http://schemas.openxmlformats.org/drawingml/2006/table">
            <a:tbl>
              <a:tblPr/>
              <a:tblGrid>
                <a:gridCol w="847545"/>
                <a:gridCol w="845610"/>
                <a:gridCol w="845609"/>
                <a:gridCol w="845610"/>
              </a:tblGrid>
              <a:tr h="10477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296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513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28613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499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2576" name="AutoShape 4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6381750"/>
            <a:ext cx="719138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2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2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0" decel="100000" fill="hold"/>
                                        <p:tgtEl>
                                          <p:spTgt spid="22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2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2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800" decel="100000" fill="hold"/>
                                        <p:tgtEl>
                                          <p:spTgt spid="22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2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2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800" decel="100000" fill="hold"/>
                                        <p:tgtEl>
                                          <p:spTgt spid="22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2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2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800" decel="100000" fill="hold"/>
                                        <p:tgtEl>
                                          <p:spTgt spid="22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2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2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800" decel="100000" fill="hold"/>
                                        <p:tgtEl>
                                          <p:spTgt spid="22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2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2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800" decel="100000" fill="hold"/>
                                        <p:tgtEl>
                                          <p:spTgt spid="22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2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2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800" decel="100000" fill="hold"/>
                                        <p:tgtEl>
                                          <p:spTgt spid="22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25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25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800" decel="100000" fill="hold"/>
                                        <p:tgtEl>
                                          <p:spTgt spid="225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2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2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800" decel="100000" fill="hold"/>
                                        <p:tgtEl>
                                          <p:spTgt spid="22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2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2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800" decel="100000" fill="hold"/>
                                        <p:tgtEl>
                                          <p:spTgt spid="22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64" grpId="0"/>
      <p:bldP spid="2255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116632"/>
            <a:ext cx="8686800" cy="611981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dirty="0"/>
              <a:t>   </a:t>
            </a:r>
            <a:r>
              <a:rPr lang="ru-RU" sz="2800" b="1" i="1" dirty="0">
                <a:solidFill>
                  <a:srgbClr val="009900"/>
                </a:solidFill>
                <a:latin typeface="Georgia" pitchFamily="18" charset="0"/>
              </a:rPr>
              <a:t>Найдите значение выражений самым удобным способом, используя данный шифр, прочитайте </a:t>
            </a:r>
            <a:r>
              <a:rPr lang="ru-RU" sz="2800" b="1" i="1" dirty="0" smtClean="0">
                <a:solidFill>
                  <a:srgbClr val="009900"/>
                </a:solidFill>
                <a:latin typeface="Georgia" pitchFamily="18" charset="0"/>
              </a:rPr>
              <a:t>слово</a:t>
            </a:r>
            <a:endParaRPr lang="ru-RU" sz="2800" b="1" i="1" dirty="0">
              <a:solidFill>
                <a:srgbClr val="009900"/>
              </a:solidFill>
              <a:latin typeface="Georgia" pitchFamily="18" charset="0"/>
            </a:endParaRPr>
          </a:p>
          <a:p>
            <a:pPr algn="ctr">
              <a:buFontTx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4·19·25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buFontTx/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8·15·125·250·35·8</a:t>
            </a:r>
          </a:p>
          <a:p>
            <a:pPr algn="ctr">
              <a:buFontTx/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50·75·2</a:t>
            </a:r>
          </a:p>
          <a:p>
            <a:pPr algn="ctr">
              <a:buFontTx/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16·47·125</a:t>
            </a:r>
          </a:p>
          <a:p>
            <a:pPr algn="ctr">
              <a:buFontTx/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40·8·25·125</a:t>
            </a:r>
          </a:p>
          <a:p>
            <a:pPr algn="ctr">
              <a:buFontTx/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31·25·4 </a:t>
            </a:r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388424" y="6525344"/>
            <a:ext cx="504056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0" decel="1000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800" decel="1000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00" decel="100000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800" decel="100000" fill="hold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800" decel="100000" fill="hold"/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260648"/>
            <a:ext cx="8353176" cy="6081713"/>
          </a:xfrm>
        </p:spPr>
        <p:txBody>
          <a:bodyPr/>
          <a:lstStyle/>
          <a:p>
            <a:pPr>
              <a:buFontTx/>
              <a:buNone/>
            </a:pPr>
            <a:r>
              <a:rPr lang="ru-RU" b="1" dirty="0"/>
              <a:t>                 </a:t>
            </a:r>
            <a:r>
              <a:rPr lang="ru-RU" b="1" dirty="0" smtClean="0"/>
              <a:t>               </a:t>
            </a:r>
            <a:r>
              <a:rPr lang="ru-RU" sz="4400" b="1" i="1" dirty="0">
                <a:solidFill>
                  <a:srgbClr val="009900"/>
                </a:solidFill>
                <a:latin typeface="Georgia" pitchFamily="18" charset="0"/>
              </a:rPr>
              <a:t>ШИФР</a:t>
            </a:r>
          </a:p>
          <a:p>
            <a:pPr>
              <a:buFontTx/>
              <a:buNone/>
            </a:pPr>
            <a:endParaRPr lang="ru-RU" dirty="0">
              <a:solidFill>
                <a:srgbClr val="009900"/>
              </a:solidFill>
            </a:endParaRPr>
          </a:p>
          <a:p>
            <a:pPr>
              <a:buFontTx/>
              <a:buNone/>
            </a:pPr>
            <a:r>
              <a:rPr lang="ru-RU" b="1" dirty="0" smtClean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(15000)     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М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(7500)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FontTx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У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(94000)   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Ф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(1900)</a:t>
            </a:r>
          </a:p>
          <a:p>
            <a:pPr>
              <a:buFontTx/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(3100) </a:t>
            </a:r>
          </a:p>
          <a:p>
            <a:pPr>
              <a:buFontTx/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Л(1 000 000)</a:t>
            </a:r>
          </a:p>
          <a:p>
            <a:pPr>
              <a:buFontTx/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Р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(70 000)</a:t>
            </a:r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 flipH="1">
            <a:off x="2627312" y="1052736"/>
            <a:ext cx="1152599" cy="647477"/>
          </a:xfrm>
          <a:prstGeom prst="line">
            <a:avLst/>
          </a:prstGeom>
          <a:noFill/>
          <a:ln w="25400">
            <a:solidFill>
              <a:srgbClr val="CC0066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5436096" y="1052736"/>
            <a:ext cx="1008113" cy="648072"/>
          </a:xfrm>
          <a:prstGeom prst="line">
            <a:avLst/>
          </a:prstGeom>
          <a:noFill/>
          <a:ln w="25400">
            <a:solidFill>
              <a:srgbClr val="CC0066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 flipH="1">
            <a:off x="2339752" y="1052736"/>
            <a:ext cx="1728189" cy="1872208"/>
          </a:xfrm>
          <a:prstGeom prst="line">
            <a:avLst/>
          </a:prstGeom>
          <a:noFill/>
          <a:ln w="25400">
            <a:solidFill>
              <a:srgbClr val="CC0066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 flipH="1">
            <a:off x="2987823" y="1052737"/>
            <a:ext cx="1368148" cy="3024335"/>
          </a:xfrm>
          <a:prstGeom prst="line">
            <a:avLst/>
          </a:prstGeom>
          <a:noFill/>
          <a:ln w="25400">
            <a:solidFill>
              <a:srgbClr val="CC0066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4572000" y="1052736"/>
            <a:ext cx="72008" cy="3528392"/>
          </a:xfrm>
          <a:prstGeom prst="line">
            <a:avLst/>
          </a:prstGeom>
          <a:noFill/>
          <a:ln w="25400">
            <a:solidFill>
              <a:srgbClr val="CC0066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4860032" y="1052737"/>
            <a:ext cx="432048" cy="2304255"/>
          </a:xfrm>
          <a:prstGeom prst="line">
            <a:avLst/>
          </a:prstGeom>
          <a:noFill/>
          <a:ln w="25400">
            <a:solidFill>
              <a:srgbClr val="CC0066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5148064" y="1052736"/>
            <a:ext cx="1584176" cy="1872208"/>
          </a:xfrm>
          <a:prstGeom prst="line">
            <a:avLst/>
          </a:prstGeom>
          <a:noFill/>
          <a:ln w="25400">
            <a:solidFill>
              <a:srgbClr val="CC0066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Управляющая кнопка: назад 9">
            <a:hlinkClick r:id="rId2" action="ppaction://hlinksldjump" highlightClick="1"/>
          </p:cNvPr>
          <p:cNvSpPr/>
          <p:nvPr/>
        </p:nvSpPr>
        <p:spPr>
          <a:xfrm>
            <a:off x="8460432" y="6597352"/>
            <a:ext cx="432048" cy="1440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558608" cy="1339702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9900"/>
                </a:solidFill>
                <a:latin typeface="Georgia" pitchFamily="18" charset="0"/>
              </a:rPr>
              <a:t>Расшифровать пословицу</a:t>
            </a:r>
          </a:p>
        </p:txBody>
      </p:sp>
      <p:graphicFrame>
        <p:nvGraphicFramePr>
          <p:cNvPr id="26627" name="Group 3"/>
          <p:cNvGraphicFramePr>
            <a:graphicFrameLocks noGrp="1"/>
          </p:cNvGraphicFramePr>
          <p:nvPr>
            <p:ph sz="half" idx="1"/>
          </p:nvPr>
        </p:nvGraphicFramePr>
        <p:xfrm>
          <a:off x="251520" y="1484784"/>
          <a:ext cx="8640763" cy="936103"/>
        </p:xfrm>
        <a:graphic>
          <a:graphicData uri="http://schemas.openxmlformats.org/drawingml/2006/table">
            <a:tbl>
              <a:tblPr/>
              <a:tblGrid>
                <a:gridCol w="620713"/>
                <a:gridCol w="523875"/>
                <a:gridCol w="623887"/>
                <a:gridCol w="522288"/>
                <a:gridCol w="622300"/>
                <a:gridCol w="523875"/>
                <a:gridCol w="622300"/>
                <a:gridCol w="522287"/>
                <a:gridCol w="622300"/>
                <a:gridCol w="622300"/>
                <a:gridCol w="720725"/>
                <a:gridCol w="425450"/>
                <a:gridCol w="523875"/>
                <a:gridCol w="620713"/>
                <a:gridCol w="523875"/>
              </a:tblGrid>
              <a:tr h="43855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54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20,59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29,17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9,19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5,648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2,836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38,76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15,181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3,225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77" name="Rectangle 53"/>
          <p:cNvSpPr>
            <a:spLocks noGrp="1" noChangeArrowheads="1"/>
          </p:cNvSpPr>
          <p:nvPr>
            <p:ph type="body" sz="half" idx="2"/>
          </p:nvPr>
        </p:nvSpPr>
        <p:spPr>
          <a:xfrm>
            <a:off x="1619672" y="2564904"/>
            <a:ext cx="6264696" cy="3168674"/>
          </a:xfrm>
        </p:spPr>
        <p:txBody>
          <a:bodyPr/>
          <a:lstStyle/>
          <a:p>
            <a:pPr marL="536575" indent="-166688"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1) 7,59+7,591                        10) 8,09+6,25</a:t>
            </a:r>
          </a:p>
          <a:p>
            <a:pPr marL="536575" indent="-166688"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2) 1,2+37,56                          11) 9,7-4,35</a:t>
            </a:r>
          </a:p>
          <a:p>
            <a:pPr marL="536575" indent="-166688"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3) 4,305-1,08                        12) 18,56-15,724</a:t>
            </a:r>
          </a:p>
          <a:p>
            <a:pPr marL="536575" indent="-166688"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4) 6,19+14,4                          13) 15,8+22,96</a:t>
            </a:r>
          </a:p>
          <a:p>
            <a:pPr marL="536575" indent="-166688"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5) 35,17-6                             14) 11,4-5,25</a:t>
            </a:r>
          </a:p>
          <a:p>
            <a:pPr marL="536575" indent="-166688"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6) 11,14-5,492                       15) 17,5+21,26</a:t>
            </a:r>
          </a:p>
          <a:p>
            <a:pPr marL="536575" indent="-166688"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7) 25,05+13,71                      16) 24,3+18,8</a:t>
            </a:r>
          </a:p>
          <a:p>
            <a:pPr marL="536575" indent="-166688"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8) 17,5-11,9                           17) 13,4+17,9</a:t>
            </a:r>
          </a:p>
          <a:p>
            <a:pPr marL="536575" indent="-166688"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9) 25,15-15,96                      18) 1-0,75</a:t>
            </a:r>
          </a:p>
        </p:txBody>
      </p:sp>
      <p:sp>
        <p:nvSpPr>
          <p:cNvPr id="26679" name="AutoShape 5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424" y="6525344"/>
            <a:ext cx="431404" cy="14404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26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26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6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26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6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26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6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26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6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26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6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6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266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66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66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266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7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0"/>
            <a:ext cx="7848871" cy="1332384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9900"/>
                </a:solidFill>
                <a:latin typeface="Georgia" pitchFamily="18" charset="0"/>
              </a:rPr>
              <a:t>Найти значение выражения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552" y="1268760"/>
            <a:ext cx="3384376" cy="4824536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-</a:t>
            </a:r>
            <a:r>
              <a:rPr lang="ru-RU" sz="3200" b="1" dirty="0">
                <a:latin typeface="Times New Roman" pitchFamily="18" charset="0"/>
              </a:rPr>
              <a:t>18,5+4,5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200" b="1" dirty="0">
                <a:latin typeface="Times New Roman" pitchFamily="18" charset="0"/>
              </a:rPr>
              <a:t>-180,1+180,1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200" b="1" dirty="0">
                <a:latin typeface="Times New Roman" pitchFamily="18" charset="0"/>
              </a:rPr>
              <a:t>-10,9+(-9,7)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200" b="1" dirty="0">
                <a:latin typeface="Times New Roman" pitchFamily="18" charset="0"/>
              </a:rPr>
              <a:t>-6 1/4 +(-3,2)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200" b="1" dirty="0">
                <a:latin typeface="Times New Roman" pitchFamily="18" charset="0"/>
              </a:rPr>
              <a:t>-12 3/4 +13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200" b="1" dirty="0">
                <a:latin typeface="Times New Roman" pitchFamily="18" charset="0"/>
              </a:rPr>
              <a:t>6 1/2 +(-8,32)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200" b="1" dirty="0">
                <a:latin typeface="Times New Roman" pitchFamily="18" charset="0"/>
              </a:rPr>
              <a:t>14,2 +(-4 1/4)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200" b="1" dirty="0">
                <a:latin typeface="Times New Roman" pitchFamily="18" charset="0"/>
              </a:rPr>
              <a:t>-1+7/11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200" b="1" dirty="0">
                <a:latin typeface="Times New Roman" pitchFamily="18" charset="0"/>
              </a:rPr>
              <a:t>-100+0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4008" y="1268760"/>
            <a:ext cx="3960440" cy="4536504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sz="3200" b="1" dirty="0">
                <a:latin typeface="Times New Roman" pitchFamily="18" charset="0"/>
              </a:rPr>
              <a:t>450:3</a:t>
            </a:r>
          </a:p>
          <a:p>
            <a:pPr>
              <a:lnSpc>
                <a:spcPct val="90000"/>
              </a:lnSpc>
              <a:buNone/>
            </a:pPr>
            <a:r>
              <a:rPr lang="ru-RU" sz="3200" b="1" dirty="0">
                <a:latin typeface="Times New Roman" pitchFamily="18" charset="0"/>
              </a:rPr>
              <a:t>907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lnSpc>
                <a:spcPct val="90000"/>
              </a:lnSpc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404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>
              <a:lnSpc>
                <a:spcPct val="90000"/>
              </a:lnSpc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125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501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8 </a:t>
            </a:r>
          </a:p>
          <a:p>
            <a:pPr>
              <a:lnSpc>
                <a:spcPct val="90000"/>
              </a:lnSpc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110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57-10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57</a:t>
            </a:r>
          </a:p>
          <a:p>
            <a:pPr>
              <a:lnSpc>
                <a:spcPct val="90000"/>
              </a:lnSpc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88+12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>
              <a:lnSpc>
                <a:spcPct val="90000"/>
              </a:lnSpc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72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pPr>
              <a:lnSpc>
                <a:spcPct val="90000"/>
              </a:lnSpc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99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900" decel="1000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900" decel="100000" fill="hold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900" decel="100000" fill="hold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0" decel="100000" fill="hold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900" decel="100000" fill="hold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900" decel="100000" fill="hold"/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900" decel="100000" fill="hold"/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900" decel="100000" fill="hold"/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27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27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900" decel="100000" fill="hold"/>
                                        <p:tgtEl>
                                          <p:spTgt spid="327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  <p:bldP spid="3277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1484784"/>
            <a:ext cx="4032448" cy="2303462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 i="1" dirty="0">
                <a:solidFill>
                  <a:srgbClr val="009900"/>
                </a:solidFill>
                <a:latin typeface="Georgia" pitchFamily="18" charset="0"/>
                <a:cs typeface="Times New Roman" pitchFamily="18" charset="0"/>
              </a:rPr>
              <a:t>Прежде чем смело</a:t>
            </a:r>
          </a:p>
          <a:p>
            <a:pPr>
              <a:buFontTx/>
              <a:buNone/>
            </a:pPr>
            <a:r>
              <a:rPr lang="ru-RU" sz="2800" b="1" i="1" dirty="0">
                <a:solidFill>
                  <a:srgbClr val="009900"/>
                </a:solidFill>
                <a:latin typeface="Georgia" pitchFamily="18" charset="0"/>
                <a:cs typeface="Times New Roman" pitchFamily="18" charset="0"/>
              </a:rPr>
              <a:t>К задачам идти,</a:t>
            </a:r>
          </a:p>
          <a:p>
            <a:pPr>
              <a:buFontTx/>
              <a:buNone/>
            </a:pPr>
            <a:r>
              <a:rPr lang="ru-RU" sz="2800" b="1" i="1" dirty="0">
                <a:solidFill>
                  <a:srgbClr val="009900"/>
                </a:solidFill>
                <a:latin typeface="Georgia" pitchFamily="18" charset="0"/>
                <a:cs typeface="Times New Roman" pitchFamily="18" charset="0"/>
              </a:rPr>
              <a:t>Тему из букв</a:t>
            </a:r>
          </a:p>
          <a:p>
            <a:pPr>
              <a:buFontTx/>
              <a:buNone/>
            </a:pPr>
            <a:r>
              <a:rPr lang="ru-RU" sz="2800" b="1" i="1" dirty="0">
                <a:solidFill>
                  <a:srgbClr val="009900"/>
                </a:solidFill>
                <a:latin typeface="Georgia" pitchFamily="18" charset="0"/>
                <a:cs typeface="Times New Roman" pitchFamily="18" charset="0"/>
              </a:rPr>
              <a:t>Ты сумей собери</a:t>
            </a:r>
            <a:r>
              <a:rPr lang="ru-RU" sz="2800" dirty="0">
                <a:solidFill>
                  <a:srgbClr val="009900"/>
                </a:solidFill>
                <a:latin typeface="Georgia" pitchFamily="18" charset="0"/>
              </a:rPr>
              <a:t>!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211960" y="456223"/>
            <a:ext cx="446563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704850" algn="l"/>
              </a:tabLst>
            </a:pPr>
            <a:r>
              <a:rPr lang="ru-RU" sz="3200" b="1" dirty="0">
                <a:latin typeface="Times New Roman" pitchFamily="18" charset="0"/>
              </a:rPr>
              <a:t>562-(233+162)           </a:t>
            </a:r>
            <a:r>
              <a:rPr lang="ru-RU" sz="3200" b="1" dirty="0">
                <a:solidFill>
                  <a:srgbClr val="CC0066"/>
                </a:solidFill>
                <a:latin typeface="Times New Roman" pitchFamily="18" charset="0"/>
              </a:rPr>
              <a:t>Е</a:t>
            </a:r>
            <a:endParaRPr lang="ru-RU" sz="3200" dirty="0">
              <a:solidFill>
                <a:srgbClr val="CC0066"/>
              </a:solidFill>
              <a:latin typeface="Times New Roman" pitchFamily="18" charset="0"/>
            </a:endParaRPr>
          </a:p>
          <a:p>
            <a:pPr algn="ctr">
              <a:tabLst>
                <a:tab pos="704850" algn="l"/>
              </a:tabLst>
            </a:pPr>
            <a:r>
              <a:rPr lang="ru-RU" sz="3200" b="1" dirty="0">
                <a:latin typeface="Times New Roman" pitchFamily="18" charset="0"/>
              </a:rPr>
              <a:t>(612+276)-412           </a:t>
            </a:r>
            <a:r>
              <a:rPr lang="ru-RU" sz="3200" b="1" dirty="0">
                <a:solidFill>
                  <a:srgbClr val="CC0066"/>
                </a:solidFill>
                <a:latin typeface="Times New Roman" pitchFamily="18" charset="0"/>
              </a:rPr>
              <a:t>У</a:t>
            </a:r>
            <a:endParaRPr lang="ru-RU" sz="3200" dirty="0">
              <a:solidFill>
                <a:srgbClr val="CC0066"/>
              </a:solidFill>
              <a:latin typeface="Times New Roman" pitchFamily="18" charset="0"/>
            </a:endParaRPr>
          </a:p>
          <a:p>
            <a:pPr algn="ctr">
              <a:tabLst>
                <a:tab pos="704850" algn="l"/>
              </a:tabLst>
            </a:pPr>
            <a:r>
              <a:rPr lang="ru-RU" sz="3200" b="1" dirty="0">
                <a:latin typeface="Times New Roman" pitchFamily="18" charset="0"/>
              </a:rPr>
              <a:t>713+(87+189)            </a:t>
            </a:r>
            <a:r>
              <a:rPr lang="ru-RU" sz="3200" b="1" dirty="0">
                <a:solidFill>
                  <a:srgbClr val="CC0066"/>
                </a:solidFill>
                <a:latin typeface="Times New Roman" pitchFamily="18" charset="0"/>
              </a:rPr>
              <a:t>О</a:t>
            </a:r>
            <a:endParaRPr lang="ru-RU" sz="3200" dirty="0">
              <a:solidFill>
                <a:srgbClr val="CC0066"/>
              </a:solidFill>
              <a:latin typeface="Times New Roman" pitchFamily="18" charset="0"/>
            </a:endParaRPr>
          </a:p>
          <a:p>
            <a:pPr algn="ctr">
              <a:tabLst>
                <a:tab pos="704850" algn="l"/>
              </a:tabLst>
            </a:pPr>
            <a:r>
              <a:rPr lang="ru-RU" sz="3200" b="1" dirty="0">
                <a:latin typeface="Times New Roman" pitchFamily="18" charset="0"/>
              </a:rPr>
              <a:t>682-(364+282)           </a:t>
            </a:r>
            <a:r>
              <a:rPr lang="ru-RU" sz="3200" b="1" dirty="0">
                <a:solidFill>
                  <a:srgbClr val="CC0066"/>
                </a:solidFill>
                <a:latin typeface="Times New Roman" pitchFamily="18" charset="0"/>
              </a:rPr>
              <a:t>И</a:t>
            </a:r>
            <a:endParaRPr lang="ru-RU" sz="3200" dirty="0">
              <a:solidFill>
                <a:srgbClr val="CC0066"/>
              </a:solidFill>
              <a:latin typeface="Times New Roman" pitchFamily="18" charset="0"/>
            </a:endParaRPr>
          </a:p>
          <a:p>
            <a:pPr algn="ctr">
              <a:tabLst>
                <a:tab pos="704850" algn="l"/>
              </a:tabLst>
            </a:pPr>
            <a:r>
              <a:rPr lang="ru-RU" sz="3200" b="1" dirty="0">
                <a:latin typeface="Times New Roman" pitchFamily="18" charset="0"/>
              </a:rPr>
              <a:t>65+431+35+69 </a:t>
            </a:r>
            <a:r>
              <a:rPr lang="ru-RU" sz="3200" b="1" dirty="0">
                <a:solidFill>
                  <a:schemeClr val="accent2"/>
                </a:solidFill>
                <a:latin typeface="Times New Roman" pitchFamily="18" charset="0"/>
              </a:rPr>
              <a:t>         </a:t>
            </a:r>
            <a:r>
              <a:rPr lang="ru-RU" sz="3200" b="1" dirty="0">
                <a:solidFill>
                  <a:srgbClr val="CC0066"/>
                </a:solidFill>
                <a:latin typeface="Times New Roman" pitchFamily="18" charset="0"/>
              </a:rPr>
              <a:t>Н</a:t>
            </a:r>
            <a:endParaRPr lang="ru-RU" sz="3200" dirty="0">
              <a:solidFill>
                <a:srgbClr val="CC0066"/>
              </a:solidFill>
              <a:latin typeface="Times New Roman" pitchFamily="18" charset="0"/>
            </a:endParaRPr>
          </a:p>
          <a:p>
            <a:pPr algn="ctr">
              <a:tabLst>
                <a:tab pos="704850" algn="l"/>
              </a:tabLst>
            </a:pPr>
            <a:r>
              <a:rPr lang="ru-RU" sz="3200" b="1" dirty="0">
                <a:latin typeface="Times New Roman" pitchFamily="18" charset="0"/>
              </a:rPr>
              <a:t>177-78  </a:t>
            </a:r>
            <a:r>
              <a:rPr lang="ru-RU" sz="3200" b="1" dirty="0">
                <a:solidFill>
                  <a:schemeClr val="accent2"/>
                </a:solidFill>
                <a:latin typeface="Times New Roman" pitchFamily="18" charset="0"/>
              </a:rPr>
              <a:t>                      </a:t>
            </a:r>
            <a:r>
              <a:rPr lang="ru-RU" sz="3200" b="1" dirty="0">
                <a:solidFill>
                  <a:srgbClr val="CC0066"/>
                </a:solidFill>
                <a:latin typeface="Times New Roman" pitchFamily="18" charset="0"/>
              </a:rPr>
              <a:t>П</a:t>
            </a:r>
            <a:endParaRPr lang="ru-RU" sz="3200" dirty="0">
              <a:solidFill>
                <a:srgbClr val="CC0066"/>
              </a:solidFill>
              <a:latin typeface="Times New Roman" pitchFamily="18" charset="0"/>
            </a:endParaRPr>
          </a:p>
          <a:p>
            <a:pPr algn="ctr">
              <a:tabLst>
                <a:tab pos="704850" algn="l"/>
              </a:tabLst>
            </a:pPr>
            <a:r>
              <a:rPr lang="ru-RU" sz="3200" b="1" dirty="0">
                <a:latin typeface="Times New Roman" pitchFamily="18" charset="0"/>
              </a:rPr>
              <a:t>86+44</a:t>
            </a:r>
            <a:r>
              <a:rPr lang="ru-RU" sz="3200" b="1" dirty="0">
                <a:solidFill>
                  <a:schemeClr val="accent2"/>
                </a:solidFill>
                <a:latin typeface="Times New Roman" pitchFamily="18" charset="0"/>
              </a:rPr>
              <a:t>                         </a:t>
            </a:r>
            <a:r>
              <a:rPr lang="ru-RU" sz="3200" b="1" dirty="0">
                <a:solidFill>
                  <a:srgbClr val="CC0066"/>
                </a:solidFill>
                <a:latin typeface="Times New Roman" pitchFamily="18" charset="0"/>
              </a:rPr>
              <a:t>Р</a:t>
            </a:r>
          </a:p>
          <a:p>
            <a:pPr algn="ctr">
              <a:tabLst>
                <a:tab pos="704850" algn="l"/>
              </a:tabLst>
            </a:pPr>
            <a:r>
              <a:rPr lang="ru-RU" sz="3200" b="1" dirty="0">
                <a:latin typeface="Times New Roman" pitchFamily="18" charset="0"/>
              </a:rPr>
              <a:t>314-204  </a:t>
            </a:r>
            <a:r>
              <a:rPr lang="ru-RU" sz="3200" b="1" dirty="0">
                <a:solidFill>
                  <a:schemeClr val="accent2"/>
                </a:solidFill>
                <a:latin typeface="Times New Roman" pitchFamily="18" charset="0"/>
              </a:rPr>
              <a:t>                    </a:t>
            </a:r>
            <a:r>
              <a:rPr lang="ru-RU" sz="3200" b="1" dirty="0">
                <a:solidFill>
                  <a:srgbClr val="CC0066"/>
                </a:solidFill>
                <a:latin typeface="Times New Roman" pitchFamily="18" charset="0"/>
              </a:rPr>
              <a:t>Щ</a:t>
            </a:r>
            <a:r>
              <a:rPr lang="ru-RU" sz="3200" dirty="0">
                <a:solidFill>
                  <a:srgbClr val="CC0066"/>
                </a:solidFill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35878" name="Group 38"/>
          <p:cNvGraphicFramePr>
            <a:graphicFrameLocks noGrp="1"/>
          </p:cNvGraphicFramePr>
          <p:nvPr>
            <p:ph sz="half" idx="2"/>
          </p:nvPr>
        </p:nvGraphicFramePr>
        <p:xfrm>
          <a:off x="755576" y="4581128"/>
          <a:ext cx="7561262" cy="1158242"/>
        </p:xfrm>
        <a:graphic>
          <a:graphicData uri="http://schemas.openxmlformats.org/drawingml/2006/table">
            <a:tbl>
              <a:tblPr/>
              <a:tblGrid>
                <a:gridCol w="836612"/>
                <a:gridCol w="842963"/>
                <a:gridCol w="836612"/>
                <a:gridCol w="841375"/>
                <a:gridCol w="839788"/>
                <a:gridCol w="842962"/>
                <a:gridCol w="839788"/>
                <a:gridCol w="841375"/>
                <a:gridCol w="839787"/>
              </a:tblGrid>
              <a:tr h="57912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04850" algn="l"/>
                        </a:tabLst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476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04850" algn="l"/>
                        </a:tabLst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04850" algn="l"/>
                        </a:tabLst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04850" algn="l"/>
                        </a:tabLst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989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04850" algn="l"/>
                        </a:tabLst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04850" algn="l"/>
                        </a:tabLst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167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04850" algn="l"/>
                        </a:tabLst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04850" algn="l"/>
                        </a:tabLst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04850" algn="l"/>
                        </a:tabLst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167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build="p"/>
      <p:bldP spid="3584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188640"/>
            <a:ext cx="7416824" cy="791468"/>
          </a:xfrm>
          <a:ln>
            <a:noFill/>
          </a:ln>
          <a:effectLst>
            <a:outerShdw dist="45791" dir="2021404" algn="ctr" rotWithShape="0">
              <a:schemeClr val="bg2"/>
            </a:outerShdw>
          </a:effectLst>
        </p:spPr>
        <p:txBody>
          <a:bodyPr>
            <a:scene3d>
              <a:camera prst="perspectiveFront"/>
              <a:lightRig rig="threePt" dir="t"/>
            </a:scene3d>
          </a:bodyPr>
          <a:lstStyle/>
          <a:p>
            <a:r>
              <a:rPr lang="ru-RU" b="1" i="1" dirty="0" smtClean="0">
                <a:solidFill>
                  <a:srgbClr val="009900"/>
                </a:solidFill>
                <a:effectLst/>
                <a:latin typeface="Georgia" pitchFamily="18" charset="0"/>
              </a:rPr>
              <a:t>Заполните </a:t>
            </a:r>
            <a:r>
              <a:rPr lang="ru-RU" b="1" i="1" dirty="0">
                <a:solidFill>
                  <a:srgbClr val="009900"/>
                </a:solidFill>
                <a:effectLst/>
                <a:latin typeface="Georgia" pitchFamily="18" charset="0"/>
              </a:rPr>
              <a:t>таблицу</a:t>
            </a:r>
          </a:p>
        </p:txBody>
      </p:sp>
      <p:graphicFrame>
        <p:nvGraphicFramePr>
          <p:cNvPr id="36867" name="Group 3"/>
          <p:cNvGraphicFramePr>
            <a:graphicFrameLocks noGrp="1"/>
          </p:cNvGraphicFramePr>
          <p:nvPr/>
        </p:nvGraphicFramePr>
        <p:xfrm>
          <a:off x="899592" y="1196752"/>
          <a:ext cx="7344817" cy="4392613"/>
        </p:xfrm>
        <a:graphic>
          <a:graphicData uri="http://schemas.openxmlformats.org/drawingml/2006/table">
            <a:tbl>
              <a:tblPr/>
              <a:tblGrid>
                <a:gridCol w="1048285"/>
                <a:gridCol w="1049990"/>
                <a:gridCol w="1048286"/>
                <a:gridCol w="1049990"/>
                <a:gridCol w="1048285"/>
                <a:gridCol w="1048286"/>
                <a:gridCol w="1051695"/>
              </a:tblGrid>
              <a:tr h="1082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4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2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8460432" y="6525344"/>
            <a:ext cx="432048" cy="1440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352928" cy="1332384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9900"/>
                </a:solidFill>
                <a:latin typeface="Georgia" pitchFamily="18" charset="0"/>
              </a:rPr>
              <a:t>Вычислить удобным способом</a:t>
            </a:r>
          </a:p>
        </p:txBody>
      </p:sp>
      <p:graphicFrame>
        <p:nvGraphicFramePr>
          <p:cNvPr id="33795" name="Group 3"/>
          <p:cNvGraphicFramePr>
            <a:graphicFrameLocks noGrp="1"/>
          </p:cNvGraphicFramePr>
          <p:nvPr>
            <p:ph idx="1"/>
          </p:nvPr>
        </p:nvGraphicFramePr>
        <p:xfrm>
          <a:off x="539552" y="1412776"/>
          <a:ext cx="8064896" cy="3816423"/>
        </p:xfrm>
        <a:graphic>
          <a:graphicData uri="http://schemas.openxmlformats.org/drawingml/2006/table">
            <a:tbl>
              <a:tblPr/>
              <a:tblGrid>
                <a:gridCol w="4032448"/>
                <a:gridCol w="4032448"/>
              </a:tblGrid>
              <a:tr h="12887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4716-(2716+300)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(847+816)-716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87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586+(14+238)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9111-(590+8111)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899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(1614+244)+56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435+810+165+90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72808" cy="792088"/>
          </a:xfrm>
        </p:spPr>
        <p:txBody>
          <a:bodyPr/>
          <a:lstStyle/>
          <a:p>
            <a:r>
              <a:rPr lang="ru-RU" b="1" i="1" dirty="0">
                <a:solidFill>
                  <a:srgbClr val="009900"/>
                </a:solidFill>
                <a:latin typeface="Georgia" pitchFamily="18" charset="0"/>
              </a:rPr>
              <a:t>Решите уравнения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196752"/>
            <a:ext cx="3776663" cy="4320480"/>
          </a:xfrm>
        </p:spPr>
        <p:txBody>
          <a:bodyPr/>
          <a:lstStyle/>
          <a:p>
            <a:r>
              <a:rPr lang="en-US" sz="3600" i="1" dirty="0">
                <a:latin typeface="Times New Roman" pitchFamily="18" charset="0"/>
              </a:rPr>
              <a:t>x+17=60</a:t>
            </a:r>
          </a:p>
          <a:p>
            <a:r>
              <a:rPr lang="en-US" sz="3600" i="1" dirty="0">
                <a:latin typeface="Times New Roman" pitchFamily="18" charset="0"/>
              </a:rPr>
              <a:t>a-51=60</a:t>
            </a:r>
          </a:p>
          <a:p>
            <a:r>
              <a:rPr lang="en-US" sz="3600" i="1" dirty="0">
                <a:latin typeface="Times New Roman" pitchFamily="18" charset="0"/>
              </a:rPr>
              <a:t>60=a+51</a:t>
            </a:r>
          </a:p>
          <a:p>
            <a:r>
              <a:rPr lang="en-US" sz="3600" i="1" dirty="0">
                <a:latin typeface="Times New Roman" pitchFamily="18" charset="0"/>
              </a:rPr>
              <a:t>c-43=81</a:t>
            </a:r>
          </a:p>
          <a:p>
            <a:r>
              <a:rPr lang="en-US" sz="3600" i="1" dirty="0">
                <a:latin typeface="Times New Roman" pitchFamily="18" charset="0"/>
              </a:rPr>
              <a:t>62=100-y</a:t>
            </a:r>
            <a:endParaRPr lang="ru-RU" sz="3600" i="1" dirty="0">
              <a:latin typeface="Times New Roman" pitchFamily="18" charset="0"/>
            </a:endParaRPr>
          </a:p>
          <a:p>
            <a:r>
              <a:rPr lang="ru-RU" sz="3600" dirty="0">
                <a:latin typeface="Times New Roman" pitchFamily="18" charset="0"/>
              </a:rPr>
              <a:t>6х - </a:t>
            </a:r>
            <a:r>
              <a:rPr lang="ru-RU" sz="3600" dirty="0" err="1">
                <a:latin typeface="Times New Roman" pitchFamily="18" charset="0"/>
              </a:rPr>
              <a:t>х</a:t>
            </a:r>
            <a:r>
              <a:rPr lang="ru-RU" sz="3600" dirty="0">
                <a:latin typeface="Times New Roman" pitchFamily="18" charset="0"/>
              </a:rPr>
              <a:t> + 18 = 43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860032" y="1196752"/>
            <a:ext cx="3744416" cy="3960440"/>
          </a:xfrm>
        </p:spPr>
        <p:txBody>
          <a:bodyPr/>
          <a:lstStyle/>
          <a:p>
            <a:r>
              <a:rPr lang="en-US" sz="3600" i="1" dirty="0">
                <a:latin typeface="Times New Roman" pitchFamily="18" charset="0"/>
              </a:rPr>
              <a:t>59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600" i="1" dirty="0">
                <a:latin typeface="Times New Roman" pitchFamily="18" charset="0"/>
              </a:rPr>
              <a:t>x=59</a:t>
            </a:r>
          </a:p>
          <a:p>
            <a:r>
              <a:rPr lang="en-US" sz="3600" i="1" dirty="0">
                <a:latin typeface="Times New Roman" pitchFamily="18" charset="0"/>
              </a:rPr>
              <a:t>78</a:t>
            </a:r>
            <a:r>
              <a:rPr lang="ru-RU" sz="3600" i="1" dirty="0">
                <a:latin typeface="Times New Roman" pitchFamily="18" charset="0"/>
              </a:rPr>
              <a:t>:</a:t>
            </a:r>
            <a:r>
              <a:rPr lang="en-US" sz="3600" i="1" dirty="0">
                <a:latin typeface="Times New Roman" pitchFamily="18" charset="0"/>
              </a:rPr>
              <a:t>a=78</a:t>
            </a:r>
          </a:p>
          <a:p>
            <a:r>
              <a:rPr lang="en-US" sz="3600" i="1" dirty="0">
                <a:latin typeface="Times New Roman" pitchFamily="18" charset="0"/>
              </a:rPr>
              <a:t>a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600" i="1" dirty="0">
                <a:latin typeface="Times New Roman" pitchFamily="18" charset="0"/>
              </a:rPr>
              <a:t>45=45</a:t>
            </a:r>
            <a:r>
              <a:rPr lang="ru-RU" sz="3600" i="1" dirty="0">
                <a:latin typeface="Times New Roman" pitchFamily="18" charset="0"/>
              </a:rPr>
              <a:t>0</a:t>
            </a:r>
            <a:endParaRPr lang="en-US" sz="3600" i="1" dirty="0">
              <a:latin typeface="Times New Roman" pitchFamily="18" charset="0"/>
            </a:endParaRPr>
          </a:p>
          <a:p>
            <a:r>
              <a:rPr lang="en-US" sz="3600" i="1" dirty="0">
                <a:latin typeface="Times New Roman" pitchFamily="18" charset="0"/>
              </a:rPr>
              <a:t>x-0=82</a:t>
            </a:r>
          </a:p>
          <a:p>
            <a:r>
              <a:rPr lang="en-US" sz="3600" i="1" dirty="0">
                <a:latin typeface="Times New Roman" pitchFamily="18" charset="0"/>
              </a:rPr>
              <a:t>70-c=68</a:t>
            </a:r>
            <a:endParaRPr lang="ru-RU" sz="3600" i="1" dirty="0">
              <a:latin typeface="Times New Roman" pitchFamily="18" charset="0"/>
            </a:endParaRPr>
          </a:p>
          <a:p>
            <a:r>
              <a:rPr lang="ru-RU" sz="3600" dirty="0">
                <a:latin typeface="Times New Roman" pitchFamily="18" charset="0"/>
              </a:rPr>
              <a:t>9у +8у = 136</a:t>
            </a:r>
          </a:p>
          <a:p>
            <a:pPr>
              <a:buFontTx/>
              <a:buNone/>
            </a:pPr>
            <a:endParaRPr lang="ru-RU" sz="3600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900" decel="1000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900" decel="1000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7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7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900" decel="100000" fill="hold"/>
                                        <p:tgtEl>
                                          <p:spTgt spid="27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76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76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0" decel="100000" fill="hold"/>
                                        <p:tgtEl>
                                          <p:spTgt spid="276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/>
      <p:bldP spid="27651" grpId="0" build="p"/>
      <p:bldP spid="2765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8064896" cy="1368152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9900"/>
                </a:solidFill>
                <a:latin typeface="Georgia" pitchFamily="18" charset="0"/>
              </a:rPr>
              <a:t>Технология организации устного счёта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628800"/>
            <a:ext cx="8821488" cy="468052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Устный счёт проводится в начале урока (каждый раз оценивается)</a:t>
            </a:r>
          </a:p>
          <a:p>
            <a:pPr>
              <a:lnSpc>
                <a:spcPct val="90000"/>
              </a:lnSpc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Необходимо отводить 5-7 минут</a:t>
            </a:r>
          </a:p>
          <a:p>
            <a:pPr>
              <a:lnSpc>
                <a:spcPct val="90000"/>
              </a:lnSpc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Количество примеров должно быть столько, чтобы на их выполнение даже средний ученик затрачивал 5 минут</a:t>
            </a:r>
          </a:p>
          <a:p>
            <a:pPr>
              <a:lnSpc>
                <a:spcPct val="90000"/>
              </a:lnSpc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Записи должны быть краткими, но соответствующие требованиям оформления</a:t>
            </a:r>
          </a:p>
          <a:p>
            <a:pPr>
              <a:lnSpc>
                <a:spcPct val="90000"/>
              </a:lnSpc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Сообщается инструкция по выполнению, оформлению</a:t>
            </a:r>
          </a:p>
          <a:p>
            <a:pPr>
              <a:lnSpc>
                <a:spcPct val="90000"/>
              </a:lnSpc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Должна проводиться коррекция встречающихся ошибок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0" decel="100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800" decel="100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0"/>
                            </p:stCondLst>
                            <p:childTnLst>
                              <p:par>
                                <p:cTn id="3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800" decel="100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1000"/>
                            </p:stCondLst>
                            <p:childTnLst>
                              <p:par>
                                <p:cTn id="4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800" decel="100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52400"/>
            <a:ext cx="8352928" cy="1260376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9900"/>
                </a:solidFill>
                <a:latin typeface="Georgia" pitchFamily="18" charset="0"/>
              </a:rPr>
              <a:t>Угадать корень уравнения</a:t>
            </a:r>
            <a:r>
              <a:rPr lang="ru-RU" dirty="0">
                <a:latin typeface="Georgia" pitchFamily="18" charset="0"/>
              </a:rPr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132856"/>
            <a:ext cx="5112568" cy="3240360"/>
          </a:xfrm>
        </p:spPr>
        <p:txBody>
          <a:bodyPr/>
          <a:lstStyle/>
          <a:p>
            <a:r>
              <a:rPr lang="ru-RU" sz="3600" i="1" dirty="0" err="1">
                <a:latin typeface="Times New Roman" pitchFamily="18" charset="0"/>
              </a:rPr>
              <a:t>х</a:t>
            </a:r>
            <a:r>
              <a:rPr lang="ru-RU" sz="3600" dirty="0">
                <a:latin typeface="Times New Roman" pitchFamily="18" charset="0"/>
              </a:rPr>
              <a:t> + (-14) = 7</a:t>
            </a:r>
          </a:p>
          <a:p>
            <a:r>
              <a:rPr lang="ru-RU" sz="3600" i="1" dirty="0">
                <a:latin typeface="Times New Roman" pitchFamily="18" charset="0"/>
              </a:rPr>
              <a:t>а</a:t>
            </a:r>
            <a:r>
              <a:rPr lang="ru-RU" sz="3600" dirty="0">
                <a:latin typeface="Times New Roman" pitchFamily="18" charset="0"/>
              </a:rPr>
              <a:t> + (-12,6) = 0</a:t>
            </a:r>
          </a:p>
          <a:p>
            <a:r>
              <a:rPr lang="ru-RU" sz="3600" dirty="0">
                <a:latin typeface="Times New Roman" pitchFamily="18" charset="0"/>
              </a:rPr>
              <a:t>-5 + </a:t>
            </a:r>
            <a:r>
              <a:rPr lang="ru-RU" sz="3600" i="1" dirty="0" err="1">
                <a:latin typeface="Times New Roman" pitchFamily="18" charset="0"/>
              </a:rPr>
              <a:t>х</a:t>
            </a:r>
            <a:r>
              <a:rPr lang="ru-RU" sz="3600" dirty="0">
                <a:latin typeface="Times New Roman" pitchFamily="18" charset="0"/>
              </a:rPr>
              <a:t> = -115 </a:t>
            </a:r>
          </a:p>
          <a:p>
            <a:r>
              <a:rPr lang="ru-RU" sz="3600" dirty="0">
                <a:latin typeface="Times New Roman" pitchFamily="18" charset="0"/>
              </a:rPr>
              <a:t>1/2 + </a:t>
            </a:r>
            <a:r>
              <a:rPr lang="ru-RU" sz="3600" i="1" dirty="0" err="1">
                <a:latin typeface="Times New Roman" pitchFamily="18" charset="0"/>
              </a:rPr>
              <a:t>х</a:t>
            </a:r>
            <a:r>
              <a:rPr lang="ru-RU" sz="3600" dirty="0">
                <a:latin typeface="Times New Roman" pitchFamily="18" charset="0"/>
              </a:rPr>
              <a:t> = 1/2</a:t>
            </a:r>
          </a:p>
        </p:txBody>
      </p:sp>
      <p:sp>
        <p:nvSpPr>
          <p:cNvPr id="286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453188"/>
            <a:ext cx="6477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9900"/>
                </a:solidFill>
                <a:latin typeface="Georgia" pitchFamily="18" charset="0"/>
              </a:rPr>
              <a:t>Сравните</a:t>
            </a:r>
            <a:r>
              <a:rPr lang="ru-RU" b="1" i="1" dirty="0">
                <a:solidFill>
                  <a:srgbClr val="009900"/>
                </a:solidFill>
                <a:latin typeface="Georgia" pitchFamily="18" charset="0"/>
              </a:rPr>
              <a:t>: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</a:rPr>
              <a:t>7,186 и 7,2 </a:t>
            </a:r>
            <a:endParaRPr lang="ru-RU" sz="3200" dirty="0" smtClean="0">
              <a:latin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</a:rPr>
              <a:t>0,35 и 0,329</a:t>
            </a:r>
          </a:p>
          <a:p>
            <a:r>
              <a:rPr lang="ru-RU" sz="3200" dirty="0" smtClean="0">
                <a:latin typeface="Times New Roman" pitchFamily="18" charset="0"/>
              </a:rPr>
              <a:t>24,26 и 25,98</a:t>
            </a:r>
            <a:endParaRPr lang="en-US" sz="3200" dirty="0">
              <a:latin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</a:rPr>
              <a:t>5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200" dirty="0">
                <a:latin typeface="Times New Roman" pitchFamily="18" charset="0"/>
              </a:rPr>
              <a:t>8 * 4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200" dirty="0">
                <a:latin typeface="Times New Roman" pitchFamily="18" charset="0"/>
              </a:rPr>
              <a:t>6</a:t>
            </a:r>
          </a:p>
          <a:p>
            <a:r>
              <a:rPr lang="en-US" sz="3200" dirty="0">
                <a:latin typeface="Times New Roman" pitchFamily="18" charset="0"/>
              </a:rPr>
              <a:t>17+14*4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200" dirty="0">
                <a:latin typeface="Times New Roman" pitchFamily="18" charset="0"/>
              </a:rPr>
              <a:t>8+52</a:t>
            </a:r>
          </a:p>
          <a:p>
            <a:r>
              <a:rPr lang="en-US" sz="3200" dirty="0">
                <a:latin typeface="Times New Roman" pitchFamily="18" charset="0"/>
              </a:rPr>
              <a:t>3*6&gt;10</a:t>
            </a:r>
          </a:p>
          <a:p>
            <a:r>
              <a:rPr lang="en-US" sz="3200" dirty="0">
                <a:latin typeface="Times New Roman" pitchFamily="18" charset="0"/>
              </a:rPr>
              <a:t>4*7&lt;15</a:t>
            </a:r>
            <a:endParaRPr lang="ru-RU" sz="3200" dirty="0">
              <a:latin typeface="Times New Roman" pitchFamily="18" charset="0"/>
            </a:endParaRPr>
          </a:p>
        </p:txBody>
      </p:sp>
      <p:sp>
        <p:nvSpPr>
          <p:cNvPr id="378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4008" y="1600200"/>
            <a:ext cx="4248472" cy="452596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</a:rPr>
              <a:t>3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Arial" charset="0"/>
              </a:rPr>
              <a:t>□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</a:rPr>
              <a:t>&gt;35</a:t>
            </a:r>
          </a:p>
          <a:p>
            <a:r>
              <a:rPr lang="en-US" sz="3200" dirty="0">
                <a:latin typeface="Times New Roman" pitchFamily="18" charset="0"/>
              </a:rPr>
              <a:t>60=</a:t>
            </a:r>
            <a:r>
              <a:rPr lang="en-US" sz="3200" dirty="0">
                <a:latin typeface="Times New Roman" pitchFamily="18" charset="0"/>
                <a:cs typeface="Arial" charset="0"/>
              </a:rPr>
              <a:t>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200" dirty="0">
                <a:latin typeface="Times New Roman" pitchFamily="18" charset="0"/>
              </a:rPr>
              <a:t>2+8</a:t>
            </a:r>
          </a:p>
          <a:p>
            <a:r>
              <a:rPr lang="en-US" sz="3200" dirty="0">
                <a:latin typeface="Times New Roman" pitchFamily="18" charset="0"/>
              </a:rPr>
              <a:t>23&lt;27- </a:t>
            </a:r>
            <a:r>
              <a:rPr lang="en-US" sz="3200" dirty="0">
                <a:latin typeface="Times New Roman" pitchFamily="18" charset="0"/>
                <a:cs typeface="Arial" charset="0"/>
              </a:rPr>
              <a:t>□</a:t>
            </a:r>
            <a:r>
              <a:rPr lang="en-US" sz="3200" dirty="0">
                <a:latin typeface="Times New Roman" pitchFamily="18" charset="0"/>
              </a:rPr>
              <a:t> </a:t>
            </a:r>
          </a:p>
          <a:p>
            <a:r>
              <a:rPr lang="en-US" sz="3200" dirty="0">
                <a:latin typeface="Times New Roman" pitchFamily="18" charset="0"/>
                <a:cs typeface="Arial" charset="0"/>
              </a:rPr>
              <a:t>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en-US" sz="3200" dirty="0">
                <a:latin typeface="Times New Roman" pitchFamily="18" charset="0"/>
              </a:rPr>
              <a:t>7&gt;81</a:t>
            </a:r>
          </a:p>
          <a:p>
            <a:r>
              <a:rPr lang="en-US" sz="3200" dirty="0">
                <a:latin typeface="Times New Roman" pitchFamily="18" charset="0"/>
              </a:rPr>
              <a:t>41&lt; </a:t>
            </a:r>
            <a:r>
              <a:rPr lang="en-US" sz="3200" dirty="0">
                <a:latin typeface="Times New Roman" pitchFamily="18" charset="0"/>
                <a:cs typeface="Arial" charset="0"/>
              </a:rPr>
              <a:t>□</a:t>
            </a:r>
            <a:r>
              <a:rPr lang="en-US" sz="3200" dirty="0">
                <a:latin typeface="Times New Roman" pitchFamily="18" charset="0"/>
              </a:rPr>
              <a:t> +34</a:t>
            </a:r>
          </a:p>
          <a:p>
            <a:r>
              <a:rPr lang="en-US" sz="3200" dirty="0">
                <a:latin typeface="Times New Roman" pitchFamily="18" charset="0"/>
                <a:cs typeface="Arial" charset="0"/>
              </a:rPr>
              <a:t>□</a:t>
            </a:r>
            <a:r>
              <a:rPr lang="en-US" sz="3200" dirty="0">
                <a:latin typeface="Times New Roman" pitchFamily="18" charset="0"/>
              </a:rPr>
              <a:t> -5&lt;2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36</a:t>
            </a:r>
            <a:endParaRPr lang="en-US" sz="3200" dirty="0">
              <a:latin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</a:rPr>
              <a:t>(11-7)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·6*(40-32) ·3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4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24750" y="6237288"/>
            <a:ext cx="719138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900" decel="1000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900" decel="1000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900" decel="100000" fill="hold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900" decel="100000" fill="hold"/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  <p:bldP spid="37892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5008" y="548680"/>
            <a:ext cx="8928992" cy="1944216"/>
          </a:xfrm>
        </p:spPr>
        <p:txBody>
          <a:bodyPr/>
          <a:lstStyle/>
          <a:p>
            <a:r>
              <a:rPr lang="ru-RU" sz="4000" dirty="0"/>
              <a:t> </a:t>
            </a:r>
            <a:r>
              <a:rPr lang="ru-RU" sz="4000" b="1" i="1" dirty="0">
                <a:solidFill>
                  <a:srgbClr val="009900"/>
                </a:solidFill>
                <a:latin typeface="Georgia" pitchFamily="18" charset="0"/>
              </a:rPr>
              <a:t>Найдите значение выражения, предварительно упростив </a:t>
            </a:r>
            <a:r>
              <a:rPr lang="ru-RU" sz="4000" b="1" i="1" dirty="0" smtClean="0">
                <a:solidFill>
                  <a:srgbClr val="009900"/>
                </a:solidFill>
                <a:latin typeface="Georgia" pitchFamily="18" charset="0"/>
              </a:rPr>
              <a:t>его</a:t>
            </a:r>
            <a:endParaRPr lang="ru-RU" sz="4000" b="1" i="1" dirty="0">
              <a:solidFill>
                <a:srgbClr val="009900"/>
              </a:solidFill>
              <a:latin typeface="Times New Roman" pitchFamily="18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9" y="2852738"/>
            <a:ext cx="6696744" cy="2328862"/>
          </a:xfrm>
        </p:spPr>
        <p:txBody>
          <a:bodyPr/>
          <a:lstStyle/>
          <a:p>
            <a:pPr algn="ctr"/>
            <a:r>
              <a:rPr lang="ru-RU" sz="3600" b="1" dirty="0">
                <a:latin typeface="Times New Roman" pitchFamily="18" charset="0"/>
              </a:rPr>
              <a:t>25а – 17а,</a:t>
            </a:r>
          </a:p>
          <a:p>
            <a:pPr algn="ctr">
              <a:buFontTx/>
              <a:buNone/>
            </a:pPr>
            <a:endParaRPr lang="ru-RU" sz="3600" dirty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ru-RU" sz="3600" dirty="0">
                <a:latin typeface="Times New Roman" pitchFamily="18" charset="0"/>
              </a:rPr>
              <a:t>при а  =  1;    9;    11;    100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992888" cy="844550"/>
          </a:xfrm>
        </p:spPr>
        <p:txBody>
          <a:bodyPr/>
          <a:lstStyle/>
          <a:p>
            <a:r>
              <a:rPr lang="ru-RU" sz="4800" b="1" i="1" dirty="0">
                <a:solidFill>
                  <a:srgbClr val="009900"/>
                </a:solidFill>
                <a:latin typeface="Georgia" pitchFamily="18" charset="0"/>
              </a:rPr>
              <a:t>Соедини стрелками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52736"/>
            <a:ext cx="8229600" cy="482453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>
                <a:latin typeface="Times New Roman" pitchFamily="18" charset="0"/>
              </a:rPr>
              <a:t>5х+3х-4                          8а</a:t>
            </a:r>
          </a:p>
          <a:p>
            <a:pPr>
              <a:lnSpc>
                <a:spcPct val="90000"/>
              </a:lnSpc>
            </a:pPr>
            <a:r>
              <a:rPr lang="ru-RU" dirty="0">
                <a:latin typeface="Times New Roman" pitchFamily="18" charset="0"/>
              </a:rPr>
              <a:t>(5+у)∙4                           4х</a:t>
            </a:r>
          </a:p>
          <a:p>
            <a:pPr>
              <a:lnSpc>
                <a:spcPct val="90000"/>
              </a:lnSpc>
            </a:pPr>
            <a:r>
              <a:rPr lang="ru-RU" dirty="0">
                <a:latin typeface="Times New Roman" pitchFamily="18" charset="0"/>
              </a:rPr>
              <a:t>4а∙3                               45х</a:t>
            </a:r>
          </a:p>
          <a:p>
            <a:pPr>
              <a:lnSpc>
                <a:spcPct val="90000"/>
              </a:lnSpc>
            </a:pPr>
            <a:r>
              <a:rPr lang="ru-RU" dirty="0">
                <a:latin typeface="Times New Roman" pitchFamily="18" charset="0"/>
              </a:rPr>
              <a:t>2а-а+7а                         48х</a:t>
            </a:r>
          </a:p>
          <a:p>
            <a:pPr>
              <a:lnSpc>
                <a:spcPct val="90000"/>
              </a:lnSpc>
            </a:pPr>
            <a:r>
              <a:rPr lang="ru-RU" dirty="0">
                <a:latin typeface="Times New Roman" pitchFamily="18" charset="0"/>
              </a:rPr>
              <a:t>12у-7у-2                        8х-4</a:t>
            </a:r>
          </a:p>
          <a:p>
            <a:pPr>
              <a:lnSpc>
                <a:spcPct val="90000"/>
              </a:lnSpc>
            </a:pPr>
            <a:r>
              <a:rPr lang="ru-RU" dirty="0">
                <a:latin typeface="Times New Roman" pitchFamily="18" charset="0"/>
              </a:rPr>
              <a:t>4х∙ 6∙ 2                          20+4у</a:t>
            </a:r>
          </a:p>
          <a:p>
            <a:pPr>
              <a:lnSpc>
                <a:spcPct val="90000"/>
              </a:lnSpc>
            </a:pPr>
            <a:r>
              <a:rPr lang="ru-RU" dirty="0">
                <a:latin typeface="Times New Roman" pitchFamily="18" charset="0"/>
              </a:rPr>
              <a:t>9∙ </a:t>
            </a:r>
            <a:r>
              <a:rPr lang="ru-RU" dirty="0" err="1">
                <a:latin typeface="Times New Roman" pitchFamily="18" charset="0"/>
              </a:rPr>
              <a:t>х</a:t>
            </a:r>
            <a:r>
              <a:rPr lang="ru-RU" dirty="0">
                <a:latin typeface="Times New Roman" pitchFamily="18" charset="0"/>
              </a:rPr>
              <a:t> ∙ 5                           12а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>
                <a:latin typeface="Times New Roman" pitchFamily="18" charset="0"/>
              </a:rPr>
              <a:t>                                          5у-2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>
                <a:latin typeface="Times New Roman" pitchFamily="18" charset="0"/>
              </a:rPr>
              <a:t>                                          3у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2195736" y="1916832"/>
            <a:ext cx="2520280" cy="2160240"/>
          </a:xfrm>
          <a:prstGeom prst="line">
            <a:avLst/>
          </a:prstGeom>
          <a:noFill/>
          <a:ln w="25400">
            <a:solidFill>
              <a:srgbClr val="CC0066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900" decel="100000" fill="hold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5" y="116632"/>
            <a:ext cx="8784976" cy="1367681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9900"/>
                </a:solidFill>
                <a:latin typeface="Georgia" pitchFamily="18" charset="0"/>
              </a:rPr>
              <a:t>Математический диктант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435975" cy="45688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300" dirty="0">
                <a:latin typeface="Times New Roman" pitchFamily="18" charset="0"/>
              </a:rPr>
              <a:t>250 увеличить на 17.</a:t>
            </a:r>
          </a:p>
          <a:p>
            <a:pPr>
              <a:lnSpc>
                <a:spcPct val="80000"/>
              </a:lnSpc>
            </a:pPr>
            <a:r>
              <a:rPr lang="ru-RU" sz="2300" dirty="0">
                <a:latin typeface="Times New Roman" pitchFamily="18" charset="0"/>
              </a:rPr>
              <a:t>Найдите сумму чисел 56 и 44.</a:t>
            </a:r>
          </a:p>
          <a:p>
            <a:pPr>
              <a:lnSpc>
                <a:spcPct val="80000"/>
              </a:lnSpc>
            </a:pPr>
            <a:r>
              <a:rPr lang="ru-RU" sz="2300" dirty="0">
                <a:latin typeface="Times New Roman" pitchFamily="18" charset="0"/>
              </a:rPr>
              <a:t>Первое слагаемое 78, второе 9. Найдите сумму.</a:t>
            </a:r>
          </a:p>
          <a:p>
            <a:pPr>
              <a:lnSpc>
                <a:spcPct val="80000"/>
              </a:lnSpc>
            </a:pPr>
            <a:r>
              <a:rPr lang="ru-RU" sz="2300" dirty="0">
                <a:latin typeface="Times New Roman" pitchFamily="18" charset="0"/>
              </a:rPr>
              <a:t>Первое число 16, оно на 13 меньше второго числа. Запишите второе число.</a:t>
            </a:r>
          </a:p>
          <a:p>
            <a:pPr>
              <a:lnSpc>
                <a:spcPct val="80000"/>
              </a:lnSpc>
            </a:pPr>
            <a:r>
              <a:rPr lang="ru-RU" sz="2300" dirty="0">
                <a:latin typeface="Times New Roman" pitchFamily="18" charset="0"/>
              </a:rPr>
              <a:t>93 уменьшить на 30.</a:t>
            </a:r>
          </a:p>
          <a:p>
            <a:pPr>
              <a:lnSpc>
                <a:spcPct val="80000"/>
              </a:lnSpc>
            </a:pPr>
            <a:r>
              <a:rPr lang="ru-RU" sz="2300" dirty="0">
                <a:latin typeface="Times New Roman" pitchFamily="18" charset="0"/>
              </a:rPr>
              <a:t>На координатном луче отметили точку В с координатой </a:t>
            </a:r>
            <a:r>
              <a:rPr lang="ru-RU" sz="2300" dirty="0" smtClean="0">
                <a:latin typeface="Times New Roman" pitchFamily="18" charset="0"/>
              </a:rPr>
              <a:t>17.</a:t>
            </a:r>
            <a:r>
              <a:rPr lang="ru-RU" sz="2300" b="1" dirty="0" smtClean="0">
                <a:latin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</a:rPr>
              <a:t>От нее отложили 5 единичных отрезков вправо. Запишите! координату новой точки.</a:t>
            </a:r>
          </a:p>
          <a:p>
            <a:pPr>
              <a:lnSpc>
                <a:spcPct val="80000"/>
              </a:lnSpc>
            </a:pPr>
            <a:r>
              <a:rPr lang="ru-RU" sz="2300" dirty="0">
                <a:latin typeface="Times New Roman" pitchFamily="18" charset="0"/>
              </a:rPr>
              <a:t>В одном районе 27 новых домов, это на 4 меньше, чем во втором. Сколько новых домов во втором районе?</a:t>
            </a:r>
          </a:p>
          <a:p>
            <a:pPr>
              <a:lnSpc>
                <a:spcPct val="80000"/>
              </a:lnSpc>
            </a:pPr>
            <a:r>
              <a:rPr lang="ru-RU" sz="2300" dirty="0">
                <a:latin typeface="Times New Roman" pitchFamily="18" charset="0"/>
              </a:rPr>
              <a:t>99 плюс 11.</a:t>
            </a:r>
          </a:p>
          <a:p>
            <a:pPr>
              <a:lnSpc>
                <a:spcPct val="80000"/>
              </a:lnSpc>
            </a:pPr>
            <a:r>
              <a:rPr lang="ru-RU" sz="2300" dirty="0">
                <a:latin typeface="Times New Roman" pitchFamily="18" charset="0"/>
              </a:rPr>
              <a:t>К 420 прибавить 51.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900" decel="1000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6870700" cy="915888"/>
          </a:xfrm>
        </p:spPr>
        <p:txBody>
          <a:bodyPr/>
          <a:lstStyle/>
          <a:p>
            <a:r>
              <a:rPr lang="ru-RU" b="1" i="1" dirty="0">
                <a:solidFill>
                  <a:srgbClr val="009900"/>
                </a:solidFill>
                <a:latin typeface="Georgia" pitchFamily="18" charset="0"/>
              </a:rPr>
              <a:t>Площади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484313"/>
            <a:ext cx="6696744" cy="439261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endParaRPr lang="ru-RU" b="1" dirty="0">
              <a:latin typeface="Tempus Sans ITC" pitchFamily="82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3600" b="1" dirty="0">
                <a:latin typeface="Times New Roman" pitchFamily="18" charset="0"/>
              </a:rPr>
              <a:t>На фигуры посмотри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3600" b="1" dirty="0">
                <a:latin typeface="Times New Roman" pitchFamily="18" charset="0"/>
              </a:rPr>
              <a:t>Ты, дружок, внимательно.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3600" b="1" dirty="0">
                <a:latin typeface="Times New Roman" pitchFamily="18" charset="0"/>
              </a:rPr>
              <a:t>Что сумеешь – вычисли.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3600" b="1" dirty="0">
                <a:latin typeface="Times New Roman" pitchFamily="18" charset="0"/>
              </a:rPr>
              <a:t>Если сможешь – поспеши,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3600" b="1" dirty="0">
                <a:latin typeface="Times New Roman" pitchFamily="18" charset="0"/>
              </a:rPr>
              <a:t>Равные средь них найди.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b="1" dirty="0">
                <a:solidFill>
                  <a:schemeClr val="accent2"/>
                </a:solidFill>
                <a:latin typeface="Times New Roman" pitchFamily="18" charset="0"/>
              </a:rPr>
              <a:t/>
            </a:r>
            <a:br>
              <a:rPr lang="ru-RU" b="1" dirty="0">
                <a:solidFill>
                  <a:schemeClr val="accent2"/>
                </a:solidFill>
                <a:latin typeface="Times New Roman" pitchFamily="18" charset="0"/>
              </a:rPr>
            </a:br>
            <a:endParaRPr lang="ru-RU" b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PubL"/>
          <p:cNvSpPr>
            <a:spLocks noEditPoints="1" noChangeArrowheads="1"/>
          </p:cNvSpPr>
          <p:nvPr/>
        </p:nvSpPr>
        <p:spPr bwMode="auto">
          <a:xfrm>
            <a:off x="2627313" y="908050"/>
            <a:ext cx="4032250" cy="4868863"/>
          </a:xfrm>
          <a:custGeom>
            <a:avLst/>
            <a:gdLst>
              <a:gd name="G0" fmla="+- 0 0 0"/>
              <a:gd name="G1" fmla="*/ 10800 1 2"/>
              <a:gd name="G2" fmla="+- 10800 0 0"/>
              <a:gd name="G3" fmla="+- 13271 0 0"/>
              <a:gd name="G4" fmla="*/ 13271 1 2"/>
              <a:gd name="G5" fmla="+- 10800 G4 0"/>
              <a:gd name="T0" fmla="*/ 5400 w 21600"/>
              <a:gd name="T1" fmla="*/ 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743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G3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3271"/>
                </a:lnTo>
                <a:lnTo>
                  <a:pt x="10800" y="13271"/>
                </a:lnTo>
                <a:lnTo>
                  <a:pt x="10800" y="0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r>
              <a:rPr lang="en-US" sz="4800" b="1" dirty="0">
                <a:solidFill>
                  <a:srgbClr val="993366"/>
                </a:solidFill>
                <a:latin typeface="Georgia" pitchFamily="18" charset="0"/>
              </a:rPr>
              <a:t>S-</a:t>
            </a:r>
            <a:r>
              <a:rPr lang="ru-RU" sz="4800" b="1" dirty="0">
                <a:solidFill>
                  <a:srgbClr val="993366"/>
                </a:solidFill>
                <a:latin typeface="Georgia" pitchFamily="18" charset="0"/>
              </a:rPr>
              <a:t>?</a:t>
            </a:r>
          </a:p>
          <a:p>
            <a:endParaRPr lang="ru-RU" dirty="0">
              <a:latin typeface="Arial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5364163" y="3068638"/>
            <a:ext cx="730250" cy="706437"/>
          </a:xfrm>
        </p:spPr>
        <p:txBody>
          <a:bodyPr/>
          <a:lstStyle/>
          <a:p>
            <a:r>
              <a:rPr lang="ru-RU" sz="3200">
                <a:solidFill>
                  <a:schemeClr val="accent2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046288" y="2492375"/>
            <a:ext cx="601662" cy="523875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ru-RU" sz="3200">
                <a:solidFill>
                  <a:schemeClr val="accent2"/>
                </a:solidFill>
                <a:latin typeface="Times New Roman" pitchFamily="18" charset="0"/>
              </a:rPr>
              <a:t>25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356100" y="5949950"/>
            <a:ext cx="720725" cy="574675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ru-RU" sz="3200">
                <a:solidFill>
                  <a:schemeClr val="accent2"/>
                </a:solidFill>
                <a:latin typeface="Times New Roman" pitchFamily="18" charset="0"/>
              </a:rPr>
              <a:t>15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6804025" y="4508500"/>
            <a:ext cx="5762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200">
                <a:solidFill>
                  <a:schemeClr val="accent2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7200800" cy="915888"/>
          </a:xfrm>
        </p:spPr>
        <p:txBody>
          <a:bodyPr/>
          <a:lstStyle/>
          <a:p>
            <a:r>
              <a:rPr lang="ru-RU" b="1" i="1" dirty="0">
                <a:solidFill>
                  <a:srgbClr val="009900"/>
                </a:solidFill>
                <a:latin typeface="Georgia" pitchFamily="18" charset="0"/>
              </a:rPr>
              <a:t>Формулы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3568" y="1844824"/>
            <a:ext cx="2228850" cy="3657600"/>
          </a:xfrm>
        </p:spPr>
        <p:txBody>
          <a:bodyPr/>
          <a:lstStyle/>
          <a:p>
            <a:r>
              <a:rPr lang="en-US" sz="3200" dirty="0">
                <a:latin typeface="Times New Roman" pitchFamily="18" charset="0"/>
              </a:rPr>
              <a:t>s=</a:t>
            </a:r>
            <a:r>
              <a:rPr lang="ru-RU" sz="3200" dirty="0">
                <a:latin typeface="Times New Roman" pitchFamily="18" charset="0"/>
              </a:rPr>
              <a:t>450 км</a:t>
            </a:r>
            <a:endParaRPr lang="en-US" sz="3200" dirty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sz="3200" i="1" dirty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en-US" sz="3200" dirty="0">
                <a:latin typeface="Times New Roman" pitchFamily="18" charset="0"/>
              </a:rPr>
              <a:t>=</a:t>
            </a:r>
            <a:r>
              <a:rPr lang="ru-RU" sz="3200" dirty="0">
                <a:latin typeface="Times New Roman" pitchFamily="18" charset="0"/>
              </a:rPr>
              <a:t>30км/ч</a:t>
            </a:r>
            <a:endParaRPr lang="en-US" sz="3200" dirty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sz="3200" dirty="0">
                <a:latin typeface="Times New Roman" pitchFamily="18" charset="0"/>
              </a:rPr>
              <a:t>t-</a:t>
            </a:r>
            <a:r>
              <a:rPr lang="ru-RU" sz="3200" dirty="0">
                <a:latin typeface="Times New Roman" pitchFamily="18" charset="0"/>
              </a:rPr>
              <a:t>?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387725" y="1854200"/>
            <a:ext cx="2492375" cy="2089150"/>
          </a:xfrm>
        </p:spPr>
        <p:txBody>
          <a:bodyPr/>
          <a:lstStyle/>
          <a:p>
            <a:r>
              <a:rPr lang="en-US" sz="3200" dirty="0">
                <a:latin typeface="Times New Roman" pitchFamily="18" charset="0"/>
              </a:rPr>
              <a:t>t=15</a:t>
            </a:r>
            <a:r>
              <a:rPr lang="ru-RU" sz="3200" dirty="0">
                <a:latin typeface="Times New Roman" pitchFamily="18" charset="0"/>
              </a:rPr>
              <a:t>ч</a:t>
            </a:r>
          </a:p>
          <a:p>
            <a:pPr>
              <a:buFontTx/>
              <a:buNone/>
            </a:pP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sz="3200" i="1" dirty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=100 км/ч</a:t>
            </a:r>
          </a:p>
          <a:p>
            <a:pPr>
              <a:buFontTx/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s-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6300788" y="1773238"/>
            <a:ext cx="23749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Times New Roman" pitchFamily="18" charset="0"/>
              </a:rPr>
              <a:t>R=23 </a:t>
            </a:r>
            <a:r>
              <a:rPr lang="ru-RU" sz="3200" dirty="0">
                <a:latin typeface="Times New Roman" pitchFamily="18" charset="0"/>
              </a:rPr>
              <a:t>см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 dirty="0">
                <a:latin typeface="Times New Roman" pitchFamily="18" charset="0"/>
              </a:rPr>
              <a:t>L</a:t>
            </a:r>
            <a:r>
              <a:rPr lang="en-US" sz="3200" dirty="0">
                <a:latin typeface="Times New Roman" pitchFamily="18" charset="0"/>
              </a:rPr>
              <a:t>-</a:t>
            </a:r>
            <a:r>
              <a:rPr lang="ru-RU" sz="3200" dirty="0">
                <a:latin typeface="Times New Roman" pitchFamily="18" charset="0"/>
              </a:rPr>
              <a:t>?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dirty="0">
                <a:latin typeface="Times New Roman" pitchFamily="18" charset="0"/>
              </a:rPr>
              <a:t>S-</a:t>
            </a:r>
            <a:r>
              <a:rPr lang="ru-RU" sz="3200" dirty="0">
                <a:latin typeface="Times New Roman" pitchFamily="18" charset="0"/>
              </a:rPr>
              <a:t>?</a:t>
            </a:r>
          </a:p>
        </p:txBody>
      </p:sp>
      <p:sp>
        <p:nvSpPr>
          <p:cNvPr id="45062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80288" y="6453188"/>
            <a:ext cx="792162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  <p:bldP spid="45060" grpId="0" build="p"/>
      <p:bldP spid="450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84976" cy="1152128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9900"/>
                </a:solidFill>
                <a:latin typeface="Georgia" pitchFamily="18" charset="0"/>
              </a:rPr>
              <a:t>Способы быстрых вычислений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712968" cy="42484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Способы быстрого сложения и вычитания натуральных чисел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Сложение столбцами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Сложение с перестановкой слагаемых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Сложение десятичных дробей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Применение распределительного закона умножения относительно сложения и вычитания к множителям, один из которых представлен в виде суммы или разности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0" decel="100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800" decel="100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0"/>
                            </p:stCondLst>
                            <p:childTnLst>
                              <p:par>
                                <p:cTn id="3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800" decel="100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353425" cy="1080120"/>
          </a:xfrm>
        </p:spPr>
        <p:txBody>
          <a:bodyPr>
            <a:normAutofit fontScale="90000"/>
          </a:bodyPr>
          <a:lstStyle/>
          <a:p>
            <a:r>
              <a:rPr lang="ru-RU" sz="3600" b="1" i="1" dirty="0">
                <a:solidFill>
                  <a:srgbClr val="009900"/>
                </a:solidFill>
                <a:latin typeface="Georgia" pitchFamily="18" charset="0"/>
              </a:rPr>
              <a:t>Формы восприятия устного счёта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7632848" cy="2189163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беглый слуховой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зрительный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комбинированный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0" decel="100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700808"/>
            <a:ext cx="8229600" cy="2088232"/>
          </a:xfrm>
        </p:spPr>
        <p:txBody>
          <a:bodyPr/>
          <a:lstStyle/>
          <a:p>
            <a:r>
              <a:rPr lang="ru-RU" b="1" i="1" dirty="0">
                <a:solidFill>
                  <a:srgbClr val="009900"/>
                </a:solidFill>
                <a:latin typeface="Georgia" pitchFamily="18" charset="0"/>
                <a:hlinkClick r:id="rId2" action="ppaction://hlinksldjump"/>
              </a:rPr>
              <a:t>Виды упражнений для устных вычислений</a:t>
            </a:r>
            <a:endParaRPr lang="ru-RU" b="1" i="1" dirty="0">
              <a:solidFill>
                <a:srgbClr val="009900"/>
              </a:solidFill>
              <a:latin typeface="Georgia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188640"/>
            <a:ext cx="7488832" cy="771872"/>
          </a:xfrm>
        </p:spPr>
        <p:txBody>
          <a:bodyPr/>
          <a:lstStyle/>
          <a:p>
            <a:r>
              <a:rPr lang="ru-RU" b="1" i="1" dirty="0">
                <a:solidFill>
                  <a:srgbClr val="009900"/>
                </a:solidFill>
                <a:latin typeface="Georgia" pitchFamily="18" charset="0"/>
              </a:rPr>
              <a:t>Формы устного счёта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80728"/>
            <a:ext cx="8064896" cy="525658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Магические квадраты</a:t>
            </a:r>
            <a:endParaRPr lang="ru-RU" sz="28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Кто быстрее</a:t>
            </a:r>
          </a:p>
          <a:p>
            <a:pPr>
              <a:spcBef>
                <a:spcPts val="6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Быстрый счётчик</a:t>
            </a:r>
          </a:p>
          <a:p>
            <a:pPr>
              <a:spcBef>
                <a:spcPts val="6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Лабиринт сомножителей</a:t>
            </a:r>
          </a:p>
          <a:p>
            <a:pPr>
              <a:spcBef>
                <a:spcPts val="600"/>
              </a:spcBef>
            </a:pPr>
            <a:r>
              <a:rPr lang="ru-RU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Лото</a:t>
            </a:r>
            <a:endParaRPr lang="ru-RU" sz="28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Кто быстрее достигнет флажка</a:t>
            </a:r>
          </a:p>
          <a:p>
            <a:pPr>
              <a:spcBef>
                <a:spcPts val="600"/>
              </a:spcBef>
            </a:pPr>
            <a:r>
              <a:rPr lang="ru-RU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Кодированные упражнения</a:t>
            </a:r>
            <a:endParaRPr lang="ru-RU" sz="28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Беглый счёт</a:t>
            </a:r>
          </a:p>
          <a:p>
            <a:pPr>
              <a:spcBef>
                <a:spcPts val="6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Торопись, да не ошибись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900" decel="1000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713788" cy="1008112"/>
          </a:xfrm>
        </p:spPr>
        <p:txBody>
          <a:bodyPr>
            <a:normAutofit fontScale="90000"/>
          </a:bodyPr>
          <a:lstStyle/>
          <a:p>
            <a:r>
              <a:rPr lang="ru-RU" sz="3600" b="1" i="1" dirty="0">
                <a:solidFill>
                  <a:srgbClr val="009900"/>
                </a:solidFill>
                <a:latin typeface="Georgia" pitchFamily="18" charset="0"/>
                <a:hlinkClick r:id="rId2" action="ppaction://hlinksldjump"/>
              </a:rPr>
              <a:t>Сравнение математических выражений</a:t>
            </a:r>
            <a:endParaRPr lang="ru-RU" sz="3600" b="1" i="1" dirty="0">
              <a:solidFill>
                <a:srgbClr val="009900"/>
              </a:solidFill>
              <a:latin typeface="Georgia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776"/>
            <a:ext cx="8229600" cy="4060924"/>
          </a:xfrm>
        </p:spPr>
        <p:txBody>
          <a:bodyPr/>
          <a:lstStyle/>
          <a:p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Основные значения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способствовать усвоению теоретических знаний об арифметических действиях, их свойствах, о равенствах, о неравенствах;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помогают выработке вычислительных навыков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0" decel="100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784976" cy="2088232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9900"/>
                </a:solidFill>
                <a:latin typeface="Georgia" pitchFamily="18" charset="0"/>
                <a:hlinkClick r:id="rId2" action="ppaction://hlinksldjump"/>
              </a:rPr>
              <a:t>Нахождение значений математических выражений</a:t>
            </a:r>
            <a:endParaRPr lang="ru-RU" b="1" i="1" dirty="0">
              <a:solidFill>
                <a:srgbClr val="009900"/>
              </a:solidFill>
              <a:latin typeface="Georgia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420888"/>
            <a:ext cx="8713787" cy="3168352"/>
          </a:xfrm>
          <a:noFill/>
          <a:ln/>
        </p:spPr>
        <p:txBody>
          <a:bodyPr>
            <a:normAutofit/>
          </a:bodyPr>
          <a:lstStyle/>
          <a:p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Основное значение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выработать у учащихся твердые вычислительные навыки, а также способствовать усвоению вопросов теории арифметических действий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60648"/>
            <a:ext cx="6984776" cy="792088"/>
          </a:xfrm>
        </p:spPr>
        <p:txBody>
          <a:bodyPr/>
          <a:lstStyle/>
          <a:p>
            <a:r>
              <a:rPr lang="ru-RU" b="1" i="1" dirty="0">
                <a:solidFill>
                  <a:srgbClr val="009900"/>
                </a:solidFill>
                <a:latin typeface="Georgia" pitchFamily="18" charset="0"/>
                <a:hlinkClick r:id="rId2" action="ppaction://hlinksldjump"/>
              </a:rPr>
              <a:t>Решение уравнений</a:t>
            </a:r>
            <a:endParaRPr lang="ru-RU" b="1" i="1" dirty="0">
              <a:solidFill>
                <a:srgbClr val="009900"/>
              </a:solidFill>
              <a:latin typeface="Georgia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229600" cy="3600103"/>
          </a:xfrm>
        </p:spPr>
        <p:txBody>
          <a:bodyPr>
            <a:normAutofit/>
          </a:bodyPr>
          <a:lstStyle/>
          <a:p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Основные значения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выработать умения решать уравнения;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усвоить связь между компонентами и результатами арифметических действий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Татьяна Александровна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0" decel="100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EEDB02147570D478AE38A6C0CFBB1ED" ma:contentTypeVersion="" ma:contentTypeDescription="Создание документа." ma:contentTypeScope="" ma:versionID="2d878a79c2d723baa642c2d06c31b43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eb672075393d662ceed20846c522b8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9E58F3-DA60-40A7-9325-90D7D9B49E72}"/>
</file>

<file path=customXml/itemProps2.xml><?xml version="1.0" encoding="utf-8"?>
<ds:datastoreItem xmlns:ds="http://schemas.openxmlformats.org/officeDocument/2006/customXml" ds:itemID="{A8ECC237-7455-438D-8E60-F09012B6D4EF}"/>
</file>

<file path=customXml/itemProps3.xml><?xml version="1.0" encoding="utf-8"?>
<ds:datastoreItem xmlns:ds="http://schemas.openxmlformats.org/officeDocument/2006/customXml" ds:itemID="{448AF426-02F2-49AB-BD53-88A83214E532}"/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989</Words>
  <Application>Microsoft Office PowerPoint</Application>
  <PresentationFormat>Экран (4:3)</PresentationFormat>
  <Paragraphs>307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Технология организации устного счёта</vt:lpstr>
      <vt:lpstr>Технология организации устного счёта</vt:lpstr>
      <vt:lpstr>Способы быстрых вычислений</vt:lpstr>
      <vt:lpstr>Формы восприятия устного счёта</vt:lpstr>
      <vt:lpstr>Виды упражнений для устных вычислений</vt:lpstr>
      <vt:lpstr>Формы устного счёта</vt:lpstr>
      <vt:lpstr>Сравнение математических выражений</vt:lpstr>
      <vt:lpstr>Нахождение значений математических выражений</vt:lpstr>
      <vt:lpstr>Решение уравнений</vt:lpstr>
      <vt:lpstr>Решение задач</vt:lpstr>
      <vt:lpstr>ЛОТО</vt:lpstr>
      <vt:lpstr>Слайд 12</vt:lpstr>
      <vt:lpstr>Слайд 13</vt:lpstr>
      <vt:lpstr>Расшифровать пословицу</vt:lpstr>
      <vt:lpstr>Найти значение выражения</vt:lpstr>
      <vt:lpstr>Слайд 16</vt:lpstr>
      <vt:lpstr>Заполните таблицу</vt:lpstr>
      <vt:lpstr>Вычислить удобным способом</vt:lpstr>
      <vt:lpstr>Решите уравнения</vt:lpstr>
      <vt:lpstr>Угадать корень уравнения </vt:lpstr>
      <vt:lpstr>Сравните:</vt:lpstr>
      <vt:lpstr> Найдите значение выражения, предварительно упростив его</vt:lpstr>
      <vt:lpstr>Соедини стрелками</vt:lpstr>
      <vt:lpstr>Математический диктант</vt:lpstr>
      <vt:lpstr>Площади</vt:lpstr>
      <vt:lpstr>5</vt:lpstr>
      <vt:lpstr>Формулы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организации устного счёта</dc:title>
  <dc:creator>Татьяна</dc:creator>
  <cp:lastModifiedBy>Татьяна</cp:lastModifiedBy>
  <cp:revision>9</cp:revision>
  <dcterms:created xsi:type="dcterms:W3CDTF">2012-11-01T19:29:22Z</dcterms:created>
  <dcterms:modified xsi:type="dcterms:W3CDTF">2018-02-02T21:05:39Z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0x0101003EEDB02147570D478AE38A6C0CFBB1ED</vt:lpwstr>
  </property>
</Properties>
</file>