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2" r:id="rId7"/>
    <p:sldId id="260" r:id="rId8"/>
    <p:sldId id="263" r:id="rId9"/>
    <p:sldId id="261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01" autoAdjust="0"/>
    <p:restoredTop sz="94660"/>
  </p:normalViewPr>
  <p:slideViewPr>
    <p:cSldViewPr>
      <p:cViewPr varScale="1">
        <p:scale>
          <a:sx n="77" d="100"/>
          <a:sy n="77" d="100"/>
        </p:scale>
        <p:origin x="116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BDC7418-9B6A-41CC-B83C-82EEB9C3808F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2E46870-51D1-45D2-A01E-1BD214378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C7418-9B6A-41CC-B83C-82EEB9C3808F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6870-51D1-45D2-A01E-1BD214378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C7418-9B6A-41CC-B83C-82EEB9C3808F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6870-51D1-45D2-A01E-1BD214378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BDC7418-9B6A-41CC-B83C-82EEB9C3808F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6870-51D1-45D2-A01E-1BD214378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BDC7418-9B6A-41CC-B83C-82EEB9C3808F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2E46870-51D1-45D2-A01E-1BD21437861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DC7418-9B6A-41CC-B83C-82EEB9C3808F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2E46870-51D1-45D2-A01E-1BD214378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BDC7418-9B6A-41CC-B83C-82EEB9C3808F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2E46870-51D1-45D2-A01E-1BD214378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C7418-9B6A-41CC-B83C-82EEB9C3808F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6870-51D1-45D2-A01E-1BD214378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DC7418-9B6A-41CC-B83C-82EEB9C3808F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2E46870-51D1-45D2-A01E-1BD214378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BDC7418-9B6A-41CC-B83C-82EEB9C3808F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2E46870-51D1-45D2-A01E-1BD214378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BDC7418-9B6A-41CC-B83C-82EEB9C3808F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2E46870-51D1-45D2-A01E-1BD214378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BDC7418-9B6A-41CC-B83C-82EEB9C3808F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2E46870-51D1-45D2-A01E-1BD214378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332656"/>
            <a:ext cx="8351936" cy="2448272"/>
          </a:xfrm>
        </p:spPr>
        <p:txBody>
          <a:bodyPr>
            <a:normAutofit/>
          </a:bodyPr>
          <a:lstStyle/>
          <a:p>
            <a:r>
              <a:rPr lang="ru-RU" dirty="0" smtClean="0"/>
              <a:t>Оказание первой медицинской помощи при обморожении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3717032"/>
            <a:ext cx="6912768" cy="2158056"/>
          </a:xfrm>
        </p:spPr>
        <p:txBody>
          <a:bodyPr>
            <a:normAutofit/>
          </a:bodyPr>
          <a:lstStyle/>
          <a:p>
            <a:r>
              <a:rPr lang="ru-RU" b="1" dirty="0" smtClean="0"/>
              <a:t>Обморожение</a:t>
            </a:r>
            <a:r>
              <a:rPr lang="ru-RU" dirty="0" smtClean="0"/>
              <a:t> -это повреждение тканей вследствие длительного действия низких температур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Клинические проявления обморожения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7931224" cy="4426512"/>
          </a:xfrm>
        </p:spPr>
        <p:txBody>
          <a:bodyPr/>
          <a:lstStyle/>
          <a:p>
            <a:r>
              <a:rPr lang="ru-RU" dirty="0" smtClean="0"/>
              <a:t>чувство холода, сменяющееся онемением</a:t>
            </a:r>
          </a:p>
          <a:p>
            <a:r>
              <a:rPr lang="ru-RU" dirty="0" smtClean="0"/>
              <a:t> притупление болевых ощущений</a:t>
            </a:r>
          </a:p>
          <a:p>
            <a:r>
              <a:rPr lang="ru-RU" dirty="0" smtClean="0"/>
              <a:t> исчезновение поверхностной и глубокой чувствительности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Рекомендации по профилактике обморожений: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 холодное время года носить головной убор и одежду из шерсти и меха, которые оставляют воздушную прослойку между телом и одеждой;</a:t>
            </a:r>
          </a:p>
          <a:p>
            <a:r>
              <a:rPr lang="ru-RU" dirty="0" smtClean="0"/>
              <a:t>закрывать части тела, наиболее подверженные обморожению (пальцы рук и ног, уши и нос);</a:t>
            </a:r>
          </a:p>
          <a:p>
            <a:r>
              <a:rPr lang="ru-RU" dirty="0" smtClean="0"/>
              <a:t>давать ребенку больше теплого питья, что способствует лучшей терморегуляции организма;</a:t>
            </a:r>
          </a:p>
          <a:p>
            <a:r>
              <a:rPr lang="ru-RU" dirty="0" smtClean="0"/>
              <a:t>проводить закаливание, что приводит к улучшению кровоснабжения тканей в условиях резкой смены температуры;</a:t>
            </a:r>
          </a:p>
          <a:p>
            <a:r>
              <a:rPr lang="ru-RU" dirty="0" smtClean="0"/>
              <a:t>дозировать детские прогулки в зимнее время года.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19256" cy="1399032"/>
          </a:xfrm>
        </p:spPr>
        <p:txBody>
          <a:bodyPr/>
          <a:lstStyle/>
          <a:p>
            <a:r>
              <a:rPr lang="ru-RU" dirty="0" smtClean="0"/>
              <a:t>Схема действий при обморожении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Как можно скорее доставить пострадавшего в теплое помещение</a:t>
            </a:r>
          </a:p>
          <a:p>
            <a:r>
              <a:rPr lang="ru-RU" sz="2000" dirty="0" smtClean="0"/>
              <a:t>Снять с обмороженных конечностей одежду и обувь</a:t>
            </a:r>
          </a:p>
          <a:p>
            <a:r>
              <a:rPr lang="ru-RU" sz="2000" dirty="0" smtClean="0"/>
              <a:t>Немедленно укрыть поврежденные конечности от внешнего тепла теплоизолирующей повязкой с большим количеством ваты или одеялами и теплой одеждой</a:t>
            </a:r>
          </a:p>
          <a:p>
            <a:r>
              <a:rPr lang="ru-RU" sz="2000" dirty="0" smtClean="0"/>
              <a:t>Дать обильное теплое питье </a:t>
            </a:r>
          </a:p>
          <a:p>
            <a:r>
              <a:rPr lang="ru-RU" sz="2000" dirty="0" smtClean="0"/>
              <a:t>Обязательно дать 1-2 таблетки анальгина </a:t>
            </a:r>
          </a:p>
          <a:p>
            <a:r>
              <a:rPr lang="ru-RU" sz="2000" dirty="0" smtClean="0"/>
              <a:t>Предложить малые дозы алкоголя  </a:t>
            </a:r>
          </a:p>
          <a:p>
            <a:r>
              <a:rPr lang="ru-RU" sz="2000" dirty="0" smtClean="0"/>
              <a:t>Обязательно вызвать «скорую помощь» </a:t>
            </a:r>
            <a:endParaRPr lang="ru-RU" sz="2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Недопустима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Растирать обмороженную кожу </a:t>
            </a:r>
          </a:p>
          <a:p>
            <a:r>
              <a:rPr lang="ru-RU" dirty="0" smtClean="0"/>
              <a:t>Помещать обмороженные конечности в тёплую воду или обкладывать грелками</a:t>
            </a:r>
          </a:p>
          <a:p>
            <a:r>
              <a:rPr lang="ru-RU" dirty="0" smtClean="0"/>
              <a:t>Смазывать кожу маслом или вазелинам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419056" cy="1865362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Обморожение может наступить также в следующих случаях: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363272" cy="4177936"/>
          </a:xfrm>
        </p:spPr>
        <p:txBody>
          <a:bodyPr/>
          <a:lstStyle/>
          <a:p>
            <a:r>
              <a:rPr lang="ru-RU" dirty="0" smtClean="0"/>
              <a:t>при температуре воздуха, близкой к нулю;</a:t>
            </a:r>
          </a:p>
          <a:p>
            <a:r>
              <a:rPr lang="ru-RU" dirty="0" smtClean="0"/>
              <a:t>длительном воздействии на организм холода, ветра, повышенной влажности;</a:t>
            </a:r>
          </a:p>
          <a:p>
            <a:r>
              <a:rPr lang="ru-RU" dirty="0" smtClean="0"/>
              <a:t>использовании тесной или мокрой обуви;</a:t>
            </a:r>
          </a:p>
          <a:p>
            <a:r>
              <a:rPr lang="ru-RU" dirty="0" smtClean="0"/>
              <a:t>длительном нахождении в неподвижном положении.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134356" y="-2038011"/>
            <a:ext cx="692497" cy="6153912"/>
          </a:xfrm>
        </p:spPr>
        <p:txBody>
          <a:bodyPr wrap="square">
            <a:spAutoFit/>
          </a:bodyPr>
          <a:lstStyle/>
          <a:p>
            <a:r>
              <a:rPr lang="ru-RU" b="1" dirty="0" smtClean="0"/>
              <a:t>Степени обморожения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 rot="5400000">
            <a:off x="1039209" y="2154590"/>
            <a:ext cx="991743" cy="2448272"/>
          </a:xfrm>
          <a:noFill/>
        </p:spPr>
        <p:txBody>
          <a:bodyPr>
            <a:normAutofit/>
          </a:bodyPr>
          <a:lstStyle/>
          <a:p>
            <a:r>
              <a:rPr lang="ru-RU" sz="3600" dirty="0" smtClean="0"/>
              <a:t>1 степень</a:t>
            </a:r>
            <a:endParaRPr lang="ru-RU" sz="3600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>
          <a:xfrm rot="5400000">
            <a:off x="2189848" y="3290872"/>
            <a:ext cx="581024" cy="3017520"/>
          </a:xfrm>
          <a:noFill/>
        </p:spPr>
        <p:txBody>
          <a:bodyPr>
            <a:noAutofit/>
          </a:bodyPr>
          <a:lstStyle/>
          <a:p>
            <a:r>
              <a:rPr lang="ru-RU" sz="3600" dirty="0" smtClean="0"/>
              <a:t>4 степень </a:t>
            </a:r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652120" y="3356992"/>
            <a:ext cx="3192614" cy="648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2 степень </a:t>
            </a:r>
            <a:endParaRPr lang="ru-RU" sz="3600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4427984" y="4365104"/>
            <a:ext cx="3240360" cy="7200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3 степень </a:t>
            </a:r>
            <a:endParaRPr lang="ru-RU" sz="3600" dirty="0"/>
          </a:p>
        </p:txBody>
      </p:sp>
      <p:sp>
        <p:nvSpPr>
          <p:cNvPr id="7" name="Стрелка вниз 6"/>
          <p:cNvSpPr/>
          <p:nvPr/>
        </p:nvSpPr>
        <p:spPr>
          <a:xfrm rot="2154352">
            <a:off x="2140446" y="1621368"/>
            <a:ext cx="347925" cy="1152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495932">
            <a:off x="3356975" y="1796252"/>
            <a:ext cx="482501" cy="21651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20754067">
            <a:off x="4533929" y="1795911"/>
            <a:ext cx="504056" cy="23762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9375370">
            <a:off x="5805060" y="1659735"/>
            <a:ext cx="399203" cy="15967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9" grpId="0" build="allAtOnce"/>
      <p:bldP spid="5" grpId="0" build="p"/>
      <p:bldP spid="10" grpId="0" build="p"/>
      <p:bldP spid="7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Первая степень 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5482952" cy="465889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dirty="0" smtClean="0"/>
              <a:t>При отморожении </a:t>
            </a:r>
            <a:r>
              <a:rPr lang="ru-RU" b="1" dirty="0" smtClean="0"/>
              <a:t>1-й степени</a:t>
            </a:r>
            <a:r>
              <a:rPr lang="ru-RU" dirty="0" smtClean="0"/>
              <a:t> покраснение соответствующего участка тела сменяется его побледнением; исчезает чувствительность, иногда появляется ощущение покалывания или пощипывания; после отогревания пораженный участок кожи краснеет и припухает, отмечается небольшая боль, жжение, через 2-3 суток все симптомы полностью исчезают.</a:t>
            </a:r>
            <a:endParaRPr lang="ru-RU" dirty="0"/>
          </a:p>
        </p:txBody>
      </p:sp>
      <p:pic>
        <p:nvPicPr>
          <p:cNvPr id="10" name="Picture 2" descr="C:\Documents and Settings\Ученики\Рабочий стол\otmoroz_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2348880"/>
            <a:ext cx="2000250" cy="17145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Ученики\Рабочий стол\otmoroz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996952"/>
            <a:ext cx="2915816" cy="2088232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67494"/>
            <a:ext cx="5122912" cy="157733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2 степень</a:t>
            </a:r>
            <a:endParaRPr lang="ru-RU" sz="44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0" y="1412776"/>
            <a:ext cx="6516216" cy="544522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b="1" dirty="0" smtClean="0"/>
          </a:p>
          <a:p>
            <a:r>
              <a:rPr lang="ru-RU" dirty="0" smtClean="0"/>
              <a:t>При отморожении 2</a:t>
            </a:r>
            <a:r>
              <a:rPr lang="ru-RU" b="1" dirty="0" smtClean="0"/>
              <a:t>-й степени </a:t>
            </a:r>
            <a:r>
              <a:rPr lang="ru-RU" dirty="0" smtClean="0"/>
              <a:t>возникают более выраженные расстройства кровообращения, однако изменения в сосудах обратимы; кожа резко бледнеет, при отогревании приобретает багровую окраску, отечность распространяется дальше отмороженных участков, появляются пузыри со светлой или кровянистой жидкостью.</a:t>
            </a: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499176" cy="1073274"/>
          </a:xfrm>
        </p:spPr>
        <p:txBody>
          <a:bodyPr/>
          <a:lstStyle/>
          <a:p>
            <a:pPr algn="ctr"/>
            <a:r>
              <a:rPr lang="ru-RU" dirty="0" smtClean="0"/>
              <a:t>3 степень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5266928" cy="5229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При длительном охлаждении или действии очень низких температур возникает обморожение </a:t>
            </a:r>
            <a:r>
              <a:rPr lang="ru-RU" b="1" dirty="0" smtClean="0"/>
              <a:t>3-й степени</a:t>
            </a:r>
            <a:r>
              <a:rPr lang="ru-RU" dirty="0" smtClean="0"/>
              <a:t>: резко нарушается кровообращение, кожа после отогревания становится сине-багровой, иногда чёрной, пузыри заполнены кровяной жидкостью темно-бурого цвета; в первые дни на участке обморожения обнаруживается полная потеря чувствительности, затем появляются сильные боли.</a:t>
            </a:r>
          </a:p>
          <a:p>
            <a:endParaRPr lang="ru-RU" dirty="0"/>
          </a:p>
        </p:txBody>
      </p:sp>
      <p:pic>
        <p:nvPicPr>
          <p:cNvPr id="5" name="Picture 4" descr="C:\Documents and Settings\Ученики\Рабочий стол\otmoroz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060848"/>
            <a:ext cx="3053763" cy="2054746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4 степень 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четвёртой степени наблюдается полное омертвление всех слоёв ткани и даже костей. Появляются чёрные пузыри. Пораженная зона высыхает в течении примерно трех недель, а отторжение мёртвых тканей происходит очень медленно.</a:t>
            </a:r>
            <a:endParaRPr lang="ru-RU" dirty="0"/>
          </a:p>
        </p:txBody>
      </p:sp>
      <p:pic>
        <p:nvPicPr>
          <p:cNvPr id="2051" name="Picture 3" descr="C:\Documents and Settings\Ученики\Рабочий стол\otmoroz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2060848"/>
            <a:ext cx="2652886" cy="3537181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EEDB02147570D478AE38A6C0CFBB1ED" ma:contentTypeVersion="" ma:contentTypeDescription="Создание документа." ma:contentTypeScope="" ma:versionID="2d878a79c2d723baa642c2d06c31b43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eb672075393d662ceed20846c522b8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49121A-0503-4909-B0B4-78DDC8214785}"/>
</file>

<file path=customXml/itemProps2.xml><?xml version="1.0" encoding="utf-8"?>
<ds:datastoreItem xmlns:ds="http://schemas.openxmlformats.org/officeDocument/2006/customXml" ds:itemID="{FC4039E5-69FD-4D63-9AD2-79324E6718A0}"/>
</file>

<file path=customXml/itemProps3.xml><?xml version="1.0" encoding="utf-8"?>
<ds:datastoreItem xmlns:ds="http://schemas.openxmlformats.org/officeDocument/2006/customXml" ds:itemID="{9EE55F20-44D4-463F-8D3F-64DE89BC7CEC}"/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111</TotalTime>
  <Words>414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Century Gothic</vt:lpstr>
      <vt:lpstr>Verdana</vt:lpstr>
      <vt:lpstr>Wingdings 2</vt:lpstr>
      <vt:lpstr>Яркая</vt:lpstr>
      <vt:lpstr>Оказание первой медицинской помощи при обморожении </vt:lpstr>
      <vt:lpstr>Схема действий при обморожении</vt:lpstr>
      <vt:lpstr>Недопустима </vt:lpstr>
      <vt:lpstr>Обморожение может наступить также в следующих случаях:</vt:lpstr>
      <vt:lpstr>Степени обморожения</vt:lpstr>
      <vt:lpstr>Первая степень </vt:lpstr>
      <vt:lpstr>2 степень</vt:lpstr>
      <vt:lpstr>3 степень </vt:lpstr>
      <vt:lpstr>4 степень </vt:lpstr>
      <vt:lpstr>Клинические проявления обморожения</vt:lpstr>
      <vt:lpstr>Рекомендации по профилактике обморожений: </vt:lpstr>
    </vt:vector>
  </TitlesOfParts>
  <Company>Ломышкинская школа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Оказание первой медицинской помощи при обморожении </dc:title>
  <dc:creator>Ученики</dc:creator>
  <cp:lastModifiedBy>Татьяна Любимова</cp:lastModifiedBy>
  <cp:revision>13</cp:revision>
  <dcterms:created xsi:type="dcterms:W3CDTF">2003-12-31T22:06:37Z</dcterms:created>
  <dcterms:modified xsi:type="dcterms:W3CDTF">2018-02-03T20:13:18Z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0x0101003EEDB02147570D478AE38A6C0CFBB1ED</vt:lpwstr>
  </property>
</Properties>
</file>