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80" r:id="rId4"/>
    <p:sldId id="274" r:id="rId5"/>
    <p:sldId id="263" r:id="rId6"/>
    <p:sldId id="264" r:id="rId7"/>
    <p:sldId id="265" r:id="rId8"/>
    <p:sldId id="266" r:id="rId9"/>
    <p:sldId id="282" r:id="rId10"/>
    <p:sldId id="285" r:id="rId11"/>
    <p:sldId id="286" r:id="rId12"/>
    <p:sldId id="281" r:id="rId13"/>
    <p:sldId id="267" r:id="rId14"/>
    <p:sldId id="268" r:id="rId15"/>
    <p:sldId id="276" r:id="rId16"/>
    <p:sldId id="277" r:id="rId17"/>
    <p:sldId id="287" r:id="rId18"/>
    <p:sldId id="289" r:id="rId19"/>
    <p:sldId id="288" r:id="rId20"/>
    <p:sldId id="278" r:id="rId21"/>
    <p:sldId id="269" r:id="rId22"/>
    <p:sldId id="270" r:id="rId23"/>
    <p:sldId id="271" r:id="rId24"/>
    <p:sldId id="272" r:id="rId25"/>
    <p:sldId id="290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66"/>
    <a:srgbClr val="F90BCC"/>
    <a:srgbClr val="2525DF"/>
    <a:srgbClr val="FFFFFF"/>
    <a:srgbClr val="257579"/>
    <a:srgbClr val="6699FF"/>
    <a:srgbClr val="29C5CD"/>
    <a:srgbClr val="2B7362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98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8.png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wmf"/><Relationship Id="rId10" Type="http://schemas.openxmlformats.org/officeDocument/2006/relationships/image" Target="../media/image45.gif"/><Relationship Id="rId4" Type="http://schemas.openxmlformats.org/officeDocument/2006/relationships/image" Target="../media/image39.wmf"/><Relationship Id="rId9" Type="http://schemas.openxmlformats.org/officeDocument/2006/relationships/image" Target="../media/image44.gif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hyperlink" Target="http://metodisty.ru/user_upload/05_2011/thumbs/13049242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hyperlink" Target="http://metodisty.ru/user_upload/05_2011/thumbs/1304924178.jpg" TargetMode="Externa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1024-768-6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1e5f5d4b1dd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3887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2351" y="1214422"/>
            <a:ext cx="5791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Здоровый ребенок</a:t>
            </a:r>
          </a:p>
          <a:p>
            <a:pPr algn="ctr"/>
            <a:r>
              <a:rPr lang="ru-RU" sz="48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в здоровой семье</a:t>
            </a:r>
            <a:endParaRPr lang="ru-RU" sz="48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789040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Всем известно и понятно,</a:t>
            </a:r>
          </a:p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Что здоровым быть приятно.</a:t>
            </a:r>
          </a:p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Только надо знать.</a:t>
            </a:r>
          </a:p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Как здоровым стать.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goe Script" pitchFamily="34" charset="0"/>
              <a:ea typeface="Segoe UI" pitchFamily="34" charset="0"/>
              <a:cs typeface="Segoe U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1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033838" cy="2662238"/>
          </a:xfrm>
          <a:prstGeom prst="rect">
            <a:avLst/>
          </a:prstGeom>
          <a:noFill/>
          <a:ln w="44450">
            <a:solidFill>
              <a:srgbClr val="FF00FF"/>
            </a:solidFill>
            <a:prstDash val="sysDot"/>
            <a:miter lim="800000"/>
            <a:headEnd/>
            <a:tailEnd/>
          </a:ln>
        </p:spPr>
      </p:pic>
      <p:sp>
        <p:nvSpPr>
          <p:cNvPr id="117775" name="AutoShape 15"/>
          <p:cNvSpPr>
            <a:spLocks noChangeArrowheads="1"/>
          </p:cNvSpPr>
          <p:nvPr/>
        </p:nvSpPr>
        <p:spPr bwMode="auto">
          <a:xfrm>
            <a:off x="4643438" y="692150"/>
            <a:ext cx="4248150" cy="2735263"/>
          </a:xfrm>
          <a:prstGeom prst="cloudCallout">
            <a:avLst>
              <a:gd name="adj1" fmla="val 19282"/>
              <a:gd name="adj2" fmla="val -28759"/>
            </a:avLst>
          </a:prstGeom>
          <a:solidFill>
            <a:srgbClr val="CCFFCC"/>
          </a:solidFill>
          <a:ln w="25400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b="1" i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Питайтесь правильно и будьте здоровы!</a:t>
            </a:r>
          </a:p>
        </p:txBody>
      </p:sp>
      <p:pic>
        <p:nvPicPr>
          <p:cNvPr id="9220" name="Picture 18" descr="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1988"/>
            <a:ext cx="4572000" cy="3656012"/>
          </a:xfrm>
          <a:prstGeom prst="rect">
            <a:avLst/>
          </a:prstGeom>
          <a:noFill/>
          <a:ln w="44450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pic>
        <p:nvPicPr>
          <p:cNvPr id="9221" name="Picture 19" descr="ed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076700"/>
            <a:ext cx="3665538" cy="2735263"/>
          </a:xfrm>
          <a:prstGeom prst="rect">
            <a:avLst/>
          </a:prstGeom>
          <a:noFill/>
          <a:ln w="50800">
            <a:solidFill>
              <a:srgbClr val="333399"/>
            </a:solidFill>
            <a:prstDash val="sysDot"/>
            <a:miter lim="800000"/>
            <a:headEnd/>
            <a:tailEnd/>
          </a:ln>
        </p:spPr>
      </p:pic>
      <p:pic>
        <p:nvPicPr>
          <p:cNvPr id="117780" name="Picture 20" descr="g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0"/>
            <a:ext cx="3903662" cy="39036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minikvinnasida_1268630w_104880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675" y="2840038"/>
            <a:ext cx="2473325" cy="40179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43" name="Picture 8" descr="1205495241_27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765175"/>
            <a:ext cx="2074862" cy="3167063"/>
          </a:xfrm>
          <a:prstGeom prst="rect">
            <a:avLst/>
          </a:prstGeom>
          <a:noFill/>
          <a:ln w="76200" cmpd="tri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3635375" y="2997200"/>
            <a:ext cx="3600450" cy="3168650"/>
          </a:xfrm>
          <a:prstGeom prst="cloudCallout">
            <a:avLst>
              <a:gd name="adj1" fmla="val 46431"/>
              <a:gd name="adj2" fmla="val 57667"/>
            </a:avLst>
          </a:prstGeom>
          <a:solidFill>
            <a:srgbClr val="CCFFCC"/>
          </a:solidFill>
          <a:ln w="25400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defRPr/>
            </a:pPr>
            <a:r>
              <a:rPr lang="ru-RU" sz="16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Анорексия - патологическая боязнь потолстеть. Статистика заболевания сообщает, что около 90% больных анорексией - девушки в возрасте 12-24 лет.</a:t>
            </a:r>
          </a:p>
        </p:txBody>
      </p: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0" y="0"/>
            <a:ext cx="3203575" cy="3573463"/>
          </a:xfrm>
          <a:prstGeom prst="cloudCallout">
            <a:avLst>
              <a:gd name="adj1" fmla="val 52579"/>
              <a:gd name="adj2" fmla="val 56042"/>
            </a:avLst>
          </a:prstGeom>
          <a:solidFill>
            <a:srgbClr val="CCFFCC"/>
          </a:solidFill>
          <a:ln w="25400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defRPr/>
            </a:pPr>
            <a:r>
              <a:rPr lang="ru-RU" b="1" i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последним расчетам ВОЗ 1 из 3 взрослых людей в мире страдает избыточным весом, и 1 из 10 страдает ожирением.</a:t>
            </a:r>
          </a:p>
        </p:txBody>
      </p:sp>
      <p:pic>
        <p:nvPicPr>
          <p:cNvPr id="10246" name="Picture 14" descr="26919_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0800"/>
            <a:ext cx="3346450" cy="2960688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7" name="Picture 15" descr="52ca8b29b75bc917bddd96963cd3b2bf_979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0"/>
            <a:ext cx="3492500" cy="2808288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16754" name="Picture 18" descr="sun-clip-art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6418263"/>
            <a:ext cx="458787" cy="43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75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375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2" y="4086699"/>
            <a:ext cx="4714878" cy="2771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214290"/>
            <a:ext cx="87484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Правильное питание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Основные ошибки: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1. Едим </a:t>
            </a: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слишком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много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2. Жирная пища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3. Мало едим </a:t>
            </a: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свежие овощи, фрукты, рыба, молоко. </a:t>
            </a:r>
            <a:endParaRPr lang="ru-RU" sz="28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4. Слишком </a:t>
            </a: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много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пьем </a:t>
            </a: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сладкую воду и 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газированную воду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8904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5. Питаемся два раза вместо пяти раз.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6. Едим слишком много сладкого.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3841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«Расшифровщик»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1" y="1285860"/>
          <a:ext cx="8429688" cy="11934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</a:tblGrid>
              <a:tr h="528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</a:tr>
              <a:tr h="665218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19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12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8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25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16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30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26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29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7" y="2708920"/>
          <a:ext cx="8858283" cy="11430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</a:tblGrid>
              <a:tr h="6638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919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33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19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12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8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21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12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16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30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6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19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30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3643314"/>
            <a:ext cx="1846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Ключ:</a:t>
            </a:r>
            <a:endParaRPr lang="ru-RU" sz="4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4643446"/>
          <a:ext cx="814392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6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8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12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16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19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21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20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25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26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29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30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33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rgbClr val="29C5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Ж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Ч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Ш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Ь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Ы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1285860"/>
          <a:ext cx="8501122" cy="52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</a:tblGrid>
              <a:tr h="52828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А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Ж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И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,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Ч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О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Ы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Е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Ш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Ь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,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76" y="2714620"/>
          <a:ext cx="89297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</a:tblGrid>
              <a:tr h="282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И</a:t>
                      </a:r>
                    </a:p>
                    <a:p>
                      <a:endParaRPr lang="ru-RU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Я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А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Ж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У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О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Ы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Е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Ь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015287" cy="674687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</a:rPr>
              <a:t>«Чистота – залог здоровья!»</a:t>
            </a:r>
          </a:p>
        </p:txBody>
      </p:sp>
      <p:pic>
        <p:nvPicPr>
          <p:cNvPr id="31748" name="Picture 4" descr="HH013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191000"/>
            <a:ext cx="23399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2060848"/>
            <a:ext cx="7924800" cy="4419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5DF"/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  <a:t>Каждый раз перед едой, 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5DF"/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  <a:t>Нужно фрукты мыть водой ! 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5DF"/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  <a:t>Чтобы быть здоровым,  сильным, 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5DF"/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  <a:t>Мой лицо и руки с мылом. 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5DF"/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  <a:t>Будь аккуратен, забудь лень ! 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5DF"/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  <a:t>Чисти зубы каждый день !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5DF"/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cs typeface="Miriam" pitchFamily="34" charset="-79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015288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cs typeface="FreesiaUPC" pitchFamily="34" charset="-34"/>
              </a:rPr>
              <a:t>«Кто спортом занимается, </a:t>
            </a:r>
            <a:b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cs typeface="FreesiaUPC" pitchFamily="34" charset="-34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  <a:cs typeface="FreesiaUPC" pitchFamily="34" charset="-34"/>
              </a:rPr>
              <a:t>      тот силы набирается»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7838256" cy="395431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Спорт нам плечи расправляет,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Силу, ловкость нам дает.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Он нам мышцы развивает,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На рекорды нас зовет.</a:t>
            </a:r>
          </a:p>
          <a:p>
            <a:pPr eaLnBrk="1" hangingPunct="1">
              <a:buFont typeface="Wingdings" pitchFamily="2" charset="2"/>
              <a:buNone/>
            </a:pPr>
            <a:endParaRPr lang="ru-RU" sz="36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4820" name="Picture 4" descr="62r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PE0125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105400"/>
            <a:ext cx="1489075" cy="1752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4822" name="Picture 7" descr="PE0126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0"/>
            <a:ext cx="2057400" cy="1674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4823" name="Picture 8" descr="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267200"/>
            <a:ext cx="14478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4787900" y="0"/>
            <a:ext cx="4356100" cy="3860800"/>
          </a:xfrm>
          <a:prstGeom prst="cloudCallout">
            <a:avLst>
              <a:gd name="adj1" fmla="val -123690"/>
              <a:gd name="adj2" fmla="val 47778"/>
            </a:avLst>
          </a:prstGeom>
          <a:solidFill>
            <a:srgbClr val="CCFFCC"/>
          </a:solidFill>
          <a:ln w="22225">
            <a:solidFill>
              <a:srgbClr val="00F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CC0066"/>
                </a:solidFill>
              </a:rPr>
              <a:t>От болячек и простуд, от хворей и лени – бежать, плыть, карабкаться, ползти, идти, лететь… Движенье – это сила! </a:t>
            </a:r>
          </a:p>
          <a:p>
            <a:pPr algn="ctr"/>
            <a:r>
              <a:rPr lang="ru-RU" b="1">
                <a:solidFill>
                  <a:srgbClr val="CC0066"/>
                </a:solidFill>
              </a:rPr>
              <a:t>А сила - это жизнь! </a:t>
            </a:r>
          </a:p>
        </p:txBody>
      </p:sp>
      <p:pic>
        <p:nvPicPr>
          <p:cNvPr id="11267" name="Picture 13" descr="DSC03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68638"/>
            <a:ext cx="4775200" cy="3584575"/>
          </a:xfrm>
          <a:prstGeom prst="rect">
            <a:avLst/>
          </a:prstGeom>
          <a:noFill/>
          <a:ln w="8255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11268" name="Picture 14" descr="0_56fce_a9b7d05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87838"/>
            <a:ext cx="3851275" cy="2570162"/>
          </a:xfrm>
          <a:prstGeom prst="rect">
            <a:avLst/>
          </a:prstGeom>
          <a:noFill/>
          <a:ln w="85725">
            <a:solidFill>
              <a:srgbClr val="00FFFF"/>
            </a:solidFill>
            <a:prstDash val="sysDot"/>
            <a:miter lim="800000"/>
            <a:headEnd/>
            <a:tailEnd/>
          </a:ln>
        </p:spPr>
      </p:pic>
      <p:pic>
        <p:nvPicPr>
          <p:cNvPr id="11269" name="Picture 1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95750" cy="2762250"/>
          </a:xfrm>
          <a:prstGeom prst="rect">
            <a:avLst/>
          </a:prstGeom>
          <a:noFill/>
          <a:ln w="60325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8" name="AutoShape 10"/>
          <p:cNvSpPr>
            <a:spLocks noChangeArrowheads="1"/>
          </p:cNvSpPr>
          <p:nvPr/>
        </p:nvSpPr>
        <p:spPr bwMode="auto">
          <a:xfrm>
            <a:off x="2771800" y="332656"/>
            <a:ext cx="6372200" cy="3384376"/>
          </a:xfrm>
          <a:prstGeom prst="cloudCallout">
            <a:avLst>
              <a:gd name="adj1" fmla="val 23152"/>
              <a:gd name="adj2" fmla="val 72344"/>
            </a:avLst>
          </a:prstGeom>
          <a:solidFill>
            <a:srgbClr val="CCFFCC"/>
          </a:solidFill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b="1" i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 утрам ты закаляйся,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Водой холодной обливайся.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Будешь ты всегда здоров.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Тут не нужно лишних слов.</a:t>
            </a:r>
          </a:p>
        </p:txBody>
      </p:sp>
      <p:pic>
        <p:nvPicPr>
          <p:cNvPr id="7171" name="Picture 12" descr="FLOA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38725" y="4483100"/>
            <a:ext cx="41052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3" descr="koude_dou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2430462" cy="3240087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173" name="Picture 14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430588"/>
            <a:ext cx="4494213" cy="3427412"/>
          </a:xfrm>
          <a:prstGeom prst="rect">
            <a:avLst/>
          </a:prstGeom>
          <a:noFill/>
          <a:ln w="47625">
            <a:solidFill>
              <a:srgbClr val="99CC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395288" y="333375"/>
            <a:ext cx="2881312" cy="2447925"/>
          </a:xfrm>
          <a:prstGeom prst="ellipse">
            <a:avLst/>
          </a:prstGeom>
          <a:solidFill>
            <a:srgbClr val="CCFFCC"/>
          </a:solidFill>
          <a:ln w="25400" cap="rnd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3132138" y="2133600"/>
            <a:ext cx="3024187" cy="2590800"/>
          </a:xfrm>
          <a:prstGeom prst="ellipse">
            <a:avLst/>
          </a:prstGeom>
          <a:solidFill>
            <a:srgbClr val="CCFFCC"/>
          </a:solidFill>
          <a:ln w="25400" cap="rnd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460" name="Oval 6"/>
          <p:cNvSpPr>
            <a:spLocks noChangeArrowheads="1"/>
          </p:cNvSpPr>
          <p:nvPr/>
        </p:nvSpPr>
        <p:spPr bwMode="auto">
          <a:xfrm>
            <a:off x="5867400" y="4292600"/>
            <a:ext cx="2881313" cy="2565400"/>
          </a:xfrm>
          <a:prstGeom prst="ellipse">
            <a:avLst/>
          </a:prstGeom>
          <a:solidFill>
            <a:srgbClr val="CCFFCC"/>
          </a:solidFill>
          <a:ln w="25400" cap="rnd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39750" y="1125538"/>
            <a:ext cx="2592388" cy="710067"/>
          </a:xfrm>
          <a:prstGeom prst="rect">
            <a:avLst/>
          </a:prstGeom>
          <a:noFill/>
          <a:ln w="25400" cap="rnd">
            <a:noFill/>
            <a:prstDash val="sysDot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257579"/>
                </a:solidFill>
              </a:rPr>
              <a:t>Курение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03575" y="3141663"/>
            <a:ext cx="2879725" cy="710067"/>
          </a:xfrm>
          <a:prstGeom prst="rect">
            <a:avLst/>
          </a:prstGeom>
          <a:noFill/>
          <a:ln w="25400" cap="rnd">
            <a:noFill/>
            <a:prstDash val="sysDot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257579"/>
                </a:solidFill>
              </a:rPr>
              <a:t>Наркотики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011863" y="5157788"/>
            <a:ext cx="2663825" cy="710067"/>
          </a:xfrm>
          <a:prstGeom prst="rect">
            <a:avLst/>
          </a:prstGeom>
          <a:noFill/>
          <a:ln w="25400" cap="rnd">
            <a:noFill/>
            <a:prstDash val="sysDot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257579"/>
                </a:solidFill>
              </a:rPr>
              <a:t>Алкоголь</a:t>
            </a:r>
          </a:p>
        </p:txBody>
      </p:sp>
      <p:pic>
        <p:nvPicPr>
          <p:cNvPr id="19464" name="Picture 10" descr="96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175"/>
            <a:ext cx="23558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no-smoking-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836712"/>
            <a:ext cx="23431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al_taditi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868863"/>
            <a:ext cx="2411412" cy="1809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7" name="Picture 13" descr="6f7aca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404813"/>
            <a:ext cx="1944687" cy="157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9" name="Picture 16" descr="sun-clip-art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31813" cy="509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Мои рисунки\Движущиеся\0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13" y="1714500"/>
            <a:ext cx="4675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143504" cy="502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9044" bIns="19044" anchor="ctr">
            <a:spAutoFit/>
          </a:bodyPr>
          <a:lstStyle/>
          <a:p>
            <a:pPr algn="ctr">
              <a:defRPr/>
            </a:pPr>
            <a:r>
              <a:rPr lang="ru-RU" sz="36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Главное в жизни </a:t>
            </a:r>
            <a:r>
              <a:rPr lang="ru-RU" sz="3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здоровье!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365F9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6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 детства попробуйте это понять!</a:t>
            </a:r>
            <a:endParaRPr lang="ru-RU" sz="3600" b="1" dirty="0">
              <a:solidFill>
                <a:srgbClr val="365F9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6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Главная  ценность - </a:t>
            </a: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это здоровье!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365F9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6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Его не купить, но легко потерять.</a:t>
            </a:r>
            <a:endParaRPr lang="ru-RU" sz="3600" b="1" dirty="0">
              <a:solidFill>
                <a:srgbClr val="365F9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dirty="0">
              <a:latin typeface="Arial" pitchFamily="34" charset="0"/>
            </a:endParaRPr>
          </a:p>
        </p:txBody>
      </p:sp>
      <p:pic>
        <p:nvPicPr>
          <p:cNvPr id="10244" name="Picture 3" descr="E:\Мои рисунки\Движущиеся\196674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4643438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5" descr="im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1806967"/>
            <a:ext cx="3419872" cy="38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«Кто табачное зелье любит, </a:t>
            </a:r>
            <a:br>
              <a:rPr lang="ru-RU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тот сам себя и губит!»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6228184" cy="44644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Сигареты — никотин,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ВРАГ всему номер один!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Курят, что аж дым столбом!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Отравляют табаком,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Не заботясь о здоровье —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Ни о своем, ни о чужом. </a:t>
            </a:r>
          </a:p>
          <a:p>
            <a:pPr eaLnBrk="1" hangingPunct="1">
              <a:buFont typeface="Wingdings" pitchFamily="2" charset="2"/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85720" y="785794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богатства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572132" y="571480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071802" y="1714488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21455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107154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12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85728"/>
            <a:ext cx="3286148" cy="81516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0.03099 L -0.36615 0.3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2414E-6 L -0.33247 0.54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2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32562E-7 L 0.59219 0.512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57158" y="642918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57356" y="2000240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857884" y="1785926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429124" y="428604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285992"/>
            <a:ext cx="307183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1000108"/>
            <a:ext cx="307183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красит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2500306"/>
            <a:ext cx="307183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болезнь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14298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666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358114" cy="257534"/>
          </a:xfrm>
          <a:prstGeom prst="rect">
            <a:avLst/>
          </a:prstGeom>
        </p:spPr>
      </p:pic>
      <p:pic>
        <p:nvPicPr>
          <p:cNvPr id="12" name="Рисунок 11" descr="64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5286375"/>
            <a:ext cx="1905000" cy="1571625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8 0.05227 L -0.21754 0.29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9362E-6 L 0.25365 0.491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2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5 0.05203 L -0.14306 0.32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4533E-6 L 0.18628 0.512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428596" y="857232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143504" y="642918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500298" y="1928802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500306"/>
            <a:ext cx="2976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здоровому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5923" y="1357298"/>
            <a:ext cx="23243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14298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всё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323668"/>
            <a:ext cx="1285884" cy="2296221"/>
          </a:xfrm>
          <a:prstGeom prst="rect">
            <a:avLst/>
          </a:prstGeom>
        </p:spPr>
      </p:pic>
      <p:pic>
        <p:nvPicPr>
          <p:cNvPr id="9" name="Рисунок 8" descr="94f398fce3d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7567" y="4214818"/>
            <a:ext cx="2266957" cy="2428882"/>
          </a:xfrm>
          <a:prstGeom prst="rect">
            <a:avLst/>
          </a:prstGeom>
        </p:spPr>
      </p:pic>
      <p:pic>
        <p:nvPicPr>
          <p:cNvPr id="10" name="Рисунок 9" descr="e12cefc0dea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1" y="5143512"/>
            <a:ext cx="1680871" cy="1714488"/>
          </a:xfrm>
          <a:prstGeom prst="rect">
            <a:avLst/>
          </a:prstGeom>
        </p:spPr>
      </p:pic>
      <p:pic>
        <p:nvPicPr>
          <p:cNvPr id="11" name="Рисунок 10" descr="15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7" y="285728"/>
            <a:ext cx="1627351" cy="159544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7 0.05227 L -0.1802 0.230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9362E-6 L -0.23819 0.42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2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62 L 0.45504 0.39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776dff21a3e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803165"/>
            <a:ext cx="2714644" cy="2054835"/>
          </a:xfrm>
          <a:prstGeom prst="rect">
            <a:avLst/>
          </a:prstGeom>
        </p:spPr>
      </p:pic>
      <p:sp>
        <p:nvSpPr>
          <p:cNvPr id="2" name="Блок-схема: перфолента 1"/>
          <p:cNvSpPr/>
          <p:nvPr/>
        </p:nvSpPr>
        <p:spPr>
          <a:xfrm>
            <a:off x="285720" y="285728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714348" y="2285992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643570" y="2143116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500694" y="214290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000364" y="1142984"/>
            <a:ext cx="3071834" cy="171451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8579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643182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85749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здоровая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71435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1714488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0ffb861feb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62528"/>
            <a:ext cx="1243019" cy="1795472"/>
          </a:xfrm>
          <a:prstGeom prst="rect">
            <a:avLst/>
          </a:prstGeom>
        </p:spPr>
      </p:pic>
      <p:pic>
        <p:nvPicPr>
          <p:cNvPr id="15" name="Рисунок 14" descr="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284172"/>
            <a:ext cx="2000232" cy="2573828"/>
          </a:xfrm>
          <a:prstGeom prst="rect">
            <a:avLst/>
          </a:prstGeom>
        </p:spPr>
      </p:pic>
      <p:pic>
        <p:nvPicPr>
          <p:cNvPr id="17" name="Рисунок 16" descr="6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42851"/>
            <a:ext cx="2071702" cy="1600861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2535E-8 L -0.08507 0.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525 L -0.50556 0.30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2322E-6 L -0.35607 0.585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3904E-6 L 0.36423 0.283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06E-6 L 0.35833 0.450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_61_tolm.nov.edu54.ru/images/p59_sti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www.vinicolagaribaldi.com.br/images/sucos/familia_cap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www.vinicolagaribaldi.com.br/images/sucos/familia_cap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familia_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662842"/>
          </a:xfrm>
          <a:prstGeom prst="ellipse">
            <a:avLst/>
          </a:prstGeom>
          <a:ln>
            <a:noFill/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92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Здоровый ребенок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45224"/>
            <a:ext cx="7460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в здоровой семье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E:\Мои рисунки\школа\1236932161_3cec4e86f1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000250" y="1143000"/>
            <a:ext cx="5572125" cy="35004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Здоровье</a:t>
            </a:r>
            <a:r>
              <a:rPr lang="ru-RU" sz="3600" b="1" dirty="0" smtClean="0">
                <a:solidFill>
                  <a:srgbClr val="7030A0"/>
                </a:solidFill>
              </a:rPr>
              <a:t> – это состояние полного физического, психического и социального благополучия, а не просто отсутствие болезни.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681fb4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436"/>
            <a:ext cx="6646727" cy="6250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Здоровье человека и общества в целом зависит от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многих  факторов: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социальных, природных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биологических.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  <a:cs typeface="Aharoni" pitchFamily="2" charset="-79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5796136" y="1412776"/>
            <a:ext cx="3347864" cy="3284538"/>
          </a:xfrm>
          <a:prstGeom prst="cloudCallout">
            <a:avLst>
              <a:gd name="adj1" fmla="val 25306"/>
              <a:gd name="adj2" fmla="val 40230"/>
            </a:avLst>
          </a:prstGeom>
          <a:solidFill>
            <a:srgbClr val="CCFFCC"/>
          </a:solidFill>
          <a:ln w="25400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defRPr/>
            </a:pP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Тот, кто весел и здоров,</a:t>
            </a:r>
          </a:p>
          <a:p>
            <a:pPr algn="ctr">
              <a:defRPr/>
            </a:pP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Целый мир обнять готов,</a:t>
            </a:r>
          </a:p>
          <a:p>
            <a:pPr algn="ctr">
              <a:defRPr/>
            </a:pP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него теплей и ярче</a:t>
            </a:r>
          </a:p>
          <a:p>
            <a:pPr algn="ctr">
              <a:defRPr/>
            </a:pP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обычный.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63537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188913"/>
            <a:ext cx="2808287" cy="655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СУТУЛЫЙ</a:t>
            </a:r>
          </a:p>
          <a:p>
            <a:pPr algn="ctr">
              <a:defRPr/>
            </a:pPr>
            <a:r>
              <a:rPr lang="ru-RU" sz="2800" b="1" dirty="0"/>
              <a:t>КРЕПКИЙ</a:t>
            </a:r>
          </a:p>
          <a:p>
            <a:pPr algn="ctr">
              <a:defRPr/>
            </a:pPr>
            <a:r>
              <a:rPr lang="ru-RU" sz="2800" b="1" dirty="0"/>
              <a:t>НЕУКЛЮЖИЙ</a:t>
            </a:r>
          </a:p>
          <a:p>
            <a:pPr algn="ctr">
              <a:defRPr/>
            </a:pPr>
            <a:r>
              <a:rPr lang="ru-RU" sz="2800" b="1" dirty="0"/>
              <a:t>ВЫСОКИЙ</a:t>
            </a:r>
          </a:p>
          <a:p>
            <a:pPr algn="ctr">
              <a:defRPr/>
            </a:pPr>
            <a:r>
              <a:rPr lang="ru-RU" sz="2800" b="1" dirty="0"/>
              <a:t>ХУДОЙ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203575" y="260350"/>
            <a:ext cx="2736850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ГОРБАТЫЙ</a:t>
            </a:r>
          </a:p>
          <a:p>
            <a:pPr algn="ctr">
              <a:defRPr/>
            </a:pPr>
            <a:r>
              <a:rPr lang="ru-RU" sz="2800" b="1"/>
              <a:t>БЛЕДНЫЙ</a:t>
            </a:r>
          </a:p>
          <a:p>
            <a:pPr algn="ctr">
              <a:defRPr/>
            </a:pPr>
            <a:r>
              <a:rPr lang="ru-RU" sz="2800" b="1"/>
              <a:t>ХИЛЫЙ</a:t>
            </a:r>
          </a:p>
          <a:p>
            <a:pPr algn="ctr">
              <a:defRPr/>
            </a:pPr>
            <a:r>
              <a:rPr lang="ru-RU" sz="2800" b="1"/>
              <a:t>НИЗКИЙ</a:t>
            </a:r>
          </a:p>
          <a:p>
            <a:pPr algn="ctr">
              <a:defRPr/>
            </a:pPr>
            <a:r>
              <a:rPr lang="ru-RU" sz="2800" b="1"/>
              <a:t>ТОЛСТЫЙ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156325" y="260350"/>
            <a:ext cx="2808288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СТРОЙНЫЙ</a:t>
            </a:r>
          </a:p>
          <a:p>
            <a:pPr algn="ctr">
              <a:defRPr/>
            </a:pPr>
            <a:r>
              <a:rPr lang="ru-RU" sz="2800" b="1" dirty="0"/>
              <a:t>СИЛЬНЫЙ</a:t>
            </a:r>
          </a:p>
          <a:p>
            <a:pPr algn="ctr">
              <a:defRPr/>
            </a:pPr>
            <a:r>
              <a:rPr lang="ru-RU" sz="2800" b="1" dirty="0"/>
              <a:t>ЛОВКИЙ</a:t>
            </a:r>
          </a:p>
          <a:p>
            <a:pPr algn="ctr">
              <a:defRPr/>
            </a:pPr>
            <a:r>
              <a:rPr lang="ru-RU" sz="2800" b="1" dirty="0"/>
              <a:t>БОДРЫЙ</a:t>
            </a:r>
          </a:p>
          <a:p>
            <a:pPr algn="ctr">
              <a:defRPr/>
            </a:pPr>
            <a:r>
              <a:rPr lang="ru-RU" sz="2800" b="1" dirty="0"/>
              <a:t>ЭНЕРГИЧНЫЙ</a:t>
            </a:r>
          </a:p>
          <a:p>
            <a:pPr algn="ctr">
              <a:defRPr/>
            </a:pPr>
            <a:r>
              <a:rPr lang="ru-RU" sz="2800" b="1" dirty="0"/>
              <a:t>ВЕСЕЛЫЙ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95288" y="4724400"/>
            <a:ext cx="82804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ЧЕЛОВЕК – ЭТО … ЧЕЛОВЕК</a:t>
            </a:r>
          </a:p>
        </p:txBody>
      </p:sp>
      <p:pic>
        <p:nvPicPr>
          <p:cNvPr id="8" name="Рисунок 7" descr="atletik0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4643470" cy="5110737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00174"/>
            <a:ext cx="3105848" cy="3952898"/>
          </a:xfrm>
          <a:prstGeom prst="rect">
            <a:avLst/>
          </a:prstGeom>
        </p:spPr>
      </p:pic>
      <p:pic>
        <p:nvPicPr>
          <p:cNvPr id="5122" name="Picture 4" descr="mapba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50825" y="83661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Соблюдай</a:t>
            </a:r>
            <a:r>
              <a:rPr lang="ru-RU"/>
              <a:t> 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50825" y="162877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Больше</a:t>
            </a:r>
            <a:endParaRPr lang="ru-RU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50825" y="2420938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Нет вредным</a:t>
            </a:r>
            <a:r>
              <a:rPr lang="ru-RU"/>
              <a:t>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50825" y="3213100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Правильно</a:t>
            </a:r>
            <a:r>
              <a:rPr lang="ru-RU"/>
              <a:t> 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250825" y="400526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Закаляйся</a:t>
            </a:r>
            <a:r>
              <a:rPr lang="ru-RU"/>
              <a:t> 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50825" y="479742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Сочетай</a:t>
            </a:r>
            <a:r>
              <a:rPr lang="ru-RU"/>
              <a:t> </a:t>
            </a:r>
          </a:p>
        </p:txBody>
      </p:sp>
      <p:pic>
        <p:nvPicPr>
          <p:cNvPr id="50187" name="Picture 11" descr="baby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33375"/>
            <a:ext cx="12969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142" name="Rectangle 12"/>
          <p:cNvSpPr>
            <a:spLocks noChangeArrowheads="1"/>
          </p:cNvSpPr>
          <p:nvPr/>
        </p:nvSpPr>
        <p:spPr bwMode="auto">
          <a:xfrm>
            <a:off x="971550" y="188913"/>
            <a:ext cx="4087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Формула здоровья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27763" y="19891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двигайся!</a:t>
            </a:r>
            <a:r>
              <a:rPr lang="ru-RU"/>
              <a:t> 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6227763" y="26368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труд и отдых!</a:t>
            </a:r>
            <a:r>
              <a:rPr lang="ru-RU" dirty="0"/>
              <a:t> 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6227763" y="32845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питайся!</a:t>
            </a:r>
            <a:r>
              <a:rPr lang="ru-RU"/>
              <a:t> 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6227763" y="39338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чистоту!</a:t>
            </a:r>
            <a:r>
              <a:rPr lang="ru-RU"/>
              <a:t> 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6227763" y="45815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привычкам!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-0.04186 " pathEditMode="relative" ptsTypes="AA">
                                      <p:cBhvr>
                                        <p:cTn id="63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9098E-6 L -0.32674 0.325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0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0 " pathEditMode="relative" ptsTypes="AA">
                                      <p:cBhvr>
                                        <p:cTn id="73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189E-6 L -0.32674 -0.440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2244E-6 L -0.32674 -0.304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4714884"/>
            <a:ext cx="1714512" cy="1881198"/>
          </a:xfrm>
          <a:prstGeom prst="rect">
            <a:avLst/>
          </a:prstGeom>
          <a:noFill/>
        </p:spPr>
      </p:pic>
      <p:pic>
        <p:nvPicPr>
          <p:cNvPr id="3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643050"/>
            <a:ext cx="1714512" cy="1871650"/>
          </a:xfrm>
          <a:prstGeom prst="rect">
            <a:avLst/>
          </a:prstGeom>
          <a:noFill/>
        </p:spPr>
      </p:pic>
      <p:pic>
        <p:nvPicPr>
          <p:cNvPr id="4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4857760"/>
            <a:ext cx="1714480" cy="1714512"/>
          </a:xfrm>
          <a:prstGeom prst="rect">
            <a:avLst/>
          </a:prstGeom>
          <a:noFill/>
        </p:spPr>
      </p:pic>
      <p:pic>
        <p:nvPicPr>
          <p:cNvPr id="5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4786322"/>
            <a:ext cx="1643074" cy="1714512"/>
          </a:xfrm>
          <a:prstGeom prst="rect">
            <a:avLst/>
          </a:prstGeom>
          <a:noFill/>
        </p:spPr>
      </p:pic>
      <p:pic>
        <p:nvPicPr>
          <p:cNvPr id="6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4786322"/>
            <a:ext cx="1800233" cy="1714512"/>
          </a:xfrm>
          <a:prstGeom prst="rect">
            <a:avLst/>
          </a:prstGeom>
          <a:noFill/>
        </p:spPr>
      </p:pic>
      <p:pic>
        <p:nvPicPr>
          <p:cNvPr id="8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58082" y="1643050"/>
            <a:ext cx="1643074" cy="1819284"/>
          </a:xfrm>
          <a:prstGeom prst="rect">
            <a:avLst/>
          </a:prstGeom>
          <a:noFill/>
        </p:spPr>
      </p:pic>
      <p:pic>
        <p:nvPicPr>
          <p:cNvPr id="10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43306" y="1643050"/>
            <a:ext cx="1714512" cy="1876871"/>
          </a:xfrm>
          <a:prstGeom prst="rect">
            <a:avLst/>
          </a:prstGeom>
          <a:noFill/>
        </p:spPr>
      </p:pic>
      <p:pic>
        <p:nvPicPr>
          <p:cNvPr id="11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0694" y="1643050"/>
            <a:ext cx="1714512" cy="1863600"/>
          </a:xfrm>
          <a:prstGeom prst="rect">
            <a:avLst/>
          </a:prstGeom>
          <a:noFill/>
        </p:spPr>
      </p:pic>
      <p:pic>
        <p:nvPicPr>
          <p:cNvPr id="12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5008" y="4786322"/>
            <a:ext cx="1571636" cy="1809736"/>
          </a:xfrm>
          <a:prstGeom prst="rect">
            <a:avLst/>
          </a:prstGeom>
          <a:noFill/>
        </p:spPr>
      </p:pic>
      <p:pic>
        <p:nvPicPr>
          <p:cNvPr id="13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857356" y="1643050"/>
            <a:ext cx="1643074" cy="18919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63688" y="142852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Режим дня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295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1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43900" y="4071942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2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5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4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76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3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029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6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795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7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8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24" y="3929066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9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1736" y="4000504"/>
            <a:ext cx="714348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10</a:t>
            </a:r>
            <a:endParaRPr lang="ru-RU" sz="28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299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000" b="1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12295" name="Picture 10" descr="Deti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25538"/>
            <a:ext cx="1160462" cy="1247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76700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rami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474"/>
            <a:ext cx="9144000" cy="709093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BF0000"/>
      </a:accent1>
      <a:accent2>
        <a:srgbClr val="7030A0"/>
      </a:accent2>
      <a:accent3>
        <a:srgbClr val="00B050"/>
      </a:accent3>
      <a:accent4>
        <a:srgbClr val="FF0000"/>
      </a:accent4>
      <a:accent5>
        <a:srgbClr val="00843C"/>
      </a:accent5>
      <a:accent6>
        <a:srgbClr val="FFFF00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220A16B4A304DA9E3C313FD7407E5" ma:contentTypeVersion="" ma:contentTypeDescription="Создание документа." ma:contentTypeScope="" ma:versionID="0acc616ae5280d1037140789d294c14e">
  <xsd:schema xmlns:xsd="http://www.w3.org/2001/XMLSchema" xmlns:xs="http://www.w3.org/2001/XMLSchema" xmlns:p="http://schemas.microsoft.com/office/2006/metadata/properties" xmlns:ns2="1f8399d1-ad73-471d-a421-9d8b8a4fea26" targetNamespace="http://schemas.microsoft.com/office/2006/metadata/properties" ma:root="true" ma:fieldsID="d4dd84ede1b28217dc00fdfc368c07d1" ns2:_="">
    <xsd:import namespace="1f8399d1-ad73-471d-a421-9d8b8a4fea2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399d1-ad73-471d-a421-9d8b8a4f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7F692D-4EF9-47C1-865E-F0D476C14E00}"/>
</file>

<file path=customXml/itemProps2.xml><?xml version="1.0" encoding="utf-8"?>
<ds:datastoreItem xmlns:ds="http://schemas.openxmlformats.org/officeDocument/2006/customXml" ds:itemID="{570D608F-2554-4CE8-95C1-016137CB7E33}"/>
</file>

<file path=customXml/itemProps3.xml><?xml version="1.0" encoding="utf-8"?>
<ds:datastoreItem xmlns:ds="http://schemas.openxmlformats.org/officeDocument/2006/customXml" ds:itemID="{76E88CF2-74D8-465C-B745-2E4508DC95B1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384</TotalTime>
  <Words>508</Words>
  <Application>Microsoft Office PowerPoint</Application>
  <PresentationFormat>Экран (4:3)</PresentationFormat>
  <Paragraphs>221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Слайд 1</vt:lpstr>
      <vt:lpstr>Слайд 2</vt:lpstr>
      <vt:lpstr>Здоровье – это состояние полного физического, психического и социального благополучия, а не просто отсутствие болезни.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«Чистота – залог здоровья!»</vt:lpstr>
      <vt:lpstr>«Кто спортом занимается,        тот силы набирается»</vt:lpstr>
      <vt:lpstr>Слайд 17</vt:lpstr>
      <vt:lpstr>Слайд 18</vt:lpstr>
      <vt:lpstr>Слайд 19</vt:lpstr>
      <vt:lpstr>«Кто табачное зелье любит,                        тот сам себя и губит!»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Elenka</dc:creator>
  <cp:lastModifiedBy>Аксон</cp:lastModifiedBy>
  <cp:revision>39</cp:revision>
  <dcterms:created xsi:type="dcterms:W3CDTF">2013-08-28T10:04:28Z</dcterms:created>
  <dcterms:modified xsi:type="dcterms:W3CDTF">2013-09-01T18:15:29Z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0x010100703220A16B4A304DA9E3C313FD7407E5</vt:lpwstr>
  </property>
</Properties>
</file>