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87" r:id="rId9"/>
    <p:sldId id="270" r:id="rId10"/>
    <p:sldId id="271" r:id="rId11"/>
    <p:sldId id="273" r:id="rId12"/>
    <p:sldId id="274" r:id="rId13"/>
    <p:sldId id="276" r:id="rId14"/>
    <p:sldId id="280" r:id="rId15"/>
    <p:sldId id="281" r:id="rId16"/>
    <p:sldId id="289" r:id="rId17"/>
    <p:sldId id="282" r:id="rId18"/>
    <p:sldId id="283" r:id="rId19"/>
    <p:sldId id="290" r:id="rId20"/>
    <p:sldId id="286" r:id="rId21"/>
    <p:sldId id="284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20%20&#1085;&#1086;&#1103;&#1073;&#1088;&#1103;%202015.GWB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Правовой статус ребенка </a:t>
            </a:r>
            <a:r>
              <a:rPr lang="ru-RU" dirty="0" smtClean="0">
                <a:solidFill>
                  <a:srgbClr val="002060"/>
                </a:solidFill>
              </a:rPr>
              <a:t>– это его права, обязанности, ответственность от рождения до достижения совершеннолетия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1" y="2428868"/>
            <a:ext cx="6643734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17591" cy="4153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7" descr="4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2780928"/>
            <a:ext cx="457887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92D050"/>
                </a:solidFill>
                <a:latin typeface="Bookman Old Style" pitchFamily="18" charset="0"/>
              </a:rPr>
              <a:t>«Лягушка путешественница»</a:t>
            </a:r>
            <a:r>
              <a:rPr lang="ru-RU" sz="3600" dirty="0" smtClean="0">
                <a:latin typeface="Bookman Old Style" pitchFamily="18" charset="0"/>
              </a:rPr>
              <a:t/>
            </a:r>
            <a:br>
              <a:rPr lang="ru-RU" sz="3600" dirty="0" smtClean="0">
                <a:latin typeface="Bookman Old Style" pitchFamily="18" charset="0"/>
              </a:rPr>
            </a:br>
            <a:r>
              <a:rPr lang="ru-RU" sz="3100" b="1" i="1" dirty="0" smtClean="0">
                <a:solidFill>
                  <a:srgbClr val="92D050"/>
                </a:solidFill>
                <a:latin typeface="Bookman Old Style" pitchFamily="18" charset="0"/>
              </a:rPr>
              <a:t> Выберите право, которым воспользовалась лягушка: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Содержимое 11" descr="лягуш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928802"/>
            <a:ext cx="3749675" cy="3786214"/>
          </a:xfrm>
        </p:spPr>
      </p:pic>
      <p:pic>
        <p:nvPicPr>
          <p:cNvPr id="13" name="Содержимое 12" descr="лягушка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2214554"/>
            <a:ext cx="3143271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24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100" b="1" dirty="0" err="1" smtClean="0">
                <a:solidFill>
                  <a:schemeClr val="accent1">
                    <a:lumMod val="75000"/>
                  </a:schemeClr>
                </a:solidFill>
              </a:rPr>
              <a:t>Заюшкина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 избушка»</a:t>
            </a:r>
            <a:r>
              <a:rPr lang="ru-RU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Рассмотри </a:t>
            </a:r>
            <a:r>
              <a:rPr lang="ru-RU" sz="31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картикки</a:t>
            </a:r>
            <a:r>
              <a:rPr lang="ru-RU" sz="31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и скажи, о каких правах Зайца идет речь?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4104456" cy="4086683"/>
          </a:xfrm>
        </p:spPr>
      </p:pic>
      <p:pic>
        <p:nvPicPr>
          <p:cNvPr id="12" name="Содержимое 11" descr="4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9107" y="2492896"/>
            <a:ext cx="4134893" cy="3876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2368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«НУ, погоди»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 Рассмотри </a:t>
            </a:r>
            <a:r>
              <a:rPr lang="ru-RU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картикки</a:t>
            </a: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и скажи, о каких правах Зайца идет речь?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4536504" cy="3714776"/>
          </a:xfrm>
        </p:spPr>
      </p:pic>
      <p:pic>
        <p:nvPicPr>
          <p:cNvPr id="6" name="Содержимое 5" descr="4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852936"/>
            <a:ext cx="3923928" cy="35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 </a:t>
            </a:r>
            <a:r>
              <a:rPr lang="ru-RU" sz="3600" b="1" i="1" dirty="0" smtClean="0">
                <a:latin typeface="Bookman Old Style" pitchFamily="18" charset="0"/>
              </a:rPr>
              <a:t>Закончи предложение.</a:t>
            </a:r>
            <a:endParaRPr lang="ru-RU" sz="3600" b="1" i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363272" cy="580526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1. Буратино, схватив крысу </a:t>
            </a:r>
            <a:r>
              <a:rPr lang="ru-RU" dirty="0" err="1" smtClean="0">
                <a:latin typeface="Bookman Old Style" pitchFamily="18" charset="0"/>
              </a:rPr>
              <a:t>Шушару</a:t>
            </a:r>
            <a:r>
              <a:rPr lang="ru-RU" dirty="0" smtClean="0">
                <a:latin typeface="Bookman Old Style" pitchFamily="18" charset="0"/>
              </a:rPr>
              <a:t> за хвост, нарушил ее право на …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2. Полицейский из сказки А. Толстого «Золотой ключик», силой ворвавшись в каморку папы Карло, нарушил его право на …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3. </a:t>
            </a:r>
            <a:r>
              <a:rPr lang="ru-RU" dirty="0" err="1" smtClean="0">
                <a:latin typeface="Bookman Old Style" pitchFamily="18" charset="0"/>
              </a:rPr>
              <a:t>Балда</a:t>
            </a:r>
            <a:r>
              <a:rPr lang="ru-RU" dirty="0" smtClean="0">
                <a:latin typeface="Bookman Old Style" pitchFamily="18" charset="0"/>
              </a:rPr>
              <a:t> из сказки А. С. Пушкина «Сказание о попе и его работнике </a:t>
            </a:r>
            <a:r>
              <a:rPr lang="ru-RU" dirty="0" err="1" smtClean="0">
                <a:latin typeface="Bookman Old Style" pitchFamily="18" charset="0"/>
              </a:rPr>
              <a:t>Балде</a:t>
            </a:r>
            <a:r>
              <a:rPr lang="ru-RU" dirty="0" smtClean="0">
                <a:latin typeface="Bookman Old Style" pitchFamily="18" charset="0"/>
              </a:rPr>
              <a:t>», нанявшись на работу к попу, воспользовался своим правом на …</a:t>
            </a: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4. В сказке « Иван-Царевич и серый волк» братья убили Ивана, нарушив его право на …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24340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Каждый ребенок обязан: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6" name="Содержимое 5" descr="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88840"/>
            <a:ext cx="3861264" cy="3279878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5832648" cy="583264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 Слушаться родителей или лиц их заменяющих;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 Принимать родительскую заботу и воспитание, за исключением случаев жестокого отношения к ребенку с их стороны;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 Получать основное общее образование;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dirty="0" smtClean="0">
                <a:latin typeface="Bookman Old Style" pitchFamily="18" charset="0"/>
              </a:rPr>
              <a:t> Соблюдать учебную дисциплину и правила поведения в воспитательных образовательных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latin typeface="Bookman Old Style" pitchFamily="18" charset="0"/>
              </a:rPr>
              <a:t>      учреждениях, дома и в общественных местах;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5.     </a:t>
            </a:r>
            <a:r>
              <a:rPr lang="ru-RU" dirty="0" smtClean="0">
                <a:latin typeface="Bookman Old Style" pitchFamily="18" charset="0"/>
              </a:rPr>
              <a:t>Уважать права и культурную самобытность других лиц.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4" name="Picture 22" descr="5421179244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17232"/>
            <a:ext cx="1728788" cy="1614488"/>
          </a:xfrm>
          <a:prstGeom prst="rect">
            <a:avLst/>
          </a:prstGeom>
          <a:noFill/>
        </p:spPr>
      </p:pic>
      <p:pic>
        <p:nvPicPr>
          <p:cNvPr id="18455" name="Picture 23" descr="3871944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412" y="5214937"/>
            <a:ext cx="1652588" cy="1643063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0"/>
            <a:ext cx="7643812" cy="836613"/>
          </a:xfrm>
        </p:spPr>
        <p:txBody>
          <a:bodyPr/>
          <a:lstStyle/>
          <a:p>
            <a:r>
              <a:rPr lang="ru-RU" sz="4000" dirty="0">
                <a:solidFill>
                  <a:srgbClr val="006600"/>
                </a:solidFill>
              </a:rPr>
              <a:t>3. Права или обязанности?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4438" y="1773238"/>
            <a:ext cx="3816350" cy="4824412"/>
          </a:xfrm>
        </p:spPr>
        <p:txBody>
          <a:bodyPr/>
          <a:lstStyle/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051050" y="765175"/>
            <a:ext cx="6619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bg1"/>
                </a:solidFill>
              </a:rPr>
              <a:t>Из ниже перечисленного определите, что относится </a:t>
            </a:r>
          </a:p>
          <a:p>
            <a:r>
              <a:rPr lang="ru-RU" i="1">
                <a:solidFill>
                  <a:schemeClr val="bg1"/>
                </a:solidFill>
              </a:rPr>
              <a:t>к правам, а что к обязанностям обучающихся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03213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3568" y="836712"/>
            <a:ext cx="11760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ПРАВА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6372200" y="764704"/>
            <a:ext cx="2050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ОБЯЗАННОСТИ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627784" y="980728"/>
            <a:ext cx="3313112" cy="5937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/>
              <a:t>Получение бесплатного </a:t>
            </a:r>
          </a:p>
          <a:p>
            <a:pPr algn="ctr"/>
            <a:r>
              <a:rPr lang="ru-RU" sz="1600" dirty="0"/>
              <a:t>общего образования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627784" y="1628800"/>
            <a:ext cx="3313112" cy="5937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/>
              <a:t>Получение дополнительных </a:t>
            </a:r>
          </a:p>
          <a:p>
            <a:pPr algn="ctr"/>
            <a:r>
              <a:rPr lang="ru-RU" sz="1600" dirty="0"/>
              <a:t>образовательных услуг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627784" y="2204864"/>
            <a:ext cx="3313112" cy="3492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/>
              <a:t>Соблюдение устава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627784" y="2564904"/>
            <a:ext cx="3313112" cy="5937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/>
              <a:t>Бережное отношение к </a:t>
            </a:r>
          </a:p>
          <a:p>
            <a:pPr algn="ctr"/>
            <a:r>
              <a:rPr lang="ru-RU" sz="1600" dirty="0"/>
              <a:t>школьному имуществу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627784" y="3212976"/>
            <a:ext cx="3313112" cy="5937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Уважение человеческого </a:t>
            </a:r>
          </a:p>
          <a:p>
            <a:pPr algn="ctr"/>
            <a:r>
              <a:rPr lang="ru-RU" sz="1600"/>
              <a:t>достоинства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627784" y="3861048"/>
            <a:ext cx="3313112" cy="3492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dirty="0"/>
              <a:t>Добросовестно учиться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627784" y="4293096"/>
            <a:ext cx="3313112" cy="5937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/>
              <a:t>Выполнение требований </a:t>
            </a:r>
          </a:p>
          <a:p>
            <a:pPr algn="ctr"/>
            <a:r>
              <a:rPr lang="ru-RU" sz="1600"/>
              <a:t>работников школы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627784" y="4941168"/>
            <a:ext cx="3313112" cy="59372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600"/>
              <a:t>Уважение чести обучающихся сотрудников школы</a:t>
            </a:r>
            <a:endParaRPr lang="ru-RU" sz="1600" b="0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2627784" y="5589240"/>
            <a:ext cx="3313112" cy="3492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Выбор формы образования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627784" y="5949280"/>
            <a:ext cx="3313112" cy="34925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/>
              <a:t>Носить школьную форму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2627784" y="6309320"/>
            <a:ext cx="3313112" cy="333375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500"/>
              <a:t>Посещать мероприятия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6087E-6 L -0.25782 0.031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36633E-6 L -0.25191 0.0617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7299E-6 L 0.31511 -0.1408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09991E-6 L 0.31511 -0.116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14616E-6 L -0.25972 -0.0432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0685E-6 L 0.31511 -0.1618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876E-6 L 0.31511 -0.126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34135E-6 L 0.31511 -0.09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933E-6 L -0.25191 -0.2247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9334E-6 L 0.31511 -0.1304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14061E-7 L -0.25972 -0.2002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1" grpId="1" animBg="1"/>
      <p:bldP spid="18442" grpId="0" animBg="1"/>
      <p:bldP spid="18442" grpId="1" animBg="1"/>
      <p:bldP spid="18443" grpId="0" animBg="1"/>
      <p:bldP spid="18443" grpId="1" animBg="1"/>
      <p:bldP spid="18444" grpId="0" animBg="1"/>
      <p:bldP spid="18444" grpId="1" animBg="1"/>
      <p:bldP spid="18445" grpId="0" animBg="1"/>
      <p:bldP spid="18445" grpId="1" animBg="1"/>
      <p:bldP spid="18446" grpId="0" animBg="1"/>
      <p:bldP spid="18446" grpId="1" animBg="1"/>
      <p:bldP spid="18448" grpId="0" animBg="1"/>
      <p:bldP spid="18448" grpId="1" animBg="1"/>
      <p:bldP spid="18449" grpId="0" animBg="1"/>
      <p:bldP spid="18449" grpId="1" animBg="1"/>
      <p:bldP spid="18450" grpId="0" animBg="1"/>
      <p:bldP spid="18450" grpId="1" animBg="1"/>
      <p:bldP spid="18451" grpId="0" animBg="1"/>
      <p:bldP spid="18451" grpId="1" animBg="1"/>
      <p:bldP spid="18452" grpId="0" animBg="1"/>
      <p:bldP spid="1845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827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Каждый ребенок несет ответственность: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20368" y="2060848"/>
            <a:ext cx="3666475" cy="3725606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4824536" cy="467903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перед своей совестью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перед родителями или лицами их заменяющими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перед преподавателями и воспитателями, администрацией образовательных и воспитательных учреждений.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Ребенок несет ответственность за совершение общественно опасных действий или злостное систематическое нарушение правил общественного поведения.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51520" y="1772816"/>
            <a:ext cx="8435280" cy="4896544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smtClean="0">
                <a:latin typeface="Bookman Old Style" pitchFamily="18" charset="0"/>
              </a:rPr>
              <a:t>С 11 лет за совершение общественно опасных действий ребенок может быть помещен в специальное воспитательное учреждение для детей и подростков.</a:t>
            </a:r>
          </a:p>
          <a:p>
            <a:endParaRPr lang="ru-RU" sz="3100" dirty="0" smtClean="0">
              <a:latin typeface="Bookman Old Style" pitchFamily="18" charset="0"/>
            </a:endParaRPr>
          </a:p>
          <a:p>
            <a:r>
              <a:rPr lang="ru-RU" sz="3100" dirty="0" smtClean="0">
                <a:latin typeface="Bookman Old Style" pitchFamily="18" charset="0"/>
              </a:rPr>
              <a:t>С 14 лет наступает дисциплинарная и административная ответственность за совершение правонарушений, в том числе за грубые и неоднократные нарушения устава школы:</a:t>
            </a:r>
          </a:p>
          <a:p>
            <a:pPr>
              <a:buNone/>
            </a:pPr>
            <a:r>
              <a:rPr lang="ru-RU" sz="3100" dirty="0" smtClean="0">
                <a:latin typeface="Bookman Old Style" pitchFamily="18" charset="0"/>
              </a:rPr>
              <a:t>     1) исключение из школы</a:t>
            </a:r>
          </a:p>
          <a:p>
            <a:pPr>
              <a:buNone/>
            </a:pPr>
            <a:r>
              <a:rPr lang="ru-RU" sz="3100" dirty="0" smtClean="0">
                <a:latin typeface="Bookman Old Style" pitchFamily="18" charset="0"/>
              </a:rPr>
              <a:t>     2) возмещение причиненного вреда</a:t>
            </a:r>
          </a:p>
          <a:p>
            <a:pPr>
              <a:buNone/>
            </a:pPr>
            <a:r>
              <a:rPr lang="ru-RU" sz="3100" dirty="0" smtClean="0">
                <a:latin typeface="Bookman Old Style" pitchFamily="18" charset="0"/>
              </a:rPr>
              <a:t>     3)уголовная ответственность, за отдельные виды преступлений.</a:t>
            </a:r>
          </a:p>
          <a:p>
            <a:endParaRPr lang="ru-RU" sz="3100" dirty="0" smtClean="0">
              <a:latin typeface="Bookman Old Style" pitchFamily="18" charset="0"/>
            </a:endParaRPr>
          </a:p>
          <a:p>
            <a:r>
              <a:rPr lang="ru-RU" sz="3100" dirty="0" smtClean="0">
                <a:latin typeface="Bookman Old Style" pitchFamily="18" charset="0"/>
              </a:rPr>
              <a:t>С 16 лет наступает административная и полная уголовная ответственность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74846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Bookman Old Style" pitchFamily="18" charset="0"/>
              </a:rPr>
              <a:t>Ответственность </a:t>
            </a:r>
            <a:r>
              <a:rPr lang="ru-RU" sz="4000" b="1" dirty="0">
                <a:solidFill>
                  <a:srgbClr val="006600"/>
                </a:solidFill>
                <a:latin typeface="Bookman Old Style" pitchFamily="18" charset="0"/>
              </a:rPr>
              <a:t>несовершеннолетних</a:t>
            </a:r>
          </a:p>
        </p:txBody>
      </p:sp>
      <p:pic>
        <p:nvPicPr>
          <p:cNvPr id="9220" name="Picture 6" descr="тюрьмы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2742864"/>
            <a:ext cx="4180780" cy="3628293"/>
          </a:xfrm>
          <a:noFill/>
          <a:ln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51520" y="1412776"/>
            <a:ext cx="85696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i="1" dirty="0">
                <a:solidFill>
                  <a:srgbClr val="C00000"/>
                </a:solidFill>
              </a:rPr>
              <a:t>За 20 видов преступлений ответственность наступает с 14 лет, </a:t>
            </a:r>
          </a:p>
          <a:p>
            <a:r>
              <a:rPr lang="ru-RU" sz="2200" i="1" dirty="0">
                <a:solidFill>
                  <a:srgbClr val="C00000"/>
                </a:solidFill>
              </a:rPr>
              <a:t>а за какие виды преступлений в УК РФ ответственность </a:t>
            </a:r>
          </a:p>
          <a:p>
            <a:r>
              <a:rPr lang="ru-RU" sz="2200" i="1" dirty="0">
                <a:solidFill>
                  <a:srgbClr val="C00000"/>
                </a:solidFill>
              </a:rPr>
              <a:t>наступает с 16 лет?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2780928"/>
            <a:ext cx="456567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Побои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Убийство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Кража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Грабеж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Клевета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Мошенничество 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Терроризм 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Неправомерное завладение а/м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Умышленное причинение вреда</a:t>
            </a:r>
          </a:p>
          <a:p>
            <a:r>
              <a:rPr lang="ru-RU" sz="2000" dirty="0">
                <a:latin typeface="Bookman Old Style" pitchFamily="18" charset="0"/>
              </a:rPr>
              <a:t>   здоровью </a:t>
            </a:r>
          </a:p>
          <a:p>
            <a:pPr>
              <a:buFontTx/>
              <a:buChar char="•"/>
            </a:pPr>
            <a:r>
              <a:rPr lang="ru-RU" sz="2000" dirty="0">
                <a:latin typeface="Bookman Old Style" pitchFamily="18" charset="0"/>
              </a:rPr>
              <a:t> Контрабанда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9750" y="6308725"/>
            <a:ext cx="507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0" i="1">
                <a:solidFill>
                  <a:schemeClr val="bg1"/>
                </a:solidFill>
              </a:rPr>
              <a:t>*При правильном ответе меняется цвет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04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04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04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9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04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Основные права детей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268760"/>
            <a:ext cx="61206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«Важные правила»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00"/>
              </a:solidFill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8291264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>
                <a:latin typeface="Bookman Old Style" pitchFamily="18" charset="0"/>
              </a:rPr>
              <a:t>.  Чтобы права человека были защищены, недостаточно написать их на бумаге: надо, чтобы сам человек хотел и умел их защищать.</a:t>
            </a:r>
          </a:p>
          <a:p>
            <a:pPr>
              <a:buNone/>
            </a:pPr>
            <a:endParaRPr lang="ru-RU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>
                <a:latin typeface="Bookman Old Style" pitchFamily="18" charset="0"/>
              </a:rPr>
              <a:t>2.  Твои права действительны только в том случае, если ты не нарушаешь права других людей: если сегодня ты нарушаешь чьи-то права, завтра обязательно найдется тот, кто пренебрежет твоими правами и нарушит их. Каждое право порождает обязанность: права без обязанностей приводят к беспределу, а обязанность без прав – к произволу.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tx1"/>
                </a:solidFill>
                <a:latin typeface="Bookman Old Style" pitchFamily="18" charset="0"/>
              </a:rPr>
              <a:t>Предлагаю вам послушать стихотворение Расула Гамзатова «Каждый выбирает для себя» и поразмышлять, какой путь выбрали бы вы.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3749040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выбирает для себя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Женщину, религию, дорогу,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Дьяволу служить или пророку –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выбирает для себя.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выбирает по себе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Слово для любви и для молитвы,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Шпагу для дуэли, меч для битвы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выбирает по себе.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выбирает по себе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Щит и латы. Посох и заплаты.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Меру окончательной расплаты –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выбирает по себе.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выбирает для себя.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Выбираю тоже - как умею.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Ни к кому претензий не имею-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Каждый выбирает для себя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Сов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33033" y="1447800"/>
            <a:ext cx="335150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blago.katren.ru/assets/images/99_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76375" y="2332038"/>
            <a:ext cx="6321425" cy="4525962"/>
          </a:xfrm>
          <a:noFill/>
          <a:ln/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683568" y="260648"/>
            <a:ext cx="81375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Помните! 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Пользуясь своими правами, 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надо уважать права</a:t>
            </a:r>
          </a:p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других людей!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72518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Гражданские права и свободы детей: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4339912" cy="45720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Bookman Old Style" pitchFamily="18" charset="0"/>
              </a:rPr>
              <a:t>право на имя и гражданство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право на защиту жизни, чести, достоинства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право на свободу мысли, совести и религии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право на свободу выражения мнения.</a:t>
            </a:r>
          </a:p>
          <a:p>
            <a:endParaRPr lang="ru-RU" dirty="0"/>
          </a:p>
        </p:txBody>
      </p:sp>
      <p:pic>
        <p:nvPicPr>
          <p:cNvPr id="7" name="Содержимое 6" descr="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204864"/>
            <a:ext cx="3749675" cy="41388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Права детей в семье: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pic>
        <p:nvPicPr>
          <p:cNvPr id="5" name="Содержимое 4" descr="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4218832" cy="4347458"/>
          </a:xfr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5112568" cy="49670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 право жить в семье (родители обязаны обеспечить достойное воспитание ребенка, образование и содержание)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 право на защиту от жестокого обращения, отрицательного влияния или отсутствия заботы со стороны родителей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472518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Права детей на выживание и развитие: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896544" cy="4572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право на жизнь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право на достойный уровень жизни</a:t>
            </a:r>
          </a:p>
          <a:p>
            <a:r>
              <a:rPr lang="ru-RU" dirty="0" smtClean="0">
                <a:latin typeface="Bookman Old Style" pitchFamily="18" charset="0"/>
              </a:rPr>
              <a:t>право на охрану здоровья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право на получение медицинской помощи</a:t>
            </a:r>
          </a:p>
          <a:p>
            <a:endParaRPr lang="ru-RU" dirty="0"/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571612"/>
            <a:ext cx="4000528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Права детей на учебу и отдых: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4824536" cy="50775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Bookman Old Style" pitchFamily="18" charset="0"/>
              </a:rPr>
              <a:t>право на образование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право на получение информации, способствующей всестороннему развитию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право на отдых, игры и возможности участвовать в культурной и творческой жизни общества</a:t>
            </a:r>
          </a:p>
          <a:p>
            <a:endParaRPr lang="ru-RU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772816"/>
            <a:ext cx="3429023" cy="41565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 </a:t>
            </a:r>
            <a:br>
              <a:rPr lang="ru-RU" b="1" i="1" dirty="0" smtClean="0"/>
            </a:br>
            <a:r>
              <a:rPr lang="ru-RU" b="1" dirty="0" smtClean="0">
                <a:latin typeface="Bookman Old Style" pitchFamily="18" charset="0"/>
              </a:rPr>
              <a:t>Права детей на особую защиту:</a:t>
            </a:r>
            <a:br>
              <a:rPr lang="ru-RU" b="1" dirty="0" smtClean="0">
                <a:latin typeface="Bookman Old Style" pitchFamily="18" charset="0"/>
              </a:rPr>
            </a:b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5040560" cy="51495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man Old Style" pitchFamily="18" charset="0"/>
              </a:rPr>
              <a:t>от любого вида опасности или насилия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от похищения и торговли людьми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от эксплуатации детского труда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от злоупотребления наркотиками.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772816"/>
            <a:ext cx="3929089" cy="4370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7772400" cy="1440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hlinkClick r:id="rId2" action="ppaction://hlinkfile"/>
              </a:rPr>
              <a:t>Связь повседневной жизни с правами человека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hlinkClick r:id="rId2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772400" cy="31683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«Сестрица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Аленушка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и братец Иванушка»: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 Рассмотрите картинки и скажите, о каких правах </a:t>
            </a:r>
            <a:r>
              <a:rPr lang="ru-RU" sz="2800" b="1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Аленушки</a:t>
            </a:r>
            <a:r>
              <a:rPr lang="ru-RU" sz="2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 и братца Иванушки идет речь?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3714776" cy="4071966"/>
          </a:xfrm>
        </p:spPr>
      </p:pic>
      <p:pic>
        <p:nvPicPr>
          <p:cNvPr id="7" name="Содержимое 7" descr="2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701602" y="2361396"/>
            <a:ext cx="5442398" cy="4496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220A16B4A304DA9E3C313FD7407E5" ma:contentTypeVersion="" ma:contentTypeDescription="Создание документа." ma:contentTypeScope="" ma:versionID="0acc616ae5280d1037140789d294c14e">
  <xsd:schema xmlns:xsd="http://www.w3.org/2001/XMLSchema" xmlns:xs="http://www.w3.org/2001/XMLSchema" xmlns:p="http://schemas.microsoft.com/office/2006/metadata/properties" xmlns:ns2="1f8399d1-ad73-471d-a421-9d8b8a4fea26" targetNamespace="http://schemas.microsoft.com/office/2006/metadata/properties" ma:root="true" ma:fieldsID="d4dd84ede1b28217dc00fdfc368c07d1" ns2:_="">
    <xsd:import namespace="1f8399d1-ad73-471d-a421-9d8b8a4fea2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399d1-ad73-471d-a421-9d8b8a4f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2A066-C760-4020-A68C-0E015E94AC78}"/>
</file>

<file path=customXml/itemProps2.xml><?xml version="1.0" encoding="utf-8"?>
<ds:datastoreItem xmlns:ds="http://schemas.openxmlformats.org/officeDocument/2006/customXml" ds:itemID="{BE5EE512-D10F-4DE6-AEAD-ED807D036B99}"/>
</file>

<file path=customXml/itemProps3.xml><?xml version="1.0" encoding="utf-8"?>
<ds:datastoreItem xmlns:ds="http://schemas.openxmlformats.org/officeDocument/2006/customXml" ds:itemID="{9184DFBB-B50D-4E56-9236-5867C5E42599}"/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405</TotalTime>
  <Words>704</Words>
  <Application>Microsoft Office PowerPoint</Application>
  <PresentationFormat>Экран (4:3)</PresentationFormat>
  <Paragraphs>140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Правовой статус ребенка – это его права, обязанности, ответственность от рождения до достижения совершеннолетия</vt:lpstr>
      <vt:lpstr>Основные права детей </vt:lpstr>
      <vt:lpstr>Гражданские права и свободы детей: </vt:lpstr>
      <vt:lpstr>Права детей в семье: </vt:lpstr>
      <vt:lpstr>Права детей на выживание и развитие: </vt:lpstr>
      <vt:lpstr>Права детей на учебу и отдых: </vt:lpstr>
      <vt:lpstr>     Права детей на особую защиту: </vt:lpstr>
      <vt:lpstr>Связь повседневной жизни с правами человека </vt:lpstr>
      <vt:lpstr>       «Сестрица Аленушка и братец Иванушка»:  Рассмотрите картинки и скажите, о каких правах Аленушки и братца Иванушки идет речь?    </vt:lpstr>
      <vt:lpstr>Слайд 10</vt:lpstr>
      <vt:lpstr> «Лягушка путешественница»  Выберите право, которым воспользовалась лягушка: </vt:lpstr>
      <vt:lpstr> «Заюшкина избушка»  Рассмотри картикки и скажи, о каких правах Зайца идет речь?  </vt:lpstr>
      <vt:lpstr>«НУ, погоди»  Рассмотри картикки и скажи, о каких правах Зайца идет речь?  </vt:lpstr>
      <vt:lpstr> Закончи предложение.</vt:lpstr>
      <vt:lpstr>Каждый ребенок обязан:</vt:lpstr>
      <vt:lpstr>3. Права или обязанности?</vt:lpstr>
      <vt:lpstr>Каждый ребенок несет ответственность: </vt:lpstr>
      <vt:lpstr>Ребенок несет ответственность за совершение общественно опасных действий или злостное систематическое нарушение правил общественного поведения. </vt:lpstr>
      <vt:lpstr>Ответственность несовершеннолетних</vt:lpstr>
      <vt:lpstr> «Важные правила»</vt:lpstr>
      <vt:lpstr>Предлагаю вам послушать стихотворение Расула Гамзатова «Каждый выбирает для себя» и поразмышлять, какой путь выбрали бы вы.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ноября 1989 года Генеральная Ассамблея ООН приняла Конвенцию о правах детей. .</dc:title>
  <dc:creator>Аксон</dc:creator>
  <cp:lastModifiedBy>ШКОЛА</cp:lastModifiedBy>
  <cp:revision>43</cp:revision>
  <dcterms:modified xsi:type="dcterms:W3CDTF">2015-11-20T06:18:20Z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0x010100703220A16B4A304DA9E3C313FD7407E5</vt:lpwstr>
  </property>
</Properties>
</file>