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9" r:id="rId11"/>
    <p:sldId id="264" r:id="rId12"/>
    <p:sldId id="266" r:id="rId13"/>
    <p:sldId id="267" r:id="rId14"/>
    <p:sldId id="268" r:id="rId15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3FF7-AEB3-4DCA-8C07-2192112EB527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D10B-42A6-4BAD-8886-73A6B5515A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3FF7-AEB3-4DCA-8C07-2192112EB527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D10B-42A6-4BAD-8886-73A6B5515A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3FF7-AEB3-4DCA-8C07-2192112EB527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D10B-42A6-4BAD-8886-73A6B5515A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3FF7-AEB3-4DCA-8C07-2192112EB527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D10B-42A6-4BAD-8886-73A6B5515A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3FF7-AEB3-4DCA-8C07-2192112EB527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D10B-42A6-4BAD-8886-73A6B5515A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3FF7-AEB3-4DCA-8C07-2192112EB527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D10B-42A6-4BAD-8886-73A6B5515A8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3FF7-AEB3-4DCA-8C07-2192112EB527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D10B-42A6-4BAD-8886-73A6B5515A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3FF7-AEB3-4DCA-8C07-2192112EB527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D10B-42A6-4BAD-8886-73A6B5515A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3FF7-AEB3-4DCA-8C07-2192112EB527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D10B-42A6-4BAD-8886-73A6B5515A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3FF7-AEB3-4DCA-8C07-2192112EB527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3ED10B-42A6-4BAD-8886-73A6B5515A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3FF7-AEB3-4DCA-8C07-2192112EB527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ED10B-42A6-4BAD-8886-73A6B5515A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F403FF7-AEB3-4DCA-8C07-2192112EB527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03ED10B-42A6-4BAD-8886-73A6B5515A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Экскурсия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72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Арифмометр </a:t>
            </a:r>
            <a:endParaRPr lang="ru-RU" dirty="0"/>
          </a:p>
        </p:txBody>
      </p:sp>
      <p:pic>
        <p:nvPicPr>
          <p:cNvPr id="1026" name="Picture 2" descr="http://computerhistory.narod.ru/vichislit_prisposob_ustrojstva/arifm_felik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5040560" cy="39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1133385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(демонстрация примеров работы на арифмометре)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51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поколение ЭВМ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64" y="1628800"/>
            <a:ext cx="6103579" cy="3579812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10321" y="859065"/>
            <a:ext cx="7114007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Элементная база – диодные лампы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164288" y="94871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(демонстрация)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95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поколение ЭВМ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7628567" cy="4392488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27584" y="90872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0321" y="859065"/>
            <a:ext cx="6105895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Элементная база – транзисторы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64288" y="94871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(демонстрация)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86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поколение ЭВМ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784"/>
            <a:ext cx="6620090" cy="410445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10321" y="859065"/>
            <a:ext cx="8194127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Элементная база – интегральные схемы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64288" y="57938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(демонстрация)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45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530" y="188640"/>
            <a:ext cx="7520940" cy="548640"/>
          </a:xfrm>
        </p:spPr>
        <p:txBody>
          <a:bodyPr/>
          <a:lstStyle/>
          <a:p>
            <a:r>
              <a:rPr lang="ru-RU" dirty="0" smtClean="0"/>
              <a:t>4 поколение ЭВМ</a:t>
            </a:r>
            <a:endParaRPr lang="ru-RU" dirty="0"/>
          </a:p>
        </p:txBody>
      </p:sp>
      <p:pic>
        <p:nvPicPr>
          <p:cNvPr id="4" name="Объект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608" y="1600200"/>
            <a:ext cx="5684784" cy="452596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15250" y="908720"/>
            <a:ext cx="8338143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Элементная база – </a:t>
            </a:r>
          </a:p>
          <a:p>
            <a:r>
              <a:rPr lang="ru-RU" dirty="0" smtClean="0"/>
              <a:t>большие интегральные схемы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372200" y="118304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(демонстрация)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Абак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196752"/>
            <a:ext cx="3977011" cy="31683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717032"/>
            <a:ext cx="5600700" cy="279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5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dirty="0" smtClean="0"/>
              <a:t>Палочки Непера</a:t>
            </a:r>
            <a:endParaRPr lang="ru-RU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11150" y="958850"/>
            <a:ext cx="85185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Способ умножения решеткой положен в основу счетного прибора, описанного шотландским математиком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</a:rPr>
              <a:t>Джоном Непером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(кстати – изобретателем логарифмов) в 1617 году. Этот простой счетный </a:t>
            </a:r>
            <a:b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прибор в дальнейшем получил название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«палочки Непера»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b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«бруски Непера»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«пластины Непера»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в английском языке – </a:t>
            </a:r>
            <a:b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«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Neper’s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 Bones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»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</a:rPr>
              <a:t>«кости Непера»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 т.п.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2919413"/>
            <a:ext cx="5370513" cy="357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930525"/>
            <a:ext cx="2341562" cy="351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232525" y="6413500"/>
            <a:ext cx="2560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006600"/>
                </a:solidFill>
              </a:rPr>
              <a:t>Джон Непер</a:t>
            </a:r>
          </a:p>
        </p:txBody>
      </p:sp>
    </p:spTree>
    <p:extLst>
      <p:ext uri="{BB962C8B-B14F-4D97-AF65-F5344CB8AC3E}">
        <p14:creationId xmlns:p14="http://schemas.microsoft.com/office/powerpoint/2010/main" val="18954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2"/>
          <p:cNvSpPr txBox="1">
            <a:spLocks noChangeArrowheads="1"/>
          </p:cNvSpPr>
          <p:nvPr/>
        </p:nvSpPr>
        <p:spPr bwMode="auto">
          <a:xfrm>
            <a:off x="311150" y="958850"/>
            <a:ext cx="8448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/>
              <a:t>Цифры чисел </a:t>
            </a:r>
            <a:r>
              <a:rPr lang="ru-RU" b="1">
                <a:solidFill>
                  <a:srgbClr val="006600"/>
                </a:solidFill>
              </a:rPr>
              <a:t>456 </a:t>
            </a:r>
            <a:r>
              <a:rPr lang="ru-RU"/>
              <a:t>и </a:t>
            </a:r>
            <a:r>
              <a:rPr lang="ru-RU" b="1">
                <a:solidFill>
                  <a:srgbClr val="006600"/>
                </a:solidFill>
              </a:rPr>
              <a:t>97</a:t>
            </a:r>
            <a:r>
              <a:rPr lang="ru-RU"/>
              <a:t> записываются, соответственно, над табличкой </a:t>
            </a:r>
            <a:br>
              <a:rPr lang="ru-RU"/>
            </a:br>
            <a:r>
              <a:rPr lang="ru-RU"/>
              <a:t>и справа от нее:</a:t>
            </a:r>
          </a:p>
        </p:txBody>
      </p:sp>
      <p:pic>
        <p:nvPicPr>
          <p:cNvPr id="246788" name="Picture 4"/>
          <p:cNvPicPr>
            <a:picLocks noChangeAspect="1" noChangeArrowheads="1"/>
          </p:cNvPicPr>
          <p:nvPr/>
        </p:nvPicPr>
        <p:blipFill>
          <a:blip r:embed="rId2">
            <a:lum bright="-1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2162175"/>
            <a:ext cx="4222750" cy="294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03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CE3E4"/>
              </a:clrFrom>
              <a:clrTo>
                <a:srgbClr val="ECE3E4">
                  <a:alpha val="0"/>
                </a:srgbClr>
              </a:clrTo>
            </a:clrChange>
            <a:lum bright="-12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2182813"/>
            <a:ext cx="4371975" cy="310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7810" name="Text Box 2"/>
          <p:cNvSpPr txBox="1">
            <a:spLocks noChangeArrowheads="1"/>
          </p:cNvSpPr>
          <p:nvPr/>
        </p:nvSpPr>
        <p:spPr bwMode="auto">
          <a:xfrm>
            <a:off x="311150" y="958850"/>
            <a:ext cx="84486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/>
              <a:t>После этого в каждую клетку записывается произведение цифры, стоящей в соответствующем столбце</a:t>
            </a:r>
            <a:r>
              <a:rPr lang="en-US"/>
              <a:t> </a:t>
            </a:r>
            <a:r>
              <a:rPr lang="ru-RU"/>
              <a:t>сверху, на цифру в соответствующей строке справа,</a:t>
            </a:r>
            <a:r>
              <a:rPr lang="en-US"/>
              <a:t> </a:t>
            </a:r>
            <a:r>
              <a:rPr lang="ru-RU"/>
              <a:t>причем десятки и единицы произведения разделяются диагоналями</a:t>
            </a:r>
            <a:r>
              <a:rPr lang="en-US"/>
              <a:t> </a:t>
            </a:r>
            <a:r>
              <a:rPr lang="ru-RU"/>
              <a:t>ячеек:</a:t>
            </a:r>
          </a:p>
        </p:txBody>
      </p:sp>
    </p:spTree>
    <p:extLst>
      <p:ext uri="{BB962C8B-B14F-4D97-AF65-F5344CB8AC3E}">
        <p14:creationId xmlns:p14="http://schemas.microsoft.com/office/powerpoint/2010/main" val="322808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CE3E4"/>
              </a:clrFrom>
              <a:clrTo>
                <a:srgbClr val="ECE3E4">
                  <a:alpha val="0"/>
                </a:srgbClr>
              </a:clrTo>
            </a:clrChange>
            <a:lum bright="-12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2179638"/>
            <a:ext cx="4729163" cy="340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8835" name="Text Box 3"/>
          <p:cNvSpPr txBox="1">
            <a:spLocks noChangeArrowheads="1"/>
          </p:cNvSpPr>
          <p:nvPr/>
        </p:nvSpPr>
        <p:spPr bwMode="auto">
          <a:xfrm>
            <a:off x="311150" y="958850"/>
            <a:ext cx="84486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/>
              <a:t>Теперь можно определить результат умножения. Для этого необходимо просуммировать цифры по наклонным полоскам справа налево, </a:t>
            </a:r>
            <a:br>
              <a:rPr lang="ru-RU"/>
            </a:br>
            <a:r>
              <a:rPr lang="ru-RU"/>
              <a:t>при необходимости перенося «в уме» в соседнюю слева полоску </a:t>
            </a:r>
            <a:br>
              <a:rPr lang="ru-RU"/>
            </a:br>
            <a:r>
              <a:rPr lang="ru-RU"/>
              <a:t>единицу или двойку и записывая эти суммы слева и снизу:</a:t>
            </a:r>
          </a:p>
        </p:txBody>
      </p:sp>
    </p:spTree>
    <p:extLst>
      <p:ext uri="{BB962C8B-B14F-4D97-AF65-F5344CB8AC3E}">
        <p14:creationId xmlns:p14="http://schemas.microsoft.com/office/powerpoint/2010/main" val="168618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9" name="Text Box 3"/>
          <p:cNvSpPr txBox="1">
            <a:spLocks noChangeArrowheads="1"/>
          </p:cNvSpPr>
          <p:nvPr/>
        </p:nvSpPr>
        <p:spPr bwMode="auto">
          <a:xfrm>
            <a:off x="311150" y="958850"/>
            <a:ext cx="8518525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/>
              <a:t>Результат следует читать вначале слева от таблички сверху вниз, </a:t>
            </a:r>
            <a:br>
              <a:rPr lang="ru-RU"/>
            </a:br>
            <a:r>
              <a:rPr lang="ru-RU"/>
              <a:t>а затем под табличкой слева направо – он равен 44 232. </a:t>
            </a:r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r>
              <a:rPr lang="ru-RU"/>
              <a:t>Чтобы оценить преимущества умножения решеткой, предлагаем сравнить время, требующееся для получения произведения, скажем, чисел </a:t>
            </a:r>
            <a:r>
              <a:rPr lang="ru-RU" b="1">
                <a:solidFill>
                  <a:srgbClr val="006600"/>
                </a:solidFill>
              </a:rPr>
              <a:t>53 896 </a:t>
            </a:r>
            <a:br>
              <a:rPr lang="ru-RU" b="1">
                <a:solidFill>
                  <a:srgbClr val="006600"/>
                </a:solidFill>
              </a:rPr>
            </a:br>
            <a:r>
              <a:rPr lang="ru-RU"/>
              <a:t>и </a:t>
            </a:r>
            <a:r>
              <a:rPr lang="ru-RU" b="1">
                <a:solidFill>
                  <a:srgbClr val="006600"/>
                </a:solidFill>
              </a:rPr>
              <a:t>274</a:t>
            </a:r>
            <a:r>
              <a:rPr lang="ru-RU"/>
              <a:t> при использовании этого способа и обычного умножения «в столбик». Получатся ли результаты одинаковыми?</a:t>
            </a:r>
          </a:p>
        </p:txBody>
      </p:sp>
      <p:pic>
        <p:nvPicPr>
          <p:cNvPr id="24986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CE3E4"/>
              </a:clrFrom>
              <a:clrTo>
                <a:srgbClr val="ECE3E4">
                  <a:alpha val="0"/>
                </a:srgbClr>
              </a:clrTo>
            </a:clrChange>
            <a:lum bright="-12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778000"/>
            <a:ext cx="3251200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9861" name="Freeform 5"/>
          <p:cNvSpPr>
            <a:spLocks/>
          </p:cNvSpPr>
          <p:nvPr/>
        </p:nvSpPr>
        <p:spPr bwMode="auto">
          <a:xfrm>
            <a:off x="2620963" y="2265363"/>
            <a:ext cx="2697162" cy="2055812"/>
          </a:xfrm>
          <a:custGeom>
            <a:avLst/>
            <a:gdLst>
              <a:gd name="T0" fmla="*/ 24 w 1699"/>
              <a:gd name="T1" fmla="*/ 0 h 1295"/>
              <a:gd name="T2" fmla="*/ 24 w 1699"/>
              <a:gd name="T3" fmla="*/ 762 h 1295"/>
              <a:gd name="T4" fmla="*/ 166 w 1699"/>
              <a:gd name="T5" fmla="*/ 1099 h 1295"/>
              <a:gd name="T6" fmla="*/ 529 w 1699"/>
              <a:gd name="T7" fmla="*/ 1267 h 1295"/>
              <a:gd name="T8" fmla="*/ 1699 w 1699"/>
              <a:gd name="T9" fmla="*/ 1267 h 1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99" h="1295">
                <a:moveTo>
                  <a:pt x="24" y="0"/>
                </a:moveTo>
                <a:cubicBezTo>
                  <a:pt x="12" y="289"/>
                  <a:pt x="0" y="579"/>
                  <a:pt x="24" y="762"/>
                </a:cubicBezTo>
                <a:cubicBezTo>
                  <a:pt x="48" y="945"/>
                  <a:pt x="82" y="1015"/>
                  <a:pt x="166" y="1099"/>
                </a:cubicBezTo>
                <a:cubicBezTo>
                  <a:pt x="250" y="1183"/>
                  <a:pt x="274" y="1239"/>
                  <a:pt x="529" y="1267"/>
                </a:cubicBezTo>
                <a:cubicBezTo>
                  <a:pt x="784" y="1295"/>
                  <a:pt x="1241" y="1281"/>
                  <a:pt x="1699" y="1267"/>
                </a:cubicBezTo>
              </a:path>
            </a:pathLst>
          </a:custGeom>
          <a:noFill/>
          <a:ln w="50800">
            <a:solidFill>
              <a:schemeClr val="tx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75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Паскалево</a:t>
            </a:r>
            <a:r>
              <a:rPr lang="ru-RU" dirty="0" smtClean="0"/>
              <a:t> колесо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632848" cy="5028167"/>
          </a:xfrm>
        </p:spPr>
      </p:pic>
    </p:spTree>
    <p:extLst>
      <p:ext uri="{BB962C8B-B14F-4D97-AF65-F5344CB8AC3E}">
        <p14:creationId xmlns:p14="http://schemas.microsoft.com/office/powerpoint/2010/main" val="3686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Машина Беббиджа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6048672" cy="4998902"/>
          </a:xfrm>
        </p:spPr>
      </p:pic>
    </p:spTree>
    <p:extLst>
      <p:ext uri="{BB962C8B-B14F-4D97-AF65-F5344CB8AC3E}">
        <p14:creationId xmlns:p14="http://schemas.microsoft.com/office/powerpoint/2010/main" val="126906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2b4f31f441d88ddaf214f98cc198219ef69851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db83d0-779d-445a-a542-78c4e7e32ea9">UX25FU4DC2SS-925-187</_dlc_DocId>
    <_dlc_DocIdUrl xmlns="abdb83d0-779d-445a-a542-78c4e7e32ea9">
      <Url>http://www.eduportal44.ru/soligalich/shablon/hametova/_layouts/15/DocIdRedir.aspx?ID=UX25FU4DC2SS-925-187</Url>
      <Description>UX25FU4DC2SS-925-187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8132B133620EE43A6D70B52F618BA83" ma:contentTypeVersion="0" ma:contentTypeDescription="Создание документа." ma:contentTypeScope="" ma:versionID="8833c680e1be9c269d6ac965e12807c8">
  <xsd:schema xmlns:xsd="http://www.w3.org/2001/XMLSchema" xmlns:xs="http://www.w3.org/2001/XMLSchema" xmlns:p="http://schemas.microsoft.com/office/2006/metadata/properties" xmlns:ns2="abdb83d0-779d-445a-a542-78c4e7e32ea9" targetNamespace="http://schemas.microsoft.com/office/2006/metadata/properties" ma:root="true" ma:fieldsID="89373a8871781f6ded44170290ae094e" ns2:_="">
    <xsd:import namespace="abdb83d0-779d-445a-a542-78c4e7e32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83d0-779d-445a-a542-78c4e7e32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2F2F62A-3A05-4C9C-9DAD-BAE8D09978C9}"/>
</file>

<file path=customXml/itemProps2.xml><?xml version="1.0" encoding="utf-8"?>
<ds:datastoreItem xmlns:ds="http://schemas.openxmlformats.org/officeDocument/2006/customXml" ds:itemID="{A428AB97-F979-4D08-AAC5-F524A27C8723}"/>
</file>

<file path=customXml/itemProps3.xml><?xml version="1.0" encoding="utf-8"?>
<ds:datastoreItem xmlns:ds="http://schemas.openxmlformats.org/officeDocument/2006/customXml" ds:itemID="{0DC5712B-8385-48F5-B4A9-0FF9A5228CD8}"/>
</file>

<file path=customXml/itemProps4.xml><?xml version="1.0" encoding="utf-8"?>
<ds:datastoreItem xmlns:ds="http://schemas.openxmlformats.org/officeDocument/2006/customXml" ds:itemID="{E45020D7-06A8-43C4-889E-13638957D9DF}"/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72</TotalTime>
  <Words>158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Углы</vt:lpstr>
      <vt:lpstr>Экскурсия</vt:lpstr>
      <vt:lpstr>Абак</vt:lpstr>
      <vt:lpstr>Палочки Непера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Паскалево колесо</vt:lpstr>
      <vt:lpstr>Машина Беббиджа</vt:lpstr>
      <vt:lpstr>Арифмометр </vt:lpstr>
      <vt:lpstr>1 поколение ЭВМ</vt:lpstr>
      <vt:lpstr>2 поколение ЭВМ</vt:lpstr>
      <vt:lpstr>3 поколение ЭВМ</vt:lpstr>
      <vt:lpstr>4 поколение ЭВМ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Comp</cp:lastModifiedBy>
  <cp:revision>6</cp:revision>
  <dcterms:created xsi:type="dcterms:W3CDTF">2012-04-10T09:48:01Z</dcterms:created>
  <dcterms:modified xsi:type="dcterms:W3CDTF">2016-03-10T08:26:20Z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0x010100D8132B133620EE43A6D70B52F618BA83</vt:lpwstr>
  </property>
  <property fmtid="{D5CDD505-2E9C-101B-9397-08002B2CF9AE}" pid="3" name="_dlc_DocIdItemGuid">
    <vt:lpwstr>4ed6593e-9697-4778-a97f-07ba44946ebf</vt:lpwstr>
  </property>
</Properties>
</file>