
<file path=[Content_Types].xml><?xml version="1.0" encoding="utf-8"?>
<Types xmlns="http://schemas.openxmlformats.org/package/2006/content-types">
  <Default Extension="mp3"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custDataLst>
    <p:tags r:id="rId20"/>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78" y="-3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5B0D8FEA-53C1-4505-8A0A-E089F7EDB5C6}" type="datetimeFigureOut">
              <a:rPr lang="ru-RU" smtClean="0"/>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3325A-8677-4F45-82DA-390F102C5727}" type="slidenum">
              <a:rPr lang="ru-RU" smtClean="0"/>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0D8FEA-53C1-4505-8A0A-E089F7EDB5C6}" type="datetimeFigureOut">
              <a:rPr lang="ru-RU" smtClean="0"/>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0D8FEA-53C1-4505-8A0A-E089F7EDB5C6}" type="datetimeFigureOut">
              <a:rPr lang="ru-RU" smtClean="0"/>
              <a:t>21.02.2014</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0D8FEA-53C1-4505-8A0A-E089F7EDB5C6}" type="datetimeFigureOut">
              <a:rPr lang="ru-RU" smtClean="0"/>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0D8FEA-53C1-4505-8A0A-E089F7EDB5C6}" type="datetimeFigureOut">
              <a:rPr lang="ru-RU" smtClean="0"/>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0D8FEA-53C1-4505-8A0A-E089F7EDB5C6}" type="datetimeFigureOut">
              <a:rPr lang="ru-RU" smtClean="0"/>
              <a:t>21.02.2014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Объект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Объект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0D8FEA-53C1-4505-8A0A-E089F7EDB5C6}" type="datetimeFigureOut">
              <a:rPr lang="ru-RU" smtClean="0"/>
              <a:t>21.02.2014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0D8FEA-53C1-4505-8A0A-E089F7EDB5C6}" type="datetimeFigureOut">
              <a:rPr lang="ru-RU" smtClean="0"/>
              <a:t>21.02.2014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0D8FEA-53C1-4505-8A0A-E089F7EDB5C6}" type="datetimeFigureOut">
              <a:rPr lang="ru-RU" smtClean="0"/>
              <a:t>21.02.2014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93325A-8677-4F45-82DA-390F102C5727}"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Объект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0D8FEA-53C1-4505-8A0A-E089F7EDB5C6}" type="datetimeFigureOut">
              <a:rPr lang="ru-RU" smtClean="0"/>
              <a:t>21.02.2014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93325A-8677-4F45-82DA-390F102C5727}" type="slidenum">
              <a:rPr lang="ru-RU" smtClean="0"/>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5B0D8FEA-53C1-4505-8A0A-E089F7EDB5C6}" type="datetimeFigureOut">
              <a:rPr lang="ru-RU" smtClean="0"/>
              <a:t>21.02.2014</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8F93325A-8677-4F45-82DA-390F102C572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B0D8FEA-53C1-4505-8A0A-E089F7EDB5C6}" type="datetimeFigureOut">
              <a:rPr lang="ru-RU" smtClean="0"/>
              <a:t>21.02.2014</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F93325A-8677-4F45-82DA-390F102C5727}"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slide" Target="slide16.xml"/><Relationship Id="rId18" Type="http://schemas.openxmlformats.org/officeDocument/2006/relationships/slide" Target="slide14.xml"/><Relationship Id="rId3" Type="http://schemas.openxmlformats.org/officeDocument/2006/relationships/slideLayout" Target="../slideLayouts/slideLayout7.xml"/><Relationship Id="rId7" Type="http://schemas.openxmlformats.org/officeDocument/2006/relationships/slide" Target="slide15.xml"/><Relationship Id="rId12" Type="http://schemas.openxmlformats.org/officeDocument/2006/relationships/slide" Target="slide12.xml"/><Relationship Id="rId17" Type="http://schemas.openxmlformats.org/officeDocument/2006/relationships/slide" Target="slide10.xml"/><Relationship Id="rId2" Type="http://schemas.openxmlformats.org/officeDocument/2006/relationships/audio" Target="../media/media1.mp3"/><Relationship Id="rId16" Type="http://schemas.openxmlformats.org/officeDocument/2006/relationships/slide" Target="slide17.xml"/><Relationship Id="rId20" Type="http://schemas.openxmlformats.org/officeDocument/2006/relationships/image" Target="../media/image3.png"/><Relationship Id="rId1" Type="http://schemas.microsoft.com/office/2007/relationships/media" Target="../media/media1.mp3"/><Relationship Id="rId6" Type="http://schemas.openxmlformats.org/officeDocument/2006/relationships/slide" Target="slide11.xml"/><Relationship Id="rId11" Type="http://schemas.openxmlformats.org/officeDocument/2006/relationships/slide" Target="slide8.xml"/><Relationship Id="rId5" Type="http://schemas.openxmlformats.org/officeDocument/2006/relationships/slide" Target="slide7.xml"/><Relationship Id="rId15" Type="http://schemas.openxmlformats.org/officeDocument/2006/relationships/slide" Target="slide13.xml"/><Relationship Id="rId10" Type="http://schemas.openxmlformats.org/officeDocument/2006/relationships/slide" Target="slide6.xml"/><Relationship Id="rId19" Type="http://schemas.openxmlformats.org/officeDocument/2006/relationships/slide" Target="slide18.xml"/><Relationship Id="rId4" Type="http://schemas.openxmlformats.org/officeDocument/2006/relationships/slide" Target="slide3.xml"/><Relationship Id="rId9" Type="http://schemas.openxmlformats.org/officeDocument/2006/relationships/slide" Target="slide5.xml"/><Relationship Id="rId1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060848"/>
            <a:ext cx="8077200" cy="1673352"/>
          </a:xfrm>
        </p:spPr>
        <p:txBody>
          <a:bodyPr>
            <a:noAutofit/>
          </a:bodyPr>
          <a:lstStyle/>
          <a:p>
            <a:r>
              <a:rPr lang="ru-RU" sz="15000" dirty="0" smtClean="0">
                <a:latin typeface="DisneyPark" pitchFamily="65" charset="-52"/>
              </a:rPr>
              <a:t>Своя игра</a:t>
            </a:r>
            <a:endParaRPr lang="ru-RU" sz="15000" dirty="0">
              <a:latin typeface="DisneyPark" pitchFamily="65" charset="-52"/>
            </a:endParaRPr>
          </a:p>
        </p:txBody>
      </p:sp>
      <p:pic>
        <p:nvPicPr>
          <p:cNvPr id="4" name="ТV И РЕКЛАМА - Из Телепередачи -Своя Игра- - Заставка.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676456" y="6248400"/>
            <a:ext cx="609600" cy="609600"/>
          </a:xfrm>
          <a:prstGeom prst="rect">
            <a:avLst/>
          </a:prstGeom>
        </p:spPr>
      </p:pic>
    </p:spTree>
    <p:extLst>
      <p:ext uri="{BB962C8B-B14F-4D97-AF65-F5344CB8AC3E}">
        <p14:creationId xmlns:p14="http://schemas.microsoft.com/office/powerpoint/2010/main" val="347933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70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400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2308324"/>
          </a:xfrm>
          <a:prstGeom prst="rect">
            <a:avLst/>
          </a:prstGeom>
          <a:noFill/>
        </p:spPr>
        <p:txBody>
          <a:bodyPr wrap="square" rtlCol="0">
            <a:spAutoFit/>
          </a:bodyPr>
          <a:lstStyle/>
          <a:p>
            <a:r>
              <a:rPr lang="ru-RU" sz="4800" b="1" dirty="0">
                <a:solidFill>
                  <a:schemeClr val="accent1"/>
                </a:solidFill>
              </a:rPr>
              <a:t>В каком году Красную Армию переименовали в Советскую Армию?</a:t>
            </a: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1946</a:t>
            </a:r>
            <a:endParaRPr lang="ru-RU" sz="3200" dirty="0">
              <a:solidFill>
                <a:schemeClr val="accent2">
                  <a:lumMod val="75000"/>
                </a:schemeClr>
              </a:solidFill>
            </a:endParaRPr>
          </a:p>
        </p:txBody>
      </p:sp>
    </p:spTree>
    <p:extLst>
      <p:ext uri="{BB962C8B-B14F-4D97-AF65-F5344CB8AC3E}">
        <p14:creationId xmlns:p14="http://schemas.microsoft.com/office/powerpoint/2010/main" val="126289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100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2308324"/>
          </a:xfrm>
          <a:prstGeom prst="rect">
            <a:avLst/>
          </a:prstGeom>
          <a:noFill/>
        </p:spPr>
        <p:txBody>
          <a:bodyPr wrap="square" rtlCol="0">
            <a:spAutoFit/>
          </a:bodyPr>
          <a:lstStyle/>
          <a:p>
            <a:r>
              <a:rPr lang="ru-RU" sz="4800" b="1" dirty="0">
                <a:solidFill>
                  <a:schemeClr val="accent1"/>
                </a:solidFill>
              </a:rPr>
              <a:t>Рыболовные крючки присоединяются к леске при помощи ...</a:t>
            </a: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узлов</a:t>
            </a:r>
            <a:endParaRPr lang="ru-RU" sz="3200" dirty="0">
              <a:solidFill>
                <a:schemeClr val="accent2">
                  <a:lumMod val="75000"/>
                </a:schemeClr>
              </a:solidFill>
            </a:endParaRPr>
          </a:p>
        </p:txBody>
      </p:sp>
    </p:spTree>
    <p:extLst>
      <p:ext uri="{BB962C8B-B14F-4D97-AF65-F5344CB8AC3E}">
        <p14:creationId xmlns:p14="http://schemas.microsoft.com/office/powerpoint/2010/main" val="272434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200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2585323"/>
          </a:xfrm>
          <a:prstGeom prst="rect">
            <a:avLst/>
          </a:prstGeom>
          <a:noFill/>
        </p:spPr>
        <p:txBody>
          <a:bodyPr wrap="square" rtlCol="0">
            <a:spAutoFit/>
          </a:bodyPr>
          <a:lstStyle/>
          <a:p>
            <a:r>
              <a:rPr lang="ru-RU" sz="4800" b="1" dirty="0">
                <a:solidFill>
                  <a:schemeClr val="accent1"/>
                </a:solidFill>
              </a:rPr>
              <a:t>На каком автомобиле ездил Джеймс Бонд </a:t>
            </a:r>
            <a:r>
              <a:rPr lang="ru-RU" sz="4800" b="1" dirty="0" smtClean="0">
                <a:solidFill>
                  <a:schemeClr val="accent1"/>
                </a:solidFill>
              </a:rPr>
              <a:t> </a:t>
            </a:r>
            <a:r>
              <a:rPr lang="ru-RU" sz="4800" b="1" dirty="0">
                <a:solidFill>
                  <a:schemeClr val="accent1"/>
                </a:solidFill>
              </a:rPr>
              <a:t>в фильме "Золотой глаз"?</a:t>
            </a:r>
            <a:r>
              <a:rPr lang="ru-RU" sz="4800" dirty="0"/>
              <a:t/>
            </a:r>
            <a:br>
              <a:rPr lang="ru-RU" sz="4800" dirty="0"/>
            </a:b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en-US" sz="3200" dirty="0" smtClean="0">
                <a:solidFill>
                  <a:schemeClr val="accent2">
                    <a:lumMod val="75000"/>
                  </a:schemeClr>
                </a:solidFill>
              </a:rPr>
              <a:t>BMW</a:t>
            </a:r>
            <a:endParaRPr lang="ru-RU" sz="3200" dirty="0">
              <a:solidFill>
                <a:schemeClr val="accent2">
                  <a:lumMod val="75000"/>
                </a:schemeClr>
              </a:solidFill>
            </a:endParaRPr>
          </a:p>
        </p:txBody>
      </p:sp>
    </p:spTree>
    <p:extLst>
      <p:ext uri="{BB962C8B-B14F-4D97-AF65-F5344CB8AC3E}">
        <p14:creationId xmlns:p14="http://schemas.microsoft.com/office/powerpoint/2010/main" val="219180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300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2585323"/>
          </a:xfrm>
          <a:prstGeom prst="rect">
            <a:avLst/>
          </a:prstGeom>
          <a:noFill/>
        </p:spPr>
        <p:txBody>
          <a:bodyPr wrap="square" rtlCol="0">
            <a:spAutoFit/>
          </a:bodyPr>
          <a:lstStyle/>
          <a:p>
            <a:r>
              <a:rPr lang="ru-RU" sz="4800" b="1" dirty="0">
                <a:solidFill>
                  <a:schemeClr val="accent1"/>
                </a:solidFill>
              </a:rPr>
              <a:t>Как называется ручная машина для сверления отверстий?</a:t>
            </a:r>
            <a:r>
              <a:rPr lang="ru-RU" sz="4800" dirty="0"/>
              <a:t/>
            </a:r>
            <a:br>
              <a:rPr lang="ru-RU" sz="4800" dirty="0"/>
            </a:b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дрель</a:t>
            </a:r>
            <a:endParaRPr lang="ru-RU" sz="3200" dirty="0">
              <a:solidFill>
                <a:schemeClr val="accent2">
                  <a:lumMod val="75000"/>
                </a:schemeClr>
              </a:solidFill>
            </a:endParaRPr>
          </a:p>
        </p:txBody>
      </p:sp>
    </p:spTree>
    <p:extLst>
      <p:ext uri="{BB962C8B-B14F-4D97-AF65-F5344CB8AC3E}">
        <p14:creationId xmlns:p14="http://schemas.microsoft.com/office/powerpoint/2010/main" val="266430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400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1569660"/>
          </a:xfrm>
          <a:prstGeom prst="rect">
            <a:avLst/>
          </a:prstGeom>
          <a:noFill/>
        </p:spPr>
        <p:txBody>
          <a:bodyPr wrap="square" rtlCol="0">
            <a:spAutoFit/>
          </a:bodyPr>
          <a:lstStyle/>
          <a:p>
            <a:r>
              <a:rPr lang="ru-RU" sz="4800" b="1" dirty="0">
                <a:solidFill>
                  <a:schemeClr val="accent1"/>
                </a:solidFill>
              </a:rPr>
              <a:t>Кто по званию младше </a:t>
            </a:r>
            <a:r>
              <a:rPr lang="ru-RU" sz="4800" b="1" dirty="0" smtClean="0">
                <a:solidFill>
                  <a:schemeClr val="accent1"/>
                </a:solidFill>
              </a:rPr>
              <a:t>майора?</a:t>
            </a: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капитан</a:t>
            </a:r>
            <a:endParaRPr lang="ru-RU" sz="3200" dirty="0">
              <a:solidFill>
                <a:schemeClr val="accent2">
                  <a:lumMod val="75000"/>
                </a:schemeClr>
              </a:solidFill>
            </a:endParaRPr>
          </a:p>
        </p:txBody>
      </p:sp>
    </p:spTree>
    <p:extLst>
      <p:ext uri="{BB962C8B-B14F-4D97-AF65-F5344CB8AC3E}">
        <p14:creationId xmlns:p14="http://schemas.microsoft.com/office/powerpoint/2010/main" val="121417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100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4062651"/>
          </a:xfrm>
          <a:prstGeom prst="rect">
            <a:avLst/>
          </a:prstGeom>
          <a:noFill/>
        </p:spPr>
        <p:txBody>
          <a:bodyPr wrap="square" rtlCol="0">
            <a:spAutoFit/>
          </a:bodyPr>
          <a:lstStyle/>
          <a:p>
            <a:r>
              <a:rPr lang="ru-RU" sz="4800" b="1" dirty="0">
                <a:solidFill>
                  <a:schemeClr val="accent1"/>
                </a:solidFill>
              </a:rPr>
              <a:t>Единственное число, которое обладает такими свойствами в математике, которые не свойственны ни одному другому числу.</a:t>
            </a:r>
            <a:r>
              <a:rPr lang="ru-RU" sz="4800" dirty="0"/>
              <a:t/>
            </a:r>
            <a:br>
              <a:rPr lang="ru-RU" sz="4800" dirty="0"/>
            </a:b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ноль</a:t>
            </a:r>
            <a:endParaRPr lang="ru-RU" sz="3200" dirty="0">
              <a:solidFill>
                <a:schemeClr val="accent2">
                  <a:lumMod val="75000"/>
                </a:schemeClr>
              </a:solidFill>
            </a:endParaRPr>
          </a:p>
        </p:txBody>
      </p:sp>
    </p:spTree>
    <p:extLst>
      <p:ext uri="{BB962C8B-B14F-4D97-AF65-F5344CB8AC3E}">
        <p14:creationId xmlns:p14="http://schemas.microsoft.com/office/powerpoint/2010/main" val="271690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200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1846659"/>
          </a:xfrm>
          <a:prstGeom prst="rect">
            <a:avLst/>
          </a:prstGeom>
          <a:noFill/>
        </p:spPr>
        <p:txBody>
          <a:bodyPr wrap="square" rtlCol="0">
            <a:spAutoFit/>
          </a:bodyPr>
          <a:lstStyle/>
          <a:p>
            <a:r>
              <a:rPr lang="ru-RU" sz="4800" b="1" dirty="0">
                <a:solidFill>
                  <a:schemeClr val="accent1"/>
                </a:solidFill>
              </a:rPr>
              <a:t>Гриб, который едят только один раз в жизни. </a:t>
            </a:r>
            <a:r>
              <a:rPr lang="ru-RU" sz="4800" dirty="0"/>
              <a:t/>
            </a:r>
            <a:br>
              <a:rPr lang="ru-RU" sz="4800" dirty="0"/>
            </a:b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ядовитый</a:t>
            </a:r>
            <a:endParaRPr lang="ru-RU" sz="3200" dirty="0">
              <a:solidFill>
                <a:schemeClr val="accent2">
                  <a:lumMod val="75000"/>
                </a:schemeClr>
              </a:solidFill>
            </a:endParaRPr>
          </a:p>
        </p:txBody>
      </p:sp>
    </p:spTree>
    <p:extLst>
      <p:ext uri="{BB962C8B-B14F-4D97-AF65-F5344CB8AC3E}">
        <p14:creationId xmlns:p14="http://schemas.microsoft.com/office/powerpoint/2010/main" val="321871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300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3046988"/>
          </a:xfrm>
          <a:prstGeom prst="rect">
            <a:avLst/>
          </a:prstGeom>
          <a:noFill/>
        </p:spPr>
        <p:txBody>
          <a:bodyPr wrap="square" rtlCol="0">
            <a:spAutoFit/>
          </a:bodyPr>
          <a:lstStyle/>
          <a:p>
            <a:r>
              <a:rPr lang="ru-RU" sz="4800" b="1" dirty="0" smtClean="0">
                <a:solidFill>
                  <a:schemeClr val="accent1"/>
                </a:solidFill>
              </a:rPr>
              <a:t>Где должен находиться молодой человек, когда девушка спускается или поднимается по лестнице?</a:t>
            </a:r>
            <a:endParaRPr lang="ru-RU" dirty="0">
              <a:solidFill>
                <a:schemeClr val="accent1"/>
              </a:solidFill>
            </a:endParaRPr>
          </a:p>
        </p:txBody>
      </p:sp>
      <p:sp>
        <p:nvSpPr>
          <p:cNvPr id="5" name="TextBox 4"/>
          <p:cNvSpPr txBox="1"/>
          <p:nvPr/>
        </p:nvSpPr>
        <p:spPr>
          <a:xfrm>
            <a:off x="434122" y="4655493"/>
            <a:ext cx="6984776" cy="1815882"/>
          </a:xfrm>
          <a:prstGeom prst="rect">
            <a:avLst/>
          </a:prstGeom>
          <a:noFill/>
        </p:spPr>
        <p:txBody>
          <a:bodyPr wrap="square" rtlCol="0">
            <a:spAutoFit/>
          </a:bodyPr>
          <a:lstStyle/>
          <a:p>
            <a:r>
              <a:rPr lang="ru-RU" sz="2800" dirty="0">
                <a:solidFill>
                  <a:schemeClr val="accent2">
                    <a:lumMod val="75000"/>
                  </a:schemeClr>
                </a:solidFill>
              </a:rPr>
              <a:t>Если приходится подниматься по лестнице, то мужчина должен идти позади женщины на одну-две ступеньки ниже, а спускаться - впереди нее.</a:t>
            </a:r>
            <a:endParaRPr lang="ru-RU" sz="2800" dirty="0">
              <a:solidFill>
                <a:schemeClr val="accent2">
                  <a:lumMod val="75000"/>
                </a:schemeClr>
              </a:solidFill>
            </a:endParaRPr>
          </a:p>
        </p:txBody>
      </p:sp>
    </p:spTree>
    <p:extLst>
      <p:ext uri="{BB962C8B-B14F-4D97-AF65-F5344CB8AC3E}">
        <p14:creationId xmlns:p14="http://schemas.microsoft.com/office/powerpoint/2010/main" val="374613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400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4524315"/>
          </a:xfrm>
          <a:prstGeom prst="rect">
            <a:avLst/>
          </a:prstGeom>
          <a:noFill/>
        </p:spPr>
        <p:txBody>
          <a:bodyPr wrap="square" rtlCol="0">
            <a:spAutoFit/>
          </a:bodyPr>
          <a:lstStyle/>
          <a:p>
            <a:pPr fontAlgn="base"/>
            <a:r>
              <a:rPr lang="ru-RU" sz="3600" b="1" dirty="0">
                <a:solidFill>
                  <a:schemeClr val="accent1"/>
                </a:solidFill>
              </a:rPr>
              <a:t>О каком  сражении писал в дневнике отчаявшийся немецкий солдат: «Нам надо пройти до Волги еще один километр, но мы его никак не можем пройти. Мы ведем борьбу за этот километр дольше, чем войну за всю Францию, но русские стоят, как каменные глыбы» ?</a:t>
            </a:r>
            <a:endParaRPr lang="ru-RU" sz="3600" dirty="0">
              <a:solidFill>
                <a:schemeClr val="accent1"/>
              </a:solidFill>
              <a:effectLst/>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Сталинградская битва</a:t>
            </a:r>
            <a:endParaRPr lang="ru-RU" sz="3200" dirty="0">
              <a:solidFill>
                <a:schemeClr val="accent2">
                  <a:lumMod val="75000"/>
                </a:schemeClr>
              </a:solidFill>
            </a:endParaRPr>
          </a:p>
        </p:txBody>
      </p:sp>
    </p:spTree>
    <p:extLst>
      <p:ext uri="{BB962C8B-B14F-4D97-AF65-F5344CB8AC3E}">
        <p14:creationId xmlns:p14="http://schemas.microsoft.com/office/powerpoint/2010/main" val="237068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59939" y="903040"/>
            <a:ext cx="129614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4" action="ppaction://hlinksldjump"/>
              </a:rPr>
              <a:t>100</a:t>
            </a:r>
            <a:endParaRPr lang="ru-RU" sz="4000" dirty="0">
              <a:latin typeface="Wooden Ship Decorated" pitchFamily="2" charset="0"/>
              <a:cs typeface="Aharoni" pitchFamily="2" charset="-79"/>
            </a:endParaRPr>
          </a:p>
        </p:txBody>
      </p:sp>
      <p:sp>
        <p:nvSpPr>
          <p:cNvPr id="3" name="Прямоугольник 2"/>
          <p:cNvSpPr/>
          <p:nvPr/>
        </p:nvSpPr>
        <p:spPr>
          <a:xfrm>
            <a:off x="2555776" y="2123013"/>
            <a:ext cx="1296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5" action="ppaction://hlinksldjump"/>
              </a:rPr>
              <a:t>100</a:t>
            </a:r>
            <a:endParaRPr lang="ru-RU" sz="4000" dirty="0">
              <a:latin typeface="Wooden Ship Decorated" pitchFamily="2" charset="0"/>
              <a:cs typeface="Aharoni" pitchFamily="2" charset="-79"/>
            </a:endParaRPr>
          </a:p>
        </p:txBody>
      </p:sp>
      <p:sp>
        <p:nvSpPr>
          <p:cNvPr id="4" name="Прямоугольник 3"/>
          <p:cNvSpPr/>
          <p:nvPr/>
        </p:nvSpPr>
        <p:spPr>
          <a:xfrm>
            <a:off x="2555776" y="3329339"/>
            <a:ext cx="1296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6" action="ppaction://hlinksldjump"/>
              </a:rPr>
              <a:t>100</a:t>
            </a:r>
            <a:endParaRPr lang="ru-RU" sz="4000" dirty="0">
              <a:latin typeface="Wooden Ship Decorated" pitchFamily="2" charset="0"/>
              <a:cs typeface="Aharoni" pitchFamily="2" charset="-79"/>
            </a:endParaRPr>
          </a:p>
        </p:txBody>
      </p:sp>
      <p:sp>
        <p:nvSpPr>
          <p:cNvPr id="5" name="Прямоугольник 4"/>
          <p:cNvSpPr/>
          <p:nvPr/>
        </p:nvSpPr>
        <p:spPr>
          <a:xfrm>
            <a:off x="2555776" y="4653136"/>
            <a:ext cx="1296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7" action="ppaction://hlinksldjump"/>
              </a:rPr>
              <a:t>100</a:t>
            </a:r>
            <a:endParaRPr lang="ru-RU" sz="4000" dirty="0">
              <a:latin typeface="Wooden Ship Decorated" pitchFamily="2" charset="0"/>
              <a:cs typeface="Aharoni" pitchFamily="2" charset="-79"/>
            </a:endParaRPr>
          </a:p>
        </p:txBody>
      </p:sp>
      <p:sp>
        <p:nvSpPr>
          <p:cNvPr id="6" name="Прямоугольник 5"/>
          <p:cNvSpPr/>
          <p:nvPr/>
        </p:nvSpPr>
        <p:spPr>
          <a:xfrm>
            <a:off x="4139952" y="909903"/>
            <a:ext cx="129614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8" action="ppaction://hlinksldjump"/>
              </a:rPr>
              <a:t>200</a:t>
            </a:r>
            <a:endParaRPr lang="ru-RU" sz="4000" dirty="0">
              <a:latin typeface="Wooden Ship Decorated" pitchFamily="2" charset="0"/>
              <a:cs typeface="Aharoni" pitchFamily="2" charset="-79"/>
            </a:endParaRPr>
          </a:p>
        </p:txBody>
      </p:sp>
      <p:sp>
        <p:nvSpPr>
          <p:cNvPr id="7" name="Прямоугольник 6"/>
          <p:cNvSpPr/>
          <p:nvPr/>
        </p:nvSpPr>
        <p:spPr>
          <a:xfrm>
            <a:off x="5724128" y="903040"/>
            <a:ext cx="1296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9" action="ppaction://hlinksldjump"/>
              </a:rPr>
              <a:t>300</a:t>
            </a:r>
            <a:endParaRPr lang="ru-RU" sz="4000" dirty="0">
              <a:latin typeface="Wooden Ship Decorated" pitchFamily="2" charset="0"/>
              <a:cs typeface="Aharoni" pitchFamily="2" charset="-79"/>
            </a:endParaRPr>
          </a:p>
        </p:txBody>
      </p:sp>
      <p:sp>
        <p:nvSpPr>
          <p:cNvPr id="8" name="Прямоугольник 7"/>
          <p:cNvSpPr/>
          <p:nvPr/>
        </p:nvSpPr>
        <p:spPr>
          <a:xfrm>
            <a:off x="7356444" y="898543"/>
            <a:ext cx="1464027"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0" action="ppaction://hlinksldjump"/>
              </a:rPr>
              <a:t>400</a:t>
            </a:r>
            <a:endParaRPr lang="ru-RU" sz="4000" dirty="0">
              <a:latin typeface="Wooden Ship Decorated" pitchFamily="2" charset="0"/>
              <a:cs typeface="Aharoni" pitchFamily="2" charset="-79"/>
            </a:endParaRPr>
          </a:p>
        </p:txBody>
      </p:sp>
      <p:sp>
        <p:nvSpPr>
          <p:cNvPr id="9" name="Прямоугольник 8"/>
          <p:cNvSpPr/>
          <p:nvPr/>
        </p:nvSpPr>
        <p:spPr>
          <a:xfrm>
            <a:off x="4148919" y="2123013"/>
            <a:ext cx="129614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1" action="ppaction://hlinksldjump"/>
              </a:rPr>
              <a:t>200</a:t>
            </a:r>
            <a:endParaRPr lang="ru-RU" sz="4000" dirty="0">
              <a:latin typeface="Wooden Ship Decorated" pitchFamily="2" charset="0"/>
              <a:cs typeface="Aharoni" pitchFamily="2" charset="-79"/>
            </a:endParaRPr>
          </a:p>
        </p:txBody>
      </p:sp>
      <p:sp>
        <p:nvSpPr>
          <p:cNvPr id="10" name="Прямоугольник 9"/>
          <p:cNvSpPr/>
          <p:nvPr/>
        </p:nvSpPr>
        <p:spPr>
          <a:xfrm>
            <a:off x="4148919" y="3329339"/>
            <a:ext cx="129614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2" action="ppaction://hlinksldjump"/>
              </a:rPr>
              <a:t>200</a:t>
            </a:r>
            <a:endParaRPr lang="ru-RU" sz="4000" dirty="0">
              <a:latin typeface="Wooden Ship Decorated" pitchFamily="2" charset="0"/>
              <a:cs typeface="Aharoni" pitchFamily="2" charset="-79"/>
            </a:endParaRPr>
          </a:p>
        </p:txBody>
      </p:sp>
      <p:sp>
        <p:nvSpPr>
          <p:cNvPr id="11" name="Прямоугольник 10"/>
          <p:cNvSpPr/>
          <p:nvPr/>
        </p:nvSpPr>
        <p:spPr>
          <a:xfrm>
            <a:off x="4148919" y="4653136"/>
            <a:ext cx="129614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3" action="ppaction://hlinksldjump"/>
              </a:rPr>
              <a:t>200</a:t>
            </a:r>
            <a:endParaRPr lang="ru-RU" sz="4000" dirty="0">
              <a:latin typeface="Wooden Ship Decorated" pitchFamily="2" charset="0"/>
              <a:cs typeface="Aharoni" pitchFamily="2" charset="-79"/>
            </a:endParaRPr>
          </a:p>
        </p:txBody>
      </p:sp>
      <p:sp>
        <p:nvSpPr>
          <p:cNvPr id="12" name="Прямоугольник 11"/>
          <p:cNvSpPr/>
          <p:nvPr/>
        </p:nvSpPr>
        <p:spPr>
          <a:xfrm>
            <a:off x="5724128" y="2123013"/>
            <a:ext cx="1296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4" action="ppaction://hlinksldjump"/>
              </a:rPr>
              <a:t>300</a:t>
            </a:r>
            <a:endParaRPr lang="ru-RU" sz="4000" dirty="0">
              <a:latin typeface="Wooden Ship Decorated" pitchFamily="2" charset="0"/>
              <a:cs typeface="Aharoni" pitchFamily="2" charset="-79"/>
            </a:endParaRPr>
          </a:p>
        </p:txBody>
      </p:sp>
      <p:sp>
        <p:nvSpPr>
          <p:cNvPr id="13" name="Прямоугольник 12"/>
          <p:cNvSpPr/>
          <p:nvPr/>
        </p:nvSpPr>
        <p:spPr>
          <a:xfrm>
            <a:off x="5724128" y="3329339"/>
            <a:ext cx="1296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5" action="ppaction://hlinksldjump"/>
              </a:rPr>
              <a:t>300</a:t>
            </a:r>
            <a:endParaRPr lang="ru-RU" sz="4000" dirty="0">
              <a:latin typeface="Wooden Ship Decorated" pitchFamily="2" charset="0"/>
              <a:cs typeface="Aharoni" pitchFamily="2" charset="-79"/>
            </a:endParaRPr>
          </a:p>
        </p:txBody>
      </p:sp>
      <p:sp>
        <p:nvSpPr>
          <p:cNvPr id="14" name="Прямоугольник 13"/>
          <p:cNvSpPr/>
          <p:nvPr/>
        </p:nvSpPr>
        <p:spPr>
          <a:xfrm>
            <a:off x="5724128" y="4653136"/>
            <a:ext cx="1296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6" action="ppaction://hlinksldjump"/>
              </a:rPr>
              <a:t>300</a:t>
            </a:r>
            <a:endParaRPr lang="ru-RU" sz="4000" dirty="0">
              <a:latin typeface="Wooden Ship Decorated" pitchFamily="2" charset="0"/>
              <a:cs typeface="Aharoni" pitchFamily="2" charset="-79"/>
            </a:endParaRPr>
          </a:p>
        </p:txBody>
      </p:sp>
      <p:sp>
        <p:nvSpPr>
          <p:cNvPr id="15" name="Прямоугольник 14"/>
          <p:cNvSpPr/>
          <p:nvPr/>
        </p:nvSpPr>
        <p:spPr>
          <a:xfrm>
            <a:off x="7356444" y="2148099"/>
            <a:ext cx="1464027"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7" action="ppaction://hlinksldjump"/>
              </a:rPr>
              <a:t>400</a:t>
            </a:r>
            <a:endParaRPr lang="ru-RU" sz="4000" dirty="0">
              <a:latin typeface="Wooden Ship Decorated" pitchFamily="2" charset="0"/>
              <a:cs typeface="Aharoni" pitchFamily="2" charset="-79"/>
            </a:endParaRPr>
          </a:p>
        </p:txBody>
      </p:sp>
      <p:sp>
        <p:nvSpPr>
          <p:cNvPr id="16" name="Прямоугольник 15"/>
          <p:cNvSpPr/>
          <p:nvPr/>
        </p:nvSpPr>
        <p:spPr>
          <a:xfrm>
            <a:off x="7356444" y="3329339"/>
            <a:ext cx="1464027"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8" action="ppaction://hlinksldjump"/>
              </a:rPr>
              <a:t>400</a:t>
            </a:r>
            <a:endParaRPr lang="ru-RU" sz="4000" dirty="0">
              <a:latin typeface="Wooden Ship Decorated" pitchFamily="2" charset="0"/>
              <a:cs typeface="Aharoni" pitchFamily="2" charset="-79"/>
            </a:endParaRPr>
          </a:p>
        </p:txBody>
      </p:sp>
      <p:sp>
        <p:nvSpPr>
          <p:cNvPr id="17" name="Прямоугольник 16"/>
          <p:cNvSpPr/>
          <p:nvPr/>
        </p:nvSpPr>
        <p:spPr>
          <a:xfrm>
            <a:off x="7356443" y="4653136"/>
            <a:ext cx="1464027"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latin typeface="Wooden Ship Decorated" pitchFamily="2" charset="0"/>
                <a:cs typeface="Aharoni" pitchFamily="2" charset="-79"/>
                <a:hlinkClick r:id="rId19" action="ppaction://hlinksldjump"/>
              </a:rPr>
              <a:t>400</a:t>
            </a:r>
            <a:endParaRPr lang="ru-RU" sz="4000" dirty="0">
              <a:latin typeface="Wooden Ship Decorated" pitchFamily="2" charset="0"/>
              <a:cs typeface="Aharoni" pitchFamily="2" charset="-79"/>
            </a:endParaRPr>
          </a:p>
        </p:txBody>
      </p:sp>
      <p:sp>
        <p:nvSpPr>
          <p:cNvPr id="18" name="Прямоугольник 17"/>
          <p:cNvSpPr/>
          <p:nvPr/>
        </p:nvSpPr>
        <p:spPr>
          <a:xfrm>
            <a:off x="179512" y="898543"/>
            <a:ext cx="208823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accent6">
                    <a:lumMod val="50000"/>
                  </a:schemeClr>
                </a:solidFill>
                <a:latin typeface="Arial Black" pitchFamily="34" charset="0"/>
              </a:rPr>
              <a:t>Великие полководцы</a:t>
            </a:r>
            <a:endParaRPr lang="ru-RU" dirty="0">
              <a:solidFill>
                <a:schemeClr val="accent6">
                  <a:lumMod val="50000"/>
                </a:schemeClr>
              </a:solidFill>
              <a:latin typeface="Arial Black" pitchFamily="34" charset="0"/>
            </a:endParaRPr>
          </a:p>
        </p:txBody>
      </p:sp>
      <p:sp>
        <p:nvSpPr>
          <p:cNvPr id="19" name="Прямоугольник 18"/>
          <p:cNvSpPr/>
          <p:nvPr/>
        </p:nvSpPr>
        <p:spPr>
          <a:xfrm>
            <a:off x="172760" y="2123013"/>
            <a:ext cx="208823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accent6">
                    <a:lumMod val="50000"/>
                  </a:schemeClr>
                </a:solidFill>
                <a:latin typeface="Arial Black" pitchFamily="34" charset="0"/>
              </a:rPr>
              <a:t>Советская армия</a:t>
            </a:r>
            <a:endParaRPr lang="ru-RU" dirty="0">
              <a:solidFill>
                <a:schemeClr val="accent6">
                  <a:lumMod val="50000"/>
                </a:schemeClr>
              </a:solidFill>
              <a:latin typeface="Arial Black" pitchFamily="34" charset="0"/>
            </a:endParaRPr>
          </a:p>
        </p:txBody>
      </p:sp>
      <p:sp>
        <p:nvSpPr>
          <p:cNvPr id="20" name="Прямоугольник 19"/>
          <p:cNvSpPr/>
          <p:nvPr/>
        </p:nvSpPr>
        <p:spPr>
          <a:xfrm>
            <a:off x="182639" y="3334739"/>
            <a:ext cx="208823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accent6">
                    <a:lumMod val="50000"/>
                  </a:schemeClr>
                </a:solidFill>
                <a:latin typeface="Arial Black" pitchFamily="34" charset="0"/>
              </a:rPr>
              <a:t>Мужские дела</a:t>
            </a:r>
            <a:endParaRPr lang="ru-RU" dirty="0">
              <a:solidFill>
                <a:schemeClr val="accent6">
                  <a:lumMod val="50000"/>
                </a:schemeClr>
              </a:solidFill>
              <a:latin typeface="Arial Black" pitchFamily="34" charset="0"/>
            </a:endParaRPr>
          </a:p>
        </p:txBody>
      </p:sp>
      <p:sp>
        <p:nvSpPr>
          <p:cNvPr id="21" name="Прямоугольник 20"/>
          <p:cNvSpPr/>
          <p:nvPr/>
        </p:nvSpPr>
        <p:spPr>
          <a:xfrm>
            <a:off x="182639" y="4653136"/>
            <a:ext cx="208823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accent6">
                    <a:lumMod val="50000"/>
                  </a:schemeClr>
                </a:solidFill>
                <a:latin typeface="Arial Black" pitchFamily="34" charset="0"/>
              </a:rPr>
              <a:t>Обо всем </a:t>
            </a:r>
            <a:r>
              <a:rPr lang="ru-RU" dirty="0" smtClean="0">
                <a:solidFill>
                  <a:schemeClr val="accent6">
                    <a:lumMod val="50000"/>
                  </a:schemeClr>
                </a:solidFill>
                <a:latin typeface="Arial Black" pitchFamily="34" charset="0"/>
              </a:rPr>
              <a:t>понемногу</a:t>
            </a:r>
            <a:endParaRPr lang="ru-RU" dirty="0">
              <a:solidFill>
                <a:schemeClr val="accent6">
                  <a:lumMod val="50000"/>
                </a:schemeClr>
              </a:solidFill>
              <a:latin typeface="Arial Black" pitchFamily="34" charset="0"/>
            </a:endParaRPr>
          </a:p>
        </p:txBody>
      </p:sp>
      <p:pic>
        <p:nvPicPr>
          <p:cNvPr id="22" name="ТV И РЕКЛАМА - Из Телепередачи -Своя Игра- - Заставка.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20"/>
          <a:stretch>
            <a:fillRect/>
          </a:stretch>
        </p:blipFill>
        <p:spPr>
          <a:xfrm>
            <a:off x="8504684" y="6381328"/>
            <a:ext cx="609600" cy="609600"/>
          </a:xfrm>
          <a:prstGeom prst="rect">
            <a:avLst/>
          </a:prstGeom>
        </p:spPr>
      </p:pic>
    </p:spTree>
    <p:extLst>
      <p:ext uri="{BB962C8B-B14F-4D97-AF65-F5344CB8AC3E}">
        <p14:creationId xmlns:p14="http://schemas.microsoft.com/office/powerpoint/2010/main" val="5298423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withEffect">
                                  <p:stCondLst>
                                    <p:cond delay="0"/>
                                  </p:stCondLst>
                                  <p:childTnLst>
                                    <p:cmd type="call" cmd="playFrom(0.0)">
                                      <p:cBhvr>
                                        <p:cTn id="6" dur="32709" fill="hold"/>
                                        <p:tgtEl>
                                          <p:spTgt spid="22"/>
                                        </p:tgtEl>
                                      </p:cBhvr>
                                    </p:cmd>
                                  </p:childTnLst>
                                </p:cTn>
                              </p:par>
                            </p:childTnLst>
                          </p:cTn>
                        </p:par>
                      </p:childTnLst>
                    </p:cTn>
                  </p:par>
                </p:childTnLst>
              </p:cTn>
              <p:nextCondLst>
                <p:cond evt="onClick" delay="0">
                  <p:tgtEl>
                    <p:spTgt spid="22"/>
                  </p:tgtEl>
                </p:cond>
              </p:nextCondLst>
            </p:seq>
            <p:audio>
              <p:cMediaNode vol="80000">
                <p:cTn id="7" repeatCount="indefinite" fill="hold" display="0">
                  <p:stCondLst>
                    <p:cond delay="indefinite"/>
                  </p:stCondLst>
                  <p:endCondLst>
                    <p:cond evt="onStopAudio" delay="0">
                      <p:tgtEl>
                        <p:sldTgt/>
                      </p:tgtEl>
                    </p:cond>
                    <p:cond evt="onNext" delay="0">
                      <p:tgtEl>
                        <p:sldTgt/>
                      </p:tgtEl>
                    </p:cond>
                  </p:endCondLst>
                </p:cTn>
                <p:tgtEl>
                  <p:spTgt spid="22"/>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100</a:t>
            </a:r>
            <a:endParaRPr lang="ru-RU" sz="3200" dirty="0">
              <a:solidFill>
                <a:srgbClr val="FFC000"/>
              </a:solidFill>
              <a:latin typeface="Wooden Ship Decorated" pitchFamily="2" charset="0"/>
            </a:endParaRPr>
          </a:p>
        </p:txBody>
      </p:sp>
      <p:sp>
        <p:nvSpPr>
          <p:cNvPr id="3" name="TextBox 2"/>
          <p:cNvSpPr txBox="1"/>
          <p:nvPr/>
        </p:nvSpPr>
        <p:spPr>
          <a:xfrm>
            <a:off x="467544" y="1268760"/>
            <a:ext cx="8136904" cy="4801314"/>
          </a:xfrm>
          <a:prstGeom prst="rect">
            <a:avLst/>
          </a:prstGeom>
          <a:noFill/>
        </p:spPr>
        <p:txBody>
          <a:bodyPr wrap="square" rtlCol="0">
            <a:spAutoFit/>
          </a:bodyPr>
          <a:lstStyle/>
          <a:p>
            <a:r>
              <a:rPr lang="ru-RU" sz="4800" b="1" dirty="0">
                <a:solidFill>
                  <a:srgbClr val="FFC000"/>
                </a:solidFill>
                <a:latin typeface="Arial Black" pitchFamily="34" charset="0"/>
              </a:rPr>
              <a:t>"Кто с мечом к нам придет, от меча и погибнет</a:t>
            </a:r>
            <a:r>
              <a:rPr lang="ru-RU" sz="4800" b="1" dirty="0" smtClean="0">
                <a:solidFill>
                  <a:srgbClr val="FFC000"/>
                </a:solidFill>
                <a:latin typeface="Arial Black" pitchFamily="34" charset="0"/>
              </a:rPr>
              <a:t>".</a:t>
            </a:r>
          </a:p>
          <a:p>
            <a:r>
              <a:rPr lang="ru-RU" sz="4800" b="1" dirty="0">
                <a:solidFill>
                  <a:srgbClr val="FFC000"/>
                </a:solidFill>
                <a:latin typeface="Arial Black" pitchFamily="34" charset="0"/>
              </a:rPr>
              <a:t/>
            </a:r>
            <a:br>
              <a:rPr lang="ru-RU" sz="4800" b="1" dirty="0">
                <a:solidFill>
                  <a:srgbClr val="FFC000"/>
                </a:solidFill>
                <a:latin typeface="Arial Black" pitchFamily="34" charset="0"/>
              </a:rPr>
            </a:br>
            <a:r>
              <a:rPr lang="ru-RU" sz="4800" b="1" dirty="0">
                <a:solidFill>
                  <a:srgbClr val="FFC000"/>
                </a:solidFill>
                <a:latin typeface="Arial Black" pitchFamily="34" charset="0"/>
              </a:rPr>
              <a:t>Кому принадлежат эти слова?</a:t>
            </a:r>
            <a:r>
              <a:rPr lang="ru-RU" dirty="0"/>
              <a:t/>
            </a:r>
            <a:br>
              <a:rPr lang="ru-RU" dirty="0"/>
            </a:br>
            <a:endParaRPr lang="ru-RU" dirty="0"/>
          </a:p>
        </p:txBody>
      </p:sp>
      <p:sp>
        <p:nvSpPr>
          <p:cNvPr id="4" name="TextBox 3"/>
          <p:cNvSpPr txBox="1"/>
          <p:nvPr/>
        </p:nvSpPr>
        <p:spPr>
          <a:xfrm>
            <a:off x="683568" y="5932766"/>
            <a:ext cx="6984776" cy="584775"/>
          </a:xfrm>
          <a:prstGeom prst="rect">
            <a:avLst/>
          </a:prstGeom>
          <a:noFill/>
        </p:spPr>
        <p:txBody>
          <a:bodyPr wrap="square" rtlCol="0">
            <a:spAutoFit/>
          </a:bodyPr>
          <a:lstStyle/>
          <a:p>
            <a:r>
              <a:rPr lang="ru-RU" sz="3200" dirty="0" smtClean="0">
                <a:solidFill>
                  <a:schemeClr val="accent2">
                    <a:lumMod val="75000"/>
                  </a:schemeClr>
                </a:solidFill>
              </a:rPr>
              <a:t>Александр Невский</a:t>
            </a:r>
            <a:endParaRPr lang="ru-RU" sz="3200" dirty="0">
              <a:solidFill>
                <a:schemeClr val="accent2">
                  <a:lumMod val="75000"/>
                </a:schemeClr>
              </a:solidFill>
            </a:endParaRPr>
          </a:p>
        </p:txBody>
      </p:sp>
      <p:sp>
        <p:nvSpPr>
          <p:cNvPr id="5" name="Управляющая кнопка: домой 4">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8585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200</a:t>
            </a:r>
            <a:endParaRPr lang="ru-RU" sz="3200" dirty="0">
              <a:solidFill>
                <a:srgbClr val="FFC000"/>
              </a:solidFill>
              <a:latin typeface="Wooden Ship Decorated" pitchFamily="2" charset="0"/>
            </a:endParaRPr>
          </a:p>
        </p:txBody>
      </p:sp>
      <p:sp>
        <p:nvSpPr>
          <p:cNvPr id="3" name="TextBox 2"/>
          <p:cNvSpPr txBox="1"/>
          <p:nvPr/>
        </p:nvSpPr>
        <p:spPr>
          <a:xfrm>
            <a:off x="467544" y="1268760"/>
            <a:ext cx="8136904" cy="4524315"/>
          </a:xfrm>
          <a:prstGeom prst="rect">
            <a:avLst/>
          </a:prstGeom>
          <a:noFill/>
        </p:spPr>
        <p:txBody>
          <a:bodyPr wrap="square" rtlCol="0">
            <a:spAutoFit/>
          </a:bodyPr>
          <a:lstStyle/>
          <a:p>
            <a:r>
              <a:rPr lang="ru-RU" sz="4800" b="1" dirty="0">
                <a:solidFill>
                  <a:srgbClr val="FFC000"/>
                </a:solidFill>
              </a:rPr>
              <a:t>Около 670 г. до н.э. армия этрусков напала на Рим. Легендарный римский воин Гораций один принял бой, чтобы римляне могли за время битвы...</a:t>
            </a:r>
            <a:endParaRPr lang="ru-RU" dirty="0">
              <a:solidFill>
                <a:srgbClr val="FFC000"/>
              </a:solidFill>
            </a:endParaRPr>
          </a:p>
        </p:txBody>
      </p:sp>
      <p:sp>
        <p:nvSpPr>
          <p:cNvPr id="4" name="TextBox 3"/>
          <p:cNvSpPr txBox="1"/>
          <p:nvPr/>
        </p:nvSpPr>
        <p:spPr>
          <a:xfrm>
            <a:off x="683568" y="5932766"/>
            <a:ext cx="6984776" cy="584775"/>
          </a:xfrm>
          <a:prstGeom prst="rect">
            <a:avLst/>
          </a:prstGeom>
          <a:noFill/>
        </p:spPr>
        <p:txBody>
          <a:bodyPr wrap="square" rtlCol="0">
            <a:spAutoFit/>
          </a:bodyPr>
          <a:lstStyle/>
          <a:p>
            <a:r>
              <a:rPr lang="ru-RU" sz="3200" dirty="0" smtClean="0">
                <a:solidFill>
                  <a:schemeClr val="accent2">
                    <a:lumMod val="75000"/>
                  </a:schemeClr>
                </a:solidFill>
              </a:rPr>
              <a:t>Сломать мост, ведущий в город</a:t>
            </a:r>
            <a:endParaRPr lang="ru-RU" sz="3200" dirty="0">
              <a:solidFill>
                <a:schemeClr val="accent2">
                  <a:lumMod val="75000"/>
                </a:schemeClr>
              </a:solidFill>
            </a:endParaRPr>
          </a:p>
        </p:txBody>
      </p:sp>
      <p:sp>
        <p:nvSpPr>
          <p:cNvPr id="5" name="Управляющая кнопка: домой 4">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2070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300</a:t>
            </a:r>
            <a:endParaRPr lang="ru-RU" sz="3200" dirty="0">
              <a:solidFill>
                <a:srgbClr val="FFC000"/>
              </a:solidFill>
              <a:latin typeface="Wooden Ship Decorated" pitchFamily="2" charset="0"/>
            </a:endParaRPr>
          </a:p>
        </p:txBody>
      </p:sp>
      <p:sp>
        <p:nvSpPr>
          <p:cNvPr id="3" name="TextBox 2"/>
          <p:cNvSpPr txBox="1"/>
          <p:nvPr/>
        </p:nvSpPr>
        <p:spPr>
          <a:xfrm>
            <a:off x="467544" y="1268760"/>
            <a:ext cx="8136904" cy="2308324"/>
          </a:xfrm>
          <a:prstGeom prst="rect">
            <a:avLst/>
          </a:prstGeom>
          <a:noFill/>
        </p:spPr>
        <p:txBody>
          <a:bodyPr wrap="square" rtlCol="0">
            <a:spAutoFit/>
          </a:bodyPr>
          <a:lstStyle/>
          <a:p>
            <a:r>
              <a:rPr lang="ru-RU" sz="4800" b="1" dirty="0">
                <a:solidFill>
                  <a:srgbClr val="FFC000"/>
                </a:solidFill>
              </a:rPr>
              <a:t>Наполеон Бонапарт говорил: "Победа принадлежит самым..."</a:t>
            </a:r>
            <a:endParaRPr lang="ru-RU" dirty="0">
              <a:solidFill>
                <a:srgbClr val="FFC000"/>
              </a:solidFill>
            </a:endParaRPr>
          </a:p>
        </p:txBody>
      </p:sp>
      <p:sp>
        <p:nvSpPr>
          <p:cNvPr id="4" name="TextBox 3"/>
          <p:cNvSpPr txBox="1"/>
          <p:nvPr/>
        </p:nvSpPr>
        <p:spPr>
          <a:xfrm>
            <a:off x="683568" y="5932766"/>
            <a:ext cx="6984776" cy="584775"/>
          </a:xfrm>
          <a:prstGeom prst="rect">
            <a:avLst/>
          </a:prstGeom>
          <a:noFill/>
        </p:spPr>
        <p:txBody>
          <a:bodyPr wrap="square" rtlCol="0">
            <a:spAutoFit/>
          </a:bodyPr>
          <a:lstStyle/>
          <a:p>
            <a:r>
              <a:rPr lang="ru-RU" sz="3200" dirty="0" smtClean="0">
                <a:solidFill>
                  <a:schemeClr val="accent2">
                    <a:lumMod val="75000"/>
                  </a:schemeClr>
                </a:solidFill>
              </a:rPr>
              <a:t>упорным</a:t>
            </a:r>
            <a:endParaRPr lang="ru-RU" sz="3200" dirty="0">
              <a:solidFill>
                <a:schemeClr val="accent2">
                  <a:lumMod val="75000"/>
                </a:schemeClr>
              </a:solidFill>
            </a:endParaRPr>
          </a:p>
        </p:txBody>
      </p:sp>
      <p:sp>
        <p:nvSpPr>
          <p:cNvPr id="5" name="Управляющая кнопка: домой 4">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11477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400</a:t>
            </a:r>
            <a:endParaRPr lang="ru-RU" sz="3200" dirty="0">
              <a:solidFill>
                <a:srgbClr val="FFC000"/>
              </a:solidFill>
              <a:latin typeface="Wooden Ship Decorated" pitchFamily="2" charset="0"/>
            </a:endParaRPr>
          </a:p>
        </p:txBody>
      </p:sp>
      <p:sp>
        <p:nvSpPr>
          <p:cNvPr id="3" name="TextBox 2"/>
          <p:cNvSpPr txBox="1"/>
          <p:nvPr/>
        </p:nvSpPr>
        <p:spPr>
          <a:xfrm>
            <a:off x="467544" y="1268760"/>
            <a:ext cx="8136904" cy="3785652"/>
          </a:xfrm>
          <a:prstGeom prst="rect">
            <a:avLst/>
          </a:prstGeom>
          <a:noFill/>
        </p:spPr>
        <p:txBody>
          <a:bodyPr wrap="square" rtlCol="0">
            <a:spAutoFit/>
          </a:bodyPr>
          <a:lstStyle/>
          <a:p>
            <a:r>
              <a:rPr lang="ru-RU" sz="4800" b="1" dirty="0">
                <a:solidFill>
                  <a:srgbClr val="FFC000"/>
                </a:solidFill>
              </a:rPr>
              <a:t>Кто образовал самую большую за всю историю человечества империю (от Венгрии до Кореи, включая большую часть Азии)? </a:t>
            </a:r>
            <a:endParaRPr lang="ru-RU" dirty="0">
              <a:solidFill>
                <a:srgbClr val="FFC000"/>
              </a:solidFill>
            </a:endParaRPr>
          </a:p>
        </p:txBody>
      </p:sp>
      <p:sp>
        <p:nvSpPr>
          <p:cNvPr id="4" name="TextBox 3"/>
          <p:cNvSpPr txBox="1"/>
          <p:nvPr/>
        </p:nvSpPr>
        <p:spPr>
          <a:xfrm>
            <a:off x="683568" y="5932766"/>
            <a:ext cx="6984776" cy="584775"/>
          </a:xfrm>
          <a:prstGeom prst="rect">
            <a:avLst/>
          </a:prstGeom>
          <a:noFill/>
        </p:spPr>
        <p:txBody>
          <a:bodyPr wrap="square" rtlCol="0">
            <a:spAutoFit/>
          </a:bodyPr>
          <a:lstStyle/>
          <a:p>
            <a:r>
              <a:rPr lang="ru-RU" sz="3200" dirty="0" err="1" smtClean="0">
                <a:solidFill>
                  <a:schemeClr val="accent2">
                    <a:lumMod val="75000"/>
                  </a:schemeClr>
                </a:solidFill>
              </a:rPr>
              <a:t>Чингизхан</a:t>
            </a:r>
            <a:endParaRPr lang="ru-RU" sz="3200" dirty="0">
              <a:solidFill>
                <a:schemeClr val="accent2">
                  <a:lumMod val="75000"/>
                </a:schemeClr>
              </a:solidFill>
            </a:endParaRPr>
          </a:p>
        </p:txBody>
      </p:sp>
      <p:sp>
        <p:nvSpPr>
          <p:cNvPr id="5" name="Управляющая кнопка: домой 4">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9099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100</a:t>
            </a:r>
            <a:endParaRPr lang="ru-RU" sz="3200" dirty="0">
              <a:solidFill>
                <a:srgbClr val="FFC000"/>
              </a:solidFill>
              <a:latin typeface="Wooden Ship Decorated" pitchFamily="2" charset="0"/>
            </a:endParaRPr>
          </a:p>
        </p:txBody>
      </p:sp>
      <p:sp>
        <p:nvSpPr>
          <p:cNvPr id="3" name="TextBox 2"/>
          <p:cNvSpPr txBox="1"/>
          <p:nvPr/>
        </p:nvSpPr>
        <p:spPr>
          <a:xfrm>
            <a:off x="467544" y="1268760"/>
            <a:ext cx="8136904" cy="2308324"/>
          </a:xfrm>
          <a:prstGeom prst="rect">
            <a:avLst/>
          </a:prstGeom>
          <a:noFill/>
        </p:spPr>
        <p:txBody>
          <a:bodyPr wrap="square" rtlCol="0">
            <a:spAutoFit/>
          </a:bodyPr>
          <a:lstStyle/>
          <a:p>
            <a:r>
              <a:rPr lang="ru-RU" sz="4800" b="1" dirty="0">
                <a:solidFill>
                  <a:schemeClr val="accent1"/>
                </a:solidFill>
              </a:rPr>
              <a:t>Закончите пословицу: "Плох тот солдат, который не мечтает стать ..."</a:t>
            </a:r>
            <a:endParaRPr lang="ru-RU" dirty="0">
              <a:solidFill>
                <a:schemeClr val="accent1"/>
              </a:solidFill>
            </a:endParaRPr>
          </a:p>
        </p:txBody>
      </p:sp>
      <p:sp>
        <p:nvSpPr>
          <p:cNvPr id="4" name="TextBox 3"/>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генералом</a:t>
            </a:r>
            <a:endParaRPr lang="ru-RU" sz="3200" dirty="0">
              <a:solidFill>
                <a:schemeClr val="accent2">
                  <a:lumMod val="75000"/>
                </a:schemeClr>
              </a:solidFill>
            </a:endParaRPr>
          </a:p>
        </p:txBody>
      </p:sp>
      <p:sp>
        <p:nvSpPr>
          <p:cNvPr id="5" name="Управляющая кнопка: домой 4">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5766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200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1846659"/>
          </a:xfrm>
          <a:prstGeom prst="rect">
            <a:avLst/>
          </a:prstGeom>
          <a:noFill/>
        </p:spPr>
        <p:txBody>
          <a:bodyPr wrap="square" rtlCol="0">
            <a:spAutoFit/>
          </a:bodyPr>
          <a:lstStyle/>
          <a:p>
            <a:r>
              <a:rPr lang="ru-RU" sz="4800" b="1" dirty="0">
                <a:solidFill>
                  <a:schemeClr val="accent1"/>
                </a:solidFill>
              </a:rPr>
              <a:t>Сколько звездочек на погоне у лейтенанта?</a:t>
            </a:r>
            <a:r>
              <a:rPr lang="ru-RU" sz="4800" dirty="0"/>
              <a:t/>
            </a:r>
            <a:br>
              <a:rPr lang="ru-RU" sz="4800" dirty="0"/>
            </a:br>
            <a:endParaRPr lang="ru-RU" dirty="0">
              <a:solidFill>
                <a:schemeClr val="accent1"/>
              </a:solidFill>
            </a:endParaRPr>
          </a:p>
        </p:txBody>
      </p:sp>
      <p:sp>
        <p:nvSpPr>
          <p:cNvPr id="5" name="TextBox 4"/>
          <p:cNvSpPr txBox="1"/>
          <p:nvPr/>
        </p:nvSpPr>
        <p:spPr>
          <a:xfrm>
            <a:off x="667048" y="5932766"/>
            <a:ext cx="6984776" cy="584775"/>
          </a:xfrm>
          <a:prstGeom prst="rect">
            <a:avLst/>
          </a:prstGeom>
          <a:noFill/>
        </p:spPr>
        <p:txBody>
          <a:bodyPr wrap="square" rtlCol="0">
            <a:spAutoFit/>
          </a:bodyPr>
          <a:lstStyle/>
          <a:p>
            <a:r>
              <a:rPr lang="ru-RU" sz="3200" dirty="0" smtClean="0">
                <a:solidFill>
                  <a:schemeClr val="accent2">
                    <a:lumMod val="75000"/>
                  </a:schemeClr>
                </a:solidFill>
              </a:rPr>
              <a:t>две</a:t>
            </a:r>
            <a:endParaRPr lang="ru-RU" sz="3200" dirty="0">
              <a:solidFill>
                <a:schemeClr val="accent2">
                  <a:lumMod val="75000"/>
                </a:schemeClr>
              </a:solidFill>
            </a:endParaRPr>
          </a:p>
        </p:txBody>
      </p:sp>
    </p:spTree>
    <p:extLst>
      <p:ext uri="{BB962C8B-B14F-4D97-AF65-F5344CB8AC3E}">
        <p14:creationId xmlns:p14="http://schemas.microsoft.com/office/powerpoint/2010/main" val="342348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3024336" cy="584775"/>
          </a:xfrm>
          <a:prstGeom prst="rect">
            <a:avLst/>
          </a:prstGeom>
          <a:noFill/>
        </p:spPr>
        <p:txBody>
          <a:bodyPr wrap="square" rtlCol="0">
            <a:spAutoFit/>
          </a:bodyPr>
          <a:lstStyle/>
          <a:p>
            <a:r>
              <a:rPr lang="ru-RU" sz="3200" dirty="0" smtClean="0">
                <a:solidFill>
                  <a:srgbClr val="FFC000"/>
                </a:solidFill>
                <a:latin typeface="Wooden Ship Decorated" pitchFamily="2" charset="0"/>
              </a:rPr>
              <a:t>300</a:t>
            </a:r>
            <a:endParaRPr lang="ru-RU" sz="3200" dirty="0">
              <a:solidFill>
                <a:srgbClr val="FFC000"/>
              </a:solidFill>
              <a:latin typeface="Wooden Ship Decorated" pitchFamily="2" charset="0"/>
            </a:endParaRPr>
          </a:p>
        </p:txBody>
      </p:sp>
      <p:sp>
        <p:nvSpPr>
          <p:cNvPr id="3" name="Управляющая кнопка: домой 2">
            <a:hlinkClick r:id="rId2" action="ppaction://hlinksldjump" highlightClick="1"/>
          </p:cNvPr>
          <p:cNvSpPr/>
          <p:nvPr/>
        </p:nvSpPr>
        <p:spPr>
          <a:xfrm>
            <a:off x="8100392" y="6070074"/>
            <a:ext cx="360040" cy="3832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67544" y="1268760"/>
            <a:ext cx="8136904" cy="2308324"/>
          </a:xfrm>
          <a:prstGeom prst="rect">
            <a:avLst/>
          </a:prstGeom>
          <a:noFill/>
        </p:spPr>
        <p:txBody>
          <a:bodyPr wrap="square" rtlCol="0">
            <a:spAutoFit/>
          </a:bodyPr>
          <a:lstStyle/>
          <a:p>
            <a:r>
              <a:rPr lang="ru-RU" sz="4800" b="1" dirty="0" smtClean="0">
                <a:solidFill>
                  <a:schemeClr val="accent1"/>
                </a:solidFill>
              </a:rPr>
              <a:t>Назовите генерала, который принимал парад Победы в 1945 году</a:t>
            </a:r>
            <a:endParaRPr lang="ru-RU" dirty="0">
              <a:solidFill>
                <a:schemeClr val="accent1"/>
              </a:solidFill>
            </a:endParaRPr>
          </a:p>
        </p:txBody>
      </p:sp>
      <p:sp>
        <p:nvSpPr>
          <p:cNvPr id="5" name="TextBox 4"/>
          <p:cNvSpPr txBox="1"/>
          <p:nvPr/>
        </p:nvSpPr>
        <p:spPr>
          <a:xfrm>
            <a:off x="632019" y="5932766"/>
            <a:ext cx="6984776" cy="584775"/>
          </a:xfrm>
          <a:prstGeom prst="rect">
            <a:avLst/>
          </a:prstGeom>
          <a:noFill/>
        </p:spPr>
        <p:txBody>
          <a:bodyPr wrap="square" rtlCol="0">
            <a:spAutoFit/>
          </a:bodyPr>
          <a:lstStyle/>
          <a:p>
            <a:r>
              <a:rPr lang="ru-RU" sz="3200" dirty="0" smtClean="0">
                <a:solidFill>
                  <a:schemeClr val="accent2">
                    <a:lumMod val="75000"/>
                  </a:schemeClr>
                </a:solidFill>
              </a:rPr>
              <a:t>Георгий Константинович Жуков</a:t>
            </a:r>
            <a:endParaRPr lang="ru-RU" sz="3200" dirty="0">
              <a:solidFill>
                <a:schemeClr val="accent2">
                  <a:lumMod val="75000"/>
                </a:schemeClr>
              </a:solidFill>
            </a:endParaRPr>
          </a:p>
        </p:txBody>
      </p:sp>
    </p:spTree>
    <p:extLst>
      <p:ext uri="{BB962C8B-B14F-4D97-AF65-F5344CB8AC3E}">
        <p14:creationId xmlns:p14="http://schemas.microsoft.com/office/powerpoint/2010/main" val="77791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e127ac7a6a2dd73a3e53aa17ad8b6bb43dc01af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abdb83d0-779d-445a-a542-78c4e7e32ea9">UX25FU4DC2SS-925-75</_dlc_DocId>
    <_dlc_DocIdUrl xmlns="abdb83d0-779d-445a-a542-78c4e7e32ea9">
      <Url>http://www.eduportal44.ru/soligalich/shablon/hametova/_layouts/15/DocIdRedir.aspx?ID=UX25FU4DC2SS-925-75</Url>
      <Description>UX25FU4DC2SS-925-75</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Документ" ma:contentTypeID="0x010100D8132B133620EE43A6D70B52F618BA83" ma:contentTypeVersion="0" ma:contentTypeDescription="Создание документа." ma:contentTypeScope="" ma:versionID="8833c680e1be9c269d6ac965e12807c8">
  <xsd:schema xmlns:xsd="http://www.w3.org/2001/XMLSchema" xmlns:xs="http://www.w3.org/2001/XMLSchema" xmlns:p="http://schemas.microsoft.com/office/2006/metadata/properties" xmlns:ns2="abdb83d0-779d-445a-a542-78c4e7e32ea9" targetNamespace="http://schemas.microsoft.com/office/2006/metadata/properties" ma:root="true" ma:fieldsID="89373a8871781f6ded44170290ae094e" ns2:_="">
    <xsd:import namespace="abdb83d0-779d-445a-a542-78c4e7e32ea9"/>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db83d0-779d-445a-a542-78c4e7e32ea9"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F6184E-B23E-4728-AE7C-4BAC8A48991D}"/>
</file>

<file path=customXml/itemProps2.xml><?xml version="1.0" encoding="utf-8"?>
<ds:datastoreItem xmlns:ds="http://schemas.openxmlformats.org/officeDocument/2006/customXml" ds:itemID="{359A690F-987D-4A24-8D26-DFA68F92A512}"/>
</file>

<file path=customXml/itemProps3.xml><?xml version="1.0" encoding="utf-8"?>
<ds:datastoreItem xmlns:ds="http://schemas.openxmlformats.org/officeDocument/2006/customXml" ds:itemID="{EC981769-F0EE-4576-96DF-AC0231ED9E43}"/>
</file>

<file path=customXml/itemProps4.xml><?xml version="1.0" encoding="utf-8"?>
<ds:datastoreItem xmlns:ds="http://schemas.openxmlformats.org/officeDocument/2006/customXml" ds:itemID="{10B7E5FE-2462-4F4D-9A0D-C57F77B19CD6}"/>
</file>

<file path=docProps/app.xml><?xml version="1.0" encoding="utf-8"?>
<Properties xmlns="http://schemas.openxmlformats.org/officeDocument/2006/extended-properties" xmlns:vt="http://schemas.openxmlformats.org/officeDocument/2006/docPropsVTypes">
  <Template>Module</Template>
  <TotalTime>166</TotalTime>
  <Words>327</Words>
  <Application>Microsoft Office PowerPoint</Application>
  <PresentationFormat>Экран (4:3)</PresentationFormat>
  <Paragraphs>70</Paragraphs>
  <Slides>18</Slides>
  <Notes>0</Notes>
  <HiddenSlides>0</HiddenSlides>
  <MMClips>2</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Модульная</vt:lpstr>
      <vt:lpstr>Своя игра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Своя игра</dc:title>
  <dc:creator>админ</dc:creator>
  <cp:lastModifiedBy>Comp</cp:lastModifiedBy>
  <cp:revision>8</cp:revision>
  <dcterms:created xsi:type="dcterms:W3CDTF">2014-02-20T19:17:46Z</dcterms:created>
  <dcterms:modified xsi:type="dcterms:W3CDTF">2014-02-21T06:42:03Z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0x010100D8132B133620EE43A6D70B52F618BA83</vt:lpwstr>
  </property>
  <property fmtid="{D5CDD505-2E9C-101B-9397-08002B2CF9AE}" pid="3" name="_dlc_DocIdItemGuid">
    <vt:lpwstr>75ffc299-99f8-44a3-a384-4e7b2841f48a</vt:lpwstr>
  </property>
</Properties>
</file>