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59" r:id="rId9"/>
    <p:sldId id="266" r:id="rId10"/>
    <p:sldId id="267" r:id="rId11"/>
    <p:sldId id="260" r:id="rId12"/>
    <p:sldId id="261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8" y="-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8358B-4B03-4738-871C-678B6DC09843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EE3FAD-FED9-43AB-A00B-65396DAF14B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8358B-4B03-4738-871C-678B6DC09843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3FAD-FED9-43AB-A00B-65396DAF14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8358B-4B03-4738-871C-678B6DC09843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E3FAD-FED9-43AB-A00B-65396DAF14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8358B-4B03-4738-871C-678B6DC09843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EE3FAD-FED9-43AB-A00B-65396DAF14BD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8358B-4B03-4738-871C-678B6DC09843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EE3FAD-FED9-43AB-A00B-65396DAF14B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8358B-4B03-4738-871C-678B6DC09843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EE3FAD-FED9-43AB-A00B-65396DAF14B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8358B-4B03-4738-871C-678B6DC09843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EE3FAD-FED9-43AB-A00B-65396DAF14BD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8358B-4B03-4738-871C-678B6DC09843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EE3FAD-FED9-43AB-A00B-65396DAF14B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8358B-4B03-4738-871C-678B6DC09843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EE3FAD-FED9-43AB-A00B-65396DAF14B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8358B-4B03-4738-871C-678B6DC09843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EE3FAD-FED9-43AB-A00B-65396DAF14B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8358B-4B03-4738-871C-678B6DC09843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EE3FAD-FED9-43AB-A00B-65396DAF14BD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26D8358B-4B03-4738-871C-678B6DC09843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D0EE3FAD-FED9-43AB-A00B-65396DAF14BD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543800" cy="2152650"/>
          </a:xfrm>
        </p:spPr>
        <p:txBody>
          <a:bodyPr/>
          <a:lstStyle/>
          <a:p>
            <a:r>
              <a:rPr lang="ru-RU" dirty="0" smtClean="0"/>
              <a:t>Графы</a:t>
            </a:r>
            <a:endParaRPr lang="ru-RU" dirty="0"/>
          </a:p>
        </p:txBody>
      </p:sp>
      <p:pic>
        <p:nvPicPr>
          <p:cNvPr id="2054" name="Picture 6" descr="Граф (определение) - Тематические статьи - LMatri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36911"/>
            <a:ext cx="4536504" cy="3591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395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332656"/>
            <a:ext cx="7543800" cy="914400"/>
          </a:xfrm>
        </p:spPr>
        <p:txBody>
          <a:bodyPr/>
          <a:lstStyle/>
          <a:p>
            <a:r>
              <a:rPr lang="ru-RU" sz="5400" b="1" dirty="0">
                <a:solidFill>
                  <a:schemeClr val="tx2"/>
                </a:solidFill>
              </a:rPr>
              <a:t>«Социальные сети»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627784" y="1178853"/>
            <a:ext cx="604867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В социальной сети  Дима дружит с Юрой, Толей, Аленой, Леной и Машей. Лена дружит с Машей, а Алена с Юрой. Профили всех ребят закрытые, т.е. просматривать сообщения друг у друга могут только друзья. </a:t>
            </a:r>
          </a:p>
          <a:p>
            <a:endParaRPr lang="ru-RU" dirty="0"/>
          </a:p>
        </p:txBody>
      </p:sp>
      <p:pic>
        <p:nvPicPr>
          <p:cNvPr id="6" name="Рисунок 5" descr="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8384315">
            <a:off x="-269772" y="2073361"/>
            <a:ext cx="2897097" cy="81547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1156" y="4187603"/>
            <a:ext cx="83953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У кого из друзей на стене может оставить секретное послание Дима, не опасаясь, что об этом узнают остальные? 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93893" y="5661248"/>
            <a:ext cx="74168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Могут ли девочки  общаться, сохраняя  свои секреты от ребят?</a:t>
            </a:r>
          </a:p>
        </p:txBody>
      </p:sp>
    </p:spTree>
    <p:extLst>
      <p:ext uri="{BB962C8B-B14F-4D97-AF65-F5344CB8AC3E}">
        <p14:creationId xmlns:p14="http://schemas.microsoft.com/office/powerpoint/2010/main" val="1348390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268760"/>
            <a:ext cx="8424936" cy="5472608"/>
          </a:xfrm>
        </p:spPr>
        <p:txBody>
          <a:bodyPr>
            <a:normAutofit fontScale="77500" lnSpcReduction="20000"/>
          </a:bodyPr>
          <a:lstStyle/>
          <a:p>
            <a:pPr marL="18288" indent="0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Между планетами Солнечной системы установлено космическое сообщение. Рейсовые ракеты летают по следующим маршрутам: 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Земля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– Меркурий; </a:t>
            </a:r>
          </a:p>
          <a:p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Плутон – Венера; </a:t>
            </a:r>
          </a:p>
          <a:p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Земля – Плутон; </a:t>
            </a:r>
          </a:p>
          <a:p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Плутон – Меркурий; </a:t>
            </a:r>
          </a:p>
          <a:p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Меркурий – Венера; </a:t>
            </a:r>
          </a:p>
          <a:p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Уран – Нептун; </a:t>
            </a:r>
          </a:p>
          <a:p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Нептун – Сатурн; </a:t>
            </a:r>
          </a:p>
          <a:p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Сатурн – Юпитер; </a:t>
            </a:r>
          </a:p>
          <a:p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Юпитер – Марс и Марс – Уран. </a:t>
            </a:r>
          </a:p>
          <a:p>
            <a:pPr marL="18288" indent="0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 Можно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ли долететь на рейсовых ракетах с Земли до Марса ?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16632"/>
            <a:ext cx="7543800" cy="914400"/>
          </a:xfrm>
        </p:spPr>
        <p:txBody>
          <a:bodyPr/>
          <a:lstStyle/>
          <a:p>
            <a:r>
              <a:rPr lang="ru-RU" dirty="0" smtClean="0"/>
              <a:t>Задание 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602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50796" y="1484784"/>
            <a:ext cx="7837628" cy="5184576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ru-RU" sz="2000" dirty="0"/>
              <a:t>Между населёнными пунктами </a:t>
            </a:r>
            <a:r>
              <a:rPr lang="en-US" sz="2000" dirty="0"/>
              <a:t>A, B, C, D, E </a:t>
            </a:r>
            <a:r>
              <a:rPr lang="ru-RU" sz="2000" dirty="0"/>
              <a:t>построены дороги. Протяженность которых приведена в таблице:</a:t>
            </a:r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18288" indent="0">
              <a:buNone/>
            </a:pPr>
            <a:endParaRPr lang="ru-RU" sz="2000" dirty="0" smtClean="0"/>
          </a:p>
          <a:p>
            <a:pPr marL="18288" indent="0">
              <a:buNone/>
            </a:pPr>
            <a:endParaRPr lang="ru-RU" sz="2000" dirty="0" smtClean="0"/>
          </a:p>
          <a:p>
            <a:pPr marL="18288" indent="0">
              <a:buNone/>
            </a:pPr>
            <a:endParaRPr lang="ru-RU" sz="2000" dirty="0"/>
          </a:p>
          <a:p>
            <a:pPr marL="18288" indent="0">
              <a:buNone/>
            </a:pPr>
            <a:r>
              <a:rPr lang="ru-RU" sz="2000" dirty="0" smtClean="0"/>
              <a:t>Определите </a:t>
            </a:r>
            <a:r>
              <a:rPr lang="ru-RU" sz="2000" dirty="0"/>
              <a:t>кратчайший путь между дорогами </a:t>
            </a:r>
            <a:r>
              <a:rPr lang="en-US" sz="2000" dirty="0"/>
              <a:t>A </a:t>
            </a:r>
            <a:r>
              <a:rPr lang="ru-RU" sz="2000" dirty="0"/>
              <a:t>и </a:t>
            </a:r>
            <a:r>
              <a:rPr lang="en-US" sz="2000" dirty="0"/>
              <a:t>D</a:t>
            </a:r>
            <a:r>
              <a:rPr lang="ru-RU" sz="2000" dirty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8907" y="404664"/>
            <a:ext cx="7543800" cy="914400"/>
          </a:xfrm>
        </p:spPr>
        <p:txBody>
          <a:bodyPr/>
          <a:lstStyle/>
          <a:p>
            <a:r>
              <a:rPr lang="ru-RU" dirty="0" smtClean="0"/>
              <a:t>Задание 3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564904"/>
            <a:ext cx="7673257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7894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1556792"/>
            <a:ext cx="7416824" cy="4896544"/>
          </a:xfrm>
        </p:spPr>
        <p:txBody>
          <a:bodyPr>
            <a:noAutofit/>
          </a:bodyPr>
          <a:lstStyle/>
          <a:p>
            <a:pPr marL="18288" indent="0">
              <a:buNone/>
            </a:pPr>
            <a:r>
              <a:rPr lang="ru-RU" sz="2800" dirty="0" smtClean="0">
                <a:effectLst/>
              </a:rPr>
              <a:t>Составьте граф в </a:t>
            </a:r>
            <a:r>
              <a:rPr lang="en-US" sz="2800" dirty="0" smtClean="0">
                <a:effectLst/>
              </a:rPr>
              <a:t>Microsoft Word.</a:t>
            </a:r>
          </a:p>
          <a:p>
            <a:pPr marL="18288" indent="0">
              <a:buNone/>
            </a:pPr>
            <a:r>
              <a:rPr lang="ru-RU" sz="2800" dirty="0" smtClean="0">
                <a:effectLst/>
              </a:rPr>
              <a:t>Человеку I </a:t>
            </a:r>
            <a:r>
              <a:rPr lang="ru-RU" sz="2800" dirty="0">
                <a:effectLst/>
              </a:rPr>
              <a:t>группы допустимо переливать донорскую кровь только </a:t>
            </a:r>
            <a:r>
              <a:rPr lang="ru-RU" sz="2800" dirty="0" smtClean="0">
                <a:effectLst/>
              </a:rPr>
              <a:t>I </a:t>
            </a:r>
            <a:r>
              <a:rPr lang="ru-RU" sz="2800" dirty="0">
                <a:effectLst/>
              </a:rPr>
              <a:t>группы, </a:t>
            </a:r>
            <a:r>
              <a:rPr lang="ru-RU" sz="2800" dirty="0" smtClean="0">
                <a:effectLst/>
              </a:rPr>
              <a:t>людям II </a:t>
            </a:r>
            <a:r>
              <a:rPr lang="ru-RU" sz="2800" dirty="0">
                <a:effectLst/>
              </a:rPr>
              <a:t>группы - донорскую кровь </a:t>
            </a:r>
            <a:r>
              <a:rPr lang="ru-RU" sz="2800" dirty="0" smtClean="0">
                <a:effectLst/>
              </a:rPr>
              <a:t>II </a:t>
            </a:r>
            <a:r>
              <a:rPr lang="ru-RU" sz="2800" dirty="0">
                <a:effectLst/>
              </a:rPr>
              <a:t>и </a:t>
            </a:r>
            <a:r>
              <a:rPr lang="ru-RU" sz="2800" dirty="0" smtClean="0">
                <a:effectLst/>
              </a:rPr>
              <a:t>I </a:t>
            </a:r>
            <a:r>
              <a:rPr lang="ru-RU" sz="2800" dirty="0">
                <a:effectLst/>
              </a:rPr>
              <a:t>групп, </a:t>
            </a:r>
            <a:r>
              <a:rPr lang="ru-RU" sz="2800" dirty="0" smtClean="0">
                <a:effectLst/>
              </a:rPr>
              <a:t>людям III </a:t>
            </a:r>
            <a:r>
              <a:rPr lang="ru-RU" sz="2800" dirty="0">
                <a:effectLst/>
              </a:rPr>
              <a:t>группы - донорскую кровь </a:t>
            </a:r>
            <a:r>
              <a:rPr lang="ru-RU" sz="2800" dirty="0" smtClean="0">
                <a:effectLst/>
              </a:rPr>
              <a:t>III </a:t>
            </a:r>
            <a:r>
              <a:rPr lang="ru-RU" sz="2800" dirty="0">
                <a:effectLst/>
              </a:rPr>
              <a:t>и </a:t>
            </a:r>
            <a:r>
              <a:rPr lang="ru-RU" sz="2800" dirty="0" smtClean="0">
                <a:effectLst/>
              </a:rPr>
              <a:t>I </a:t>
            </a:r>
            <a:r>
              <a:rPr lang="ru-RU" sz="2800" dirty="0">
                <a:effectLst/>
              </a:rPr>
              <a:t>групп, </a:t>
            </a:r>
            <a:r>
              <a:rPr lang="ru-RU" sz="2800" dirty="0" smtClean="0">
                <a:effectLst/>
              </a:rPr>
              <a:t>тем  у кого IV группа </a:t>
            </a:r>
            <a:r>
              <a:rPr lang="ru-RU" sz="2800" dirty="0">
                <a:effectLst/>
              </a:rPr>
              <a:t>- донорскую кровь всех четырех групп. </a:t>
            </a:r>
            <a:endParaRPr lang="ru-RU" sz="2800" dirty="0" smtClean="0">
              <a:effectLst/>
            </a:endParaRPr>
          </a:p>
          <a:p>
            <a:pPr marL="18288" indent="0">
              <a:buNone/>
            </a:pPr>
            <a:r>
              <a:rPr lang="ru-RU" sz="2800" dirty="0" smtClean="0">
                <a:effectLst/>
              </a:rPr>
              <a:t>Лица </a:t>
            </a:r>
            <a:r>
              <a:rPr lang="ru-RU" sz="2800" dirty="0">
                <a:effectLst/>
              </a:rPr>
              <a:t>с I группой крови </a:t>
            </a:r>
            <a:r>
              <a:rPr lang="ru-RU" sz="2800" dirty="0" smtClean="0">
                <a:effectLst/>
              </a:rPr>
              <a:t>- универсальные доноры. </a:t>
            </a:r>
          </a:p>
          <a:p>
            <a:pPr marL="18288" indent="0">
              <a:buNone/>
            </a:pPr>
            <a:r>
              <a:rPr lang="ru-RU" sz="2800" dirty="0" smtClean="0">
                <a:effectLst/>
              </a:rPr>
              <a:t>Людей </a:t>
            </a:r>
            <a:r>
              <a:rPr lang="ru-RU" sz="2800" dirty="0">
                <a:effectLst/>
              </a:rPr>
              <a:t>с IV группой крови называли универсальными </a:t>
            </a:r>
            <a:r>
              <a:rPr lang="ru-RU" sz="2800" dirty="0" smtClean="0">
                <a:effectLst/>
              </a:rPr>
              <a:t>реципиентами 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71600" y="404664"/>
            <a:ext cx="7543800" cy="914400"/>
          </a:xfrm>
        </p:spPr>
        <p:txBody>
          <a:bodyPr/>
          <a:lstStyle/>
          <a:p>
            <a:r>
              <a:rPr lang="ru-RU" dirty="0" smtClean="0"/>
              <a:t>Задание 4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332656"/>
            <a:ext cx="5391472" cy="6081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980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30143"/>
              </p:ext>
            </p:extLst>
          </p:nvPr>
        </p:nvGraphicFramePr>
        <p:xfrm>
          <a:off x="755574" y="548680"/>
          <a:ext cx="7272810" cy="616915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12135"/>
                <a:gridCol w="1212135"/>
                <a:gridCol w="1212135"/>
                <a:gridCol w="1212135"/>
                <a:gridCol w="1212135"/>
                <a:gridCol w="1212135"/>
              </a:tblGrid>
              <a:tr h="7020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effectLst/>
                        </a:rPr>
                        <a:t>р</a:t>
                      </a:r>
                      <a:endParaRPr lang="ru-RU" sz="4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е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о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р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и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г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20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л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effectLst/>
                        </a:rPr>
                        <a:t>б</a:t>
                      </a:r>
                      <a:endParaRPr lang="ru-RU" sz="4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effectLst/>
                        </a:rPr>
                        <a:t>р</a:t>
                      </a:r>
                      <a:endParaRPr lang="ru-RU" sz="4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о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е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р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20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с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п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effectLst/>
                        </a:rPr>
                        <a:t>д</a:t>
                      </a:r>
                      <a:endParaRPr lang="ru-RU" sz="4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effectLst/>
                        </a:rPr>
                        <a:t>д</a:t>
                      </a:r>
                      <a:endParaRPr lang="ru-RU" sz="4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н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а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20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а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г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у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effectLst/>
                        </a:rPr>
                        <a:t>и</a:t>
                      </a:r>
                      <a:endParaRPr lang="ru-RU" sz="4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т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ф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20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а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в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о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effectLst/>
                        </a:rPr>
                        <a:t>р</a:t>
                      </a:r>
                      <a:endParaRPr lang="ru-RU" sz="4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effectLst/>
                        </a:rPr>
                        <a:t>и</a:t>
                      </a:r>
                      <a:endParaRPr lang="ru-RU" sz="4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а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20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н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д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 smtClean="0">
                          <a:effectLst/>
                        </a:rPr>
                        <a:t>е</a:t>
                      </a:r>
                      <a:endParaRPr lang="ru-RU" sz="4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в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effectLst/>
                        </a:rPr>
                        <a:t>и</a:t>
                      </a:r>
                      <a:endParaRPr lang="ru-RU" sz="4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н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20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н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е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 smtClean="0">
                          <a:effectLst/>
                        </a:rPr>
                        <a:t>р</a:t>
                      </a:r>
                      <a:endParaRPr lang="ru-RU" sz="4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о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ш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effectLst/>
                        </a:rPr>
                        <a:t>к</a:t>
                      </a:r>
                      <a:endParaRPr lang="ru-RU" sz="4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20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ы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й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в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е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р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effectLst/>
                        </a:rPr>
                        <a:t>н</a:t>
                      </a:r>
                      <a:endParaRPr lang="ru-RU" sz="4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821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94" r="43078"/>
          <a:stretch/>
        </p:blipFill>
        <p:spPr bwMode="auto">
          <a:xfrm>
            <a:off x="899592" y="260648"/>
            <a:ext cx="7488832" cy="6111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0"/>
            <a:ext cx="7920880" cy="6723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6196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628800"/>
            <a:ext cx="5760640" cy="4104456"/>
          </a:xfrm>
        </p:spPr>
        <p:txBody>
          <a:bodyPr>
            <a:normAutofit fontScale="85000" lnSpcReduction="20000"/>
          </a:bodyPr>
          <a:lstStyle/>
          <a:p>
            <a:pPr marL="18288" indent="0">
              <a:buNone/>
            </a:pPr>
            <a:r>
              <a:rPr lang="ru-RU" sz="4000" dirty="0"/>
              <a:t>Годом зарождения теории графов считается 1736-й, когда математик Леонард Эйлер опубликовал в Санкт-Петербургской Академии наук работу, посвящённую семи мостам города Кёнигсберга. </a:t>
            </a:r>
            <a:br>
              <a:rPr lang="ru-RU" sz="4000" dirty="0"/>
            </a:br>
            <a:endParaRPr lang="ru-RU" sz="40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332656"/>
            <a:ext cx="8424936" cy="914400"/>
          </a:xfrm>
        </p:spPr>
        <p:txBody>
          <a:bodyPr/>
          <a:lstStyle/>
          <a:p>
            <a:r>
              <a:rPr lang="ru-RU" dirty="0"/>
              <a:t>История появления теории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2060575"/>
            <a:ext cx="2657475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59762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83878" y="8879"/>
            <a:ext cx="7543800" cy="914400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Мосты Кёнигсберга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7744" y="1079316"/>
            <a:ext cx="4032250" cy="317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85317" y="4274512"/>
            <a:ext cx="867917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/>
            <a:r>
              <a:rPr lang="ru-RU" sz="2800" dirty="0" smtClean="0"/>
              <a:t>В XVI веке в Кёнигсберге  были построены </a:t>
            </a:r>
          </a:p>
          <a:p>
            <a:r>
              <a:rPr lang="ru-RU" sz="2800" dirty="0" smtClean="0"/>
              <a:t>7 мостов, соединяющих разные части города. </a:t>
            </a:r>
          </a:p>
          <a:p>
            <a:pPr indent="355600"/>
            <a:r>
              <a:rPr lang="ru-RU" sz="2800" dirty="0" smtClean="0"/>
              <a:t>Среди горожан известна загадка о том, как пройти по всем мостам лишь однажды.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9532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260648"/>
            <a:ext cx="7543800" cy="914400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Мосты Кёнигсберга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5536" y="4484743"/>
            <a:ext cx="835292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Для решения этой задачи Эйлер вводит понятие «графа» как множества непересекающихся рёбер или связей, соединяющих пары вершин.</a:t>
            </a:r>
          </a:p>
          <a:p>
            <a:endParaRPr lang="ru-RU" dirty="0"/>
          </a:p>
        </p:txBody>
      </p:sp>
      <p:pic>
        <p:nvPicPr>
          <p:cNvPr id="5" name="Picture 6" descr="gjk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5656" y="1340768"/>
            <a:ext cx="3744912" cy="287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76320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052736"/>
            <a:ext cx="8640960" cy="3657599"/>
          </a:xfrm>
        </p:spPr>
        <p:txBody>
          <a:bodyPr>
            <a:normAutofit/>
          </a:bodyPr>
          <a:lstStyle/>
          <a:p>
            <a:r>
              <a:rPr lang="ru-RU" sz="2400" dirty="0"/>
              <a:t>Если все вершины графа четные, то можно одним росчерком пера начертить граф. При этом начать движение можно с любой вершины и закончить в той же вершине </a:t>
            </a:r>
          </a:p>
          <a:p>
            <a:r>
              <a:rPr lang="ru-RU" sz="2400" dirty="0"/>
              <a:t>Граф с двумя нечетными вершинами также можно начертить одним росчерком. Начинать движение надо с одной нечетной вершины, а заканчивать в другой. </a:t>
            </a:r>
          </a:p>
          <a:p>
            <a:r>
              <a:rPr lang="ru-RU" sz="2400" dirty="0"/>
              <a:t>Граф с большим количеством нечетных вершин невозможно начертить таким образом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2770"/>
            <a:ext cx="7543800" cy="914400"/>
          </a:xfrm>
        </p:spPr>
        <p:txBody>
          <a:bodyPr/>
          <a:lstStyle/>
          <a:p>
            <a:r>
              <a:rPr lang="ru-RU" dirty="0">
                <a:solidFill>
                  <a:schemeClr val="tx2"/>
                </a:solidFill>
              </a:rPr>
              <a:t/>
            </a:r>
            <a:br>
              <a:rPr lang="ru-RU" dirty="0">
                <a:solidFill>
                  <a:schemeClr val="tx2"/>
                </a:solidFill>
              </a:rPr>
            </a:br>
            <a:r>
              <a:rPr lang="ru-RU" dirty="0">
                <a:solidFill>
                  <a:schemeClr val="tx2"/>
                </a:solidFill>
              </a:rPr>
              <a:t>Характеристики </a:t>
            </a:r>
            <a:r>
              <a:rPr lang="ru-RU" dirty="0" smtClean="0">
                <a:solidFill>
                  <a:schemeClr val="tx2"/>
                </a:solidFill>
              </a:rPr>
              <a:t>гра</a:t>
            </a:r>
            <a:r>
              <a:rPr lang="ru-RU" dirty="0">
                <a:solidFill>
                  <a:schemeClr val="tx2"/>
                </a:solidFill>
              </a:rPr>
              <a:t>фа</a:t>
            </a:r>
            <a:endParaRPr lang="ru-RU" dirty="0"/>
          </a:p>
        </p:txBody>
      </p:sp>
      <p:grpSp>
        <p:nvGrpSpPr>
          <p:cNvPr id="37" name="Группа 36"/>
          <p:cNvGrpSpPr/>
          <p:nvPr/>
        </p:nvGrpSpPr>
        <p:grpSpPr>
          <a:xfrm>
            <a:off x="1115616" y="5046559"/>
            <a:ext cx="2664296" cy="1296377"/>
            <a:chOff x="755576" y="4796919"/>
            <a:chExt cx="3168353" cy="1512402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755576" y="6309320"/>
              <a:ext cx="316835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755576" y="4797152"/>
              <a:ext cx="316835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H="1" flipV="1">
              <a:off x="3903653" y="4797152"/>
              <a:ext cx="20275" cy="151216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H="1" flipV="1">
              <a:off x="769617" y="4796919"/>
              <a:ext cx="20275" cy="151216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H="1" flipV="1">
              <a:off x="779754" y="4797152"/>
              <a:ext cx="3144175" cy="1512169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flipH="1">
              <a:off x="789892" y="4797152"/>
              <a:ext cx="3113761" cy="15119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Группа 37"/>
          <p:cNvGrpSpPr/>
          <p:nvPr/>
        </p:nvGrpSpPr>
        <p:grpSpPr>
          <a:xfrm>
            <a:off x="5461555" y="4438047"/>
            <a:ext cx="2533803" cy="1871274"/>
            <a:chOff x="4846509" y="4438047"/>
            <a:chExt cx="2533803" cy="1871274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4860032" y="6309087"/>
              <a:ext cx="2520280" cy="234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4846509" y="5373216"/>
              <a:ext cx="2520280" cy="234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flipH="1" flipV="1">
              <a:off x="7350265" y="5373450"/>
              <a:ext cx="30047" cy="93563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flipH="1" flipV="1">
              <a:off x="4860032" y="5373684"/>
              <a:ext cx="30047" cy="93563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flipV="1">
              <a:off x="4890080" y="4438047"/>
              <a:ext cx="1230092" cy="93563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6106649" y="4438047"/>
              <a:ext cx="1243617" cy="93563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flipH="1">
              <a:off x="4890080" y="5373685"/>
              <a:ext cx="2460186" cy="93540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flipH="1" flipV="1">
              <a:off x="4846510" y="5355478"/>
              <a:ext cx="2533802" cy="953609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0920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72616" y="260648"/>
            <a:ext cx="7543800" cy="914400"/>
          </a:xfrm>
        </p:spPr>
        <p:txBody>
          <a:bodyPr/>
          <a:lstStyle/>
          <a:p>
            <a:r>
              <a:rPr lang="ru-RU" sz="5400" b="1" dirty="0" smtClean="0"/>
              <a:t> </a:t>
            </a:r>
            <a:r>
              <a:rPr lang="ru-RU" sz="5400" b="1" dirty="0"/>
              <a:t/>
            </a:r>
            <a:br>
              <a:rPr lang="ru-RU" sz="5400" b="1" dirty="0"/>
            </a:br>
            <a:r>
              <a:rPr lang="ru-RU" sz="4800" b="1" dirty="0" smtClean="0"/>
              <a:t>Задание 1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48431" y="1196752"/>
            <a:ext cx="756084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Начертите граф , на котором были бы изображены высказывания: </a:t>
            </a:r>
          </a:p>
          <a:p>
            <a:r>
              <a:rPr lang="ru-RU" sz="3200" dirty="0" smtClean="0"/>
              <a:t>«8 кратно 2» </a:t>
            </a:r>
          </a:p>
          <a:p>
            <a:r>
              <a:rPr lang="ru-RU" sz="3200" dirty="0" smtClean="0"/>
              <a:t>«9 кратно 3» </a:t>
            </a:r>
          </a:p>
          <a:p>
            <a:r>
              <a:rPr lang="ru-RU" sz="3200" dirty="0" smtClean="0"/>
              <a:t>«8 кратно 1»</a:t>
            </a:r>
          </a:p>
          <a:p>
            <a:r>
              <a:rPr lang="ru-RU" sz="3200" dirty="0" smtClean="0"/>
              <a:t> «4 кратно 2»</a:t>
            </a:r>
          </a:p>
          <a:p>
            <a:r>
              <a:rPr lang="ru-RU" sz="3200" dirty="0" smtClean="0"/>
              <a:t> «8 кратно 4»</a:t>
            </a:r>
          </a:p>
          <a:p>
            <a:r>
              <a:rPr lang="ru-RU" sz="3200" dirty="0" smtClean="0"/>
              <a:t> «4 кратно 1»</a:t>
            </a:r>
          </a:p>
          <a:p>
            <a:r>
              <a:rPr lang="ru-RU" sz="3200" dirty="0" smtClean="0"/>
              <a:t> «2 кратно 1»</a:t>
            </a:r>
          </a:p>
          <a:p>
            <a:pPr indent="531813"/>
            <a:r>
              <a:rPr lang="ru-RU" sz="3200" dirty="0" smtClean="0"/>
              <a:t>Каждая стрелка графа должна обозначать «кратно».</a:t>
            </a:r>
          </a:p>
        </p:txBody>
      </p:sp>
    </p:spTree>
    <p:extLst>
      <p:ext uri="{BB962C8B-B14F-4D97-AF65-F5344CB8AC3E}">
        <p14:creationId xmlns:p14="http://schemas.microsoft.com/office/powerpoint/2010/main" val="1426971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476672"/>
            <a:ext cx="7543800" cy="9144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851897" y="2348880"/>
            <a:ext cx="864096" cy="86409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647282" y="1658544"/>
            <a:ext cx="864096" cy="86409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148064" y="1679694"/>
            <a:ext cx="864096" cy="86409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732240" y="2285608"/>
            <a:ext cx="864096" cy="86409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499992" y="3861048"/>
            <a:ext cx="864096" cy="86409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</a:p>
        </p:txBody>
      </p:sp>
      <p:sp>
        <p:nvSpPr>
          <p:cNvPr id="10" name="Овал 9"/>
          <p:cNvSpPr/>
          <p:nvPr/>
        </p:nvSpPr>
        <p:spPr>
          <a:xfrm>
            <a:off x="6516216" y="3861048"/>
            <a:ext cx="864096" cy="86409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12" name="Прямая со стрелкой 11"/>
          <p:cNvCxnSpPr>
            <a:endCxn id="9" idx="1"/>
          </p:cNvCxnSpPr>
          <p:nvPr/>
        </p:nvCxnSpPr>
        <p:spPr>
          <a:xfrm>
            <a:off x="1715993" y="2784340"/>
            <a:ext cx="2910543" cy="1203252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6" idx="2"/>
          </p:cNvCxnSpPr>
          <p:nvPr/>
        </p:nvCxnSpPr>
        <p:spPr>
          <a:xfrm>
            <a:off x="3511378" y="2111742"/>
            <a:ext cx="1636686" cy="0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4" idx="6"/>
            <a:endCxn id="10" idx="1"/>
          </p:cNvCxnSpPr>
          <p:nvPr/>
        </p:nvCxnSpPr>
        <p:spPr>
          <a:xfrm>
            <a:off x="1715993" y="2780928"/>
            <a:ext cx="4926767" cy="1206664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4" idx="6"/>
          </p:cNvCxnSpPr>
          <p:nvPr/>
        </p:nvCxnSpPr>
        <p:spPr>
          <a:xfrm>
            <a:off x="1715993" y="2780928"/>
            <a:ext cx="5016247" cy="0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7" idx="3"/>
          </p:cNvCxnSpPr>
          <p:nvPr/>
        </p:nvCxnSpPr>
        <p:spPr>
          <a:xfrm flipH="1">
            <a:off x="5148064" y="3023160"/>
            <a:ext cx="1710720" cy="837888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7" idx="4"/>
          </p:cNvCxnSpPr>
          <p:nvPr/>
        </p:nvCxnSpPr>
        <p:spPr>
          <a:xfrm flipH="1">
            <a:off x="6952908" y="3149704"/>
            <a:ext cx="211380" cy="744799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endCxn id="10" idx="2"/>
          </p:cNvCxnSpPr>
          <p:nvPr/>
        </p:nvCxnSpPr>
        <p:spPr>
          <a:xfrm flipV="1">
            <a:off x="5364088" y="4293096"/>
            <a:ext cx="1152128" cy="23638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41430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bdb83d0-779d-445a-a542-78c4e7e32ea9">UX25FU4DC2SS-925-138</_dlc_DocId>
    <_dlc_DocIdUrl xmlns="abdb83d0-779d-445a-a542-78c4e7e32ea9">
      <Url>http://www.eduportal44.ru/soligalich/shablon/hametova/_layouts/15/DocIdRedir.aspx?ID=UX25FU4DC2SS-925-138</Url>
      <Description>UX25FU4DC2SS-925-138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8132B133620EE43A6D70B52F618BA83" ma:contentTypeVersion="0" ma:contentTypeDescription="Создание документа." ma:contentTypeScope="" ma:versionID="8833c680e1be9c269d6ac965e12807c8">
  <xsd:schema xmlns:xsd="http://www.w3.org/2001/XMLSchema" xmlns:xs="http://www.w3.org/2001/XMLSchema" xmlns:p="http://schemas.microsoft.com/office/2006/metadata/properties" xmlns:ns2="abdb83d0-779d-445a-a542-78c4e7e32ea9" targetNamespace="http://schemas.microsoft.com/office/2006/metadata/properties" ma:root="true" ma:fieldsID="89373a8871781f6ded44170290ae094e" ns2:_="">
    <xsd:import namespace="abdb83d0-779d-445a-a542-78c4e7e32ea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db83d0-779d-445a-a542-78c4e7e32ea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2933EC-408E-4E9B-B533-CB42A325A116}"/>
</file>

<file path=customXml/itemProps2.xml><?xml version="1.0" encoding="utf-8"?>
<ds:datastoreItem xmlns:ds="http://schemas.openxmlformats.org/officeDocument/2006/customXml" ds:itemID="{37745210-2440-437A-AC4C-9C136CAD11DB}"/>
</file>

<file path=customXml/itemProps3.xml><?xml version="1.0" encoding="utf-8"?>
<ds:datastoreItem xmlns:ds="http://schemas.openxmlformats.org/officeDocument/2006/customXml" ds:itemID="{2709BC31-632A-4E88-A670-B8BDBF997C3E}"/>
</file>

<file path=customXml/itemProps4.xml><?xml version="1.0" encoding="utf-8"?>
<ds:datastoreItem xmlns:ds="http://schemas.openxmlformats.org/officeDocument/2006/customXml" ds:itemID="{175955AF-B22D-498C-9B2C-F534A9EED4D5}"/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109</TotalTime>
  <Words>507</Words>
  <Application>Microsoft Office PowerPoint</Application>
  <PresentationFormat>Экран (4:3)</PresentationFormat>
  <Paragraphs>110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Базовая</vt:lpstr>
      <vt:lpstr>Графы</vt:lpstr>
      <vt:lpstr>Презентация PowerPoint</vt:lpstr>
      <vt:lpstr>Презентация PowerPoint</vt:lpstr>
      <vt:lpstr>История появления теории</vt:lpstr>
      <vt:lpstr>Мосты Кёнигсберга</vt:lpstr>
      <vt:lpstr>Мосты Кёнигсберга</vt:lpstr>
      <vt:lpstr> Характеристики графа</vt:lpstr>
      <vt:lpstr>  Задание 1</vt:lpstr>
      <vt:lpstr>Презентация PowerPoint</vt:lpstr>
      <vt:lpstr>«Социальные сети»</vt:lpstr>
      <vt:lpstr>Задание 2</vt:lpstr>
      <vt:lpstr>Задание 3</vt:lpstr>
      <vt:lpstr>Задание 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Графы</dc:title>
  <dc:creator>админ</dc:creator>
  <cp:lastModifiedBy>админ</cp:lastModifiedBy>
  <cp:revision>10</cp:revision>
  <dcterms:created xsi:type="dcterms:W3CDTF">2015-02-26T19:06:52Z</dcterms:created>
  <dcterms:modified xsi:type="dcterms:W3CDTF">2015-04-15T21:05:17Z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0x010100D8132B133620EE43A6D70B52F618BA83</vt:lpwstr>
  </property>
  <property fmtid="{D5CDD505-2E9C-101B-9397-08002B2CF9AE}" pid="3" name="_dlc_DocIdItemGuid">
    <vt:lpwstr>b989d76c-4588-43b7-9a7b-17020ad4328d</vt:lpwstr>
  </property>
</Properties>
</file>