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  <a:srgbClr val="000066"/>
    <a:srgbClr val="33CC33"/>
    <a:srgbClr val="FF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D5D5-09D2-44A4-B99A-C527F338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704E7-CEF5-4C8C-9EA7-8ED30DAAA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B9A50-3FC1-4B44-9627-F0FABFD1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4DB96-2028-435B-B890-A1F26829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DE730-CBE2-4F3D-9ED9-15105F6C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874CA-6287-4AA3-BA71-2D0A81BCC1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306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A606-1D48-476C-B188-5C8C91A2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DBC5E-4FC9-4F19-9981-4B5DB5443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CF656-2C4A-4C78-BAAB-477896D6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BAFD-BF97-4B34-8DB7-D9C855B6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57B7-B0F8-4076-A578-102195DF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3A676-22D0-4CEA-BF7E-17F4B2845A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533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01B49-83E9-4F33-968D-3C156124C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E2722-5E9B-49C1-83CD-30460626F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8940D-2730-4E11-8014-FFDFC408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F89C8-04B3-4DD9-BD02-225E97BB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E74D0-8CFE-4505-86F9-E464409A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FC4B-A87D-480A-B70E-B953F6A4D9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579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2EC3-2548-430B-BECC-9C389D8D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AEF1D-C624-4FBD-9866-CF60F02152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C6D5F-939F-4E65-BFA5-70A28C63BCB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DE288B-5399-4D8F-931C-F51C415E751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A95CA3-A2F5-4610-8A22-C45FCFDF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F8D74B-5B66-495F-80FE-03A9E7CF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C8E357-F37F-43F7-A80C-132CDAD9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E2458-46FA-4942-85D1-80B734945B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0615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E18B-4B96-4304-B15E-1FC1A8C5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C8529-049B-42DE-AA55-608187779E0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7A578-4796-4908-8391-7A4DDDC5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5A84F-53B2-4AE5-9BE5-291F2682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EDB82-3B01-4883-A589-8069CCB9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02C35-DAD8-4A1C-B0E4-44D216F2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52875F-58EA-4840-AEE3-2769257E3B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632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D32D-A4E6-4E83-958C-7A903246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A9621-1F0B-45AD-961A-B9901F6C1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2274E-F7BE-46EC-857A-052FCA8B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6F137-12FA-4341-9BC4-09061E61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ABDBE-28DF-449D-BC87-127FC173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D8A9E-6D32-4BBC-B574-A5739B2788B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269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8D5A-B612-42A8-885E-3E197447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456F2-0133-489F-A638-0CE94115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3630C-E216-4A8D-91B2-471830BC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BD53C-4D0A-412E-9363-A7E98820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D8C89-A244-48CA-B0AA-A493F3EE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5D9DD-AE42-4729-81E1-43A8879B09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7416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646E-90EC-40D3-95AA-FE5076AF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4B58D-B229-4FBE-B04E-1A219C86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28355-8A3E-4B2F-B837-B0D6EDADC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7F8E3-20A1-47B4-A581-3BD5949F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460C0-5C57-4C58-B2BD-F6235B2D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3E85B-CB3B-47F6-89A7-77947D3D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6447-4C4C-4A3D-86F5-F599F41802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221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62CC-241A-46B7-AC5C-C5A83B9E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8B5FF-F0E4-4F44-9E26-DDFC4E978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102C8-2002-4C51-8FC8-946F432EB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B6DF0-7B40-45A9-9422-7E4D10B53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B6C9A-3597-431F-BB8C-82AB3501A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0316E-2341-4D23-BCB8-3171F23F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E680D-A060-42D5-9EBA-DD8E4912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4CC3A-6128-4004-AD41-2CD4B959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E208-E3BF-4730-A2AB-0A725386ECB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6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83EE-1277-4618-8108-E7968F02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F48D8-74B6-49C8-B0B4-DC55CEEB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9B8B4-44CF-486B-94ED-F0592544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04D2-D07B-4AD5-BE13-9F0B13FA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6DE56-4F7C-403E-AB06-D2F1EADDFF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375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5E4CA-97D1-4E65-9638-6626607D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B0147-996A-4037-ADB0-26AFD914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5E721-84A4-46B5-A7C4-5147AFB7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55671-B163-4538-B3C8-54B1941953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729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6697-AA83-4994-AB51-DBAF8234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3E88-7204-4AA9-8D26-5779A978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B36E4-5B16-497A-A36C-2CDF9EEBE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1F6A9-6DE6-48EE-94DC-788D3859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62F88-F9BF-4019-8876-C33EF540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A64C-6F09-48B2-84B9-83E64657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65ACC-B551-4182-875A-0AB2D29E42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519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DD90-C141-4026-8E3B-4C307A83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D1699-86F5-485B-891B-4CBD58070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028F6-477B-4175-A911-DEC9A183B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63303-448D-40DA-AF05-B3434D0A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A5A9D-9E51-470F-87A6-D2F1790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111EA-4DA6-43EB-A18C-3979C7BA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E20E1-7C02-4862-B387-ACE8DDD5FF1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830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69239C-4836-4643-A3CC-06AFD221B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754C6D-1E6D-44FD-B9AC-822A6509D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5CB825-E679-4D1D-BE4F-899EEAC9DA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F79B0B-42B1-46A0-B971-069A1BF3DA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B5F5C7-C3FE-4DD7-816C-251D1AC50A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BF92AA-BD7C-4134-8423-A623C42E23C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9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D95E1A08-C0E3-4847-A168-9459663A2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784225"/>
            <a:ext cx="6789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 </a:t>
            </a:r>
            <a:r>
              <a:rPr lang="ru-RU" altLang="en-US" sz="2400">
                <a:solidFill>
                  <a:srgbClr val="FF0000"/>
                </a:solidFill>
              </a:rPr>
              <a:t>Верст под ногами не считала, по дорогам не езжала, а за морем бывала. 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7FE627F1-9DA5-458F-9C1B-FC5142E5C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196975"/>
            <a:ext cx="1138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33CC33"/>
                </a:solidFill>
              </a:rPr>
              <a:t>(</a:t>
            </a:r>
            <a:r>
              <a:rPr lang="ru-RU" altLang="en-US" b="1">
                <a:solidFill>
                  <a:srgbClr val="33CC33"/>
                </a:solidFill>
              </a:rPr>
              <a:t>ПТИЦА)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769260E3-6889-44A1-B66F-BF9CC2B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4968875" cy="372586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ADAACC6-8ACF-499A-9777-B7DB710BF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i="1">
                <a:solidFill>
                  <a:srgbClr val="FF0066"/>
                </a:solidFill>
              </a:rPr>
              <a:t>Загадки</a:t>
            </a:r>
            <a:endParaRPr lang="ru-RU" altLang="en-US" i="1">
              <a:solidFill>
                <a:srgbClr val="FF0066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5E728F6-1828-4E65-82A3-C6B74781B2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z="2800"/>
              <a:t>Всю ночь летает - мышей добывает.</a:t>
            </a:r>
          </a:p>
          <a:p>
            <a:pPr>
              <a:buFontTx/>
              <a:buNone/>
            </a:pPr>
            <a:r>
              <a:rPr lang="ru-RU" altLang="en-US" sz="2800"/>
              <a:t>А станет светло - спать летит в дупло.</a:t>
            </a:r>
          </a:p>
          <a:p>
            <a:pPr>
              <a:buFontTx/>
              <a:buNone/>
            </a:pPr>
            <a:endParaRPr lang="ru-RU" altLang="en-US" sz="2800"/>
          </a:p>
          <a:p>
            <a:pPr>
              <a:buFontTx/>
              <a:buNone/>
            </a:pPr>
            <a:endParaRPr lang="ru-RU" altLang="en-US" sz="280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CB41D90-EF04-4DD2-A8A9-4CD769AD15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z="2800"/>
              <a:t>Всех перелетных птиц черней,</a:t>
            </a:r>
          </a:p>
          <a:p>
            <a:pPr>
              <a:buFontTx/>
              <a:buNone/>
            </a:pPr>
            <a:r>
              <a:rPr lang="ru-RU" altLang="en-US" sz="2800"/>
              <a:t>чистит пашню от червей.</a:t>
            </a:r>
          </a:p>
          <a:p>
            <a:pPr>
              <a:buFontTx/>
              <a:buNone/>
            </a:pPr>
            <a:endParaRPr lang="ru-RU" altLang="en-US" sz="2800"/>
          </a:p>
          <a:p>
            <a:pPr>
              <a:buFontTx/>
              <a:buNone/>
            </a:pPr>
            <a:endParaRPr lang="ru-RU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A0AC71C-83B2-4041-944C-801455A63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i="1">
                <a:solidFill>
                  <a:srgbClr val="FF0066"/>
                </a:solidFill>
              </a:rPr>
              <a:t>Загадки</a:t>
            </a:r>
            <a:endParaRPr lang="ru-RU" altLang="en-US" i="1">
              <a:solidFill>
                <a:srgbClr val="FF0066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023BC7F-C3FE-4780-8371-725AD8CF4E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z="2800">
                <a:solidFill>
                  <a:srgbClr val="006600"/>
                </a:solidFill>
              </a:rPr>
              <a:t>Чик-чирик! К зернышкам прыг!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006600"/>
                </a:solidFill>
              </a:rPr>
              <a:t>Клюй, не робей! Кто это?</a:t>
            </a:r>
          </a:p>
          <a:p>
            <a:pPr>
              <a:buFontTx/>
              <a:buNone/>
            </a:pPr>
            <a:endParaRPr lang="ru-RU" altLang="en-US" sz="280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5288E136-DF49-47A5-ABE3-D58BAB2C5F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z="2800">
                <a:solidFill>
                  <a:srgbClr val="A50021"/>
                </a:solidFill>
              </a:rPr>
              <a:t>Кто на елке, на суку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A50021"/>
                </a:solidFill>
              </a:rPr>
              <a:t>Счет ведет: ку-ку, ку-ку?</a:t>
            </a:r>
          </a:p>
          <a:p>
            <a:pPr>
              <a:buFontTx/>
              <a:buNone/>
            </a:pPr>
            <a:endParaRPr lang="ru-RU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AA3AABA-6853-45EC-9650-F83515E1A0E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692150"/>
            <a:ext cx="1800225" cy="1293813"/>
          </a:xfrm>
          <a:noFill/>
          <a:ln/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D7D0E62B-97C8-4640-9F44-5A3FEF669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en-US" sz="4000"/>
              <a:t>4 тур. </a:t>
            </a:r>
            <a:r>
              <a:rPr lang="ru-RU" altLang="en-US" sz="4000" b="1" i="1">
                <a:solidFill>
                  <a:srgbClr val="FF0066"/>
                </a:solidFill>
              </a:rPr>
              <a:t>Правда ли что…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9D3E5EA-D128-4DBA-8D7D-D555F49A06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5770563" cy="5145088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en-US" sz="2000"/>
              <a:t>…как-то раз в желудке одного страуса нашли 4кг монет, пуговиц, гвоздей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altLang="en-US" sz="2000"/>
              <a:t>2. …ква-ква это лягушка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altLang="en-US" sz="2000"/>
              <a:t>3. … птица может убить крокодила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altLang="en-US" sz="2000"/>
              <a:t>4. … яйцо бескрылой гагарки стоит как автомобиль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altLang="en-US" sz="2000"/>
              <a:t>5. …среди отряда воробьиных есть те, кто весит 1,5кг и крошки менее 5 грамм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altLang="en-US" sz="2000"/>
              <a:t>6. …грачи питаются ящерицами, жабами, лягушками 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490B9AA1-4D78-42AA-ADBE-AA084813C62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492375"/>
            <a:ext cx="2016125" cy="1512888"/>
          </a:xfrm>
          <a:noFill/>
          <a:ln/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DEEFEEC0-84DA-4A53-83B4-310096E4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43827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047AA1D-295F-4B40-8F49-B73ADBF9512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260350"/>
            <a:ext cx="2646362" cy="1755775"/>
          </a:xfrm>
          <a:noFill/>
          <a:ln/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1ACB9DF1-B9DE-41E3-875E-39766A09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4546" r="1723"/>
          <a:stretch>
            <a:fillRect/>
          </a:stretch>
        </p:blipFill>
        <p:spPr bwMode="auto">
          <a:xfrm>
            <a:off x="6300788" y="4581525"/>
            <a:ext cx="2519362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19E3F56D-2175-4718-BF93-8D5D3B73E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b="1" i="1">
                <a:solidFill>
                  <a:srgbClr val="FF0066"/>
                </a:solidFill>
              </a:rPr>
              <a:t>Правда ли что…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BA754DA-3CFF-4097-B5F9-174037C979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6346825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7. … попугай и ворона относятся к одному и тому же отряду птиц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8. …ворон может досчитать до пяти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9. …чижи обитают и в тропических лесах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10. …ласточки чаще ходят по земле пешком, чем летают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11. …есть птица шалашник, которая строит шалаш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12. … журавли любят танцевать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13. …гнездо у колибри величиной с половину грецкого ореха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ru-RU" altLang="en-US" sz="2000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CB01141F-51C3-4B4B-94FA-75F6F1F6962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1989138"/>
            <a:ext cx="1458912" cy="259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D53C322-39E4-47FD-8FF4-CAA57E132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en-US" sz="3200"/>
              <a:t>5 тур. </a:t>
            </a:r>
            <a:r>
              <a:rPr lang="ru-RU" altLang="en-US" sz="3200">
                <a:solidFill>
                  <a:srgbClr val="FF0066"/>
                </a:solidFill>
              </a:rPr>
              <a:t>Соедини признаки и названия птиц.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A65D29F-8760-42D5-9E4F-E6C86FCBD5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z="2800" b="1" i="1">
                <a:solidFill>
                  <a:srgbClr val="3333CC"/>
                </a:solidFill>
              </a:rPr>
              <a:t>Птица – рыболов</a:t>
            </a:r>
          </a:p>
          <a:p>
            <a:pPr>
              <a:buFontTx/>
              <a:buNone/>
            </a:pPr>
            <a:r>
              <a:rPr lang="ru-RU" altLang="en-US" sz="2800" b="1" i="1">
                <a:solidFill>
                  <a:srgbClr val="3333CC"/>
                </a:solidFill>
              </a:rPr>
              <a:t>Птица – плотник</a:t>
            </a:r>
          </a:p>
          <a:p>
            <a:pPr>
              <a:buFontTx/>
              <a:buNone/>
            </a:pPr>
            <a:r>
              <a:rPr lang="ru-RU" altLang="en-US" sz="2800" b="1" i="1">
                <a:solidFill>
                  <a:srgbClr val="3333CC"/>
                </a:solidFill>
              </a:rPr>
              <a:t>Лесная кошка</a:t>
            </a:r>
          </a:p>
          <a:p>
            <a:pPr>
              <a:buFontTx/>
              <a:buNone/>
            </a:pPr>
            <a:r>
              <a:rPr lang="ru-RU" altLang="en-US" sz="2800" b="1" i="1">
                <a:solidFill>
                  <a:srgbClr val="3333CC"/>
                </a:solidFill>
              </a:rPr>
              <a:t>Птица – строитель</a:t>
            </a:r>
          </a:p>
          <a:p>
            <a:pPr>
              <a:buFontTx/>
              <a:buNone/>
            </a:pPr>
            <a:r>
              <a:rPr lang="ru-RU" altLang="en-US" sz="2800" b="1" i="1">
                <a:solidFill>
                  <a:srgbClr val="3333CC"/>
                </a:solidFill>
              </a:rPr>
              <a:t>Птица – акробат</a:t>
            </a:r>
          </a:p>
          <a:p>
            <a:pPr>
              <a:buFontTx/>
              <a:buNone/>
            </a:pPr>
            <a:r>
              <a:rPr lang="ru-RU" altLang="en-US" sz="2800" b="1" i="1">
                <a:solidFill>
                  <a:srgbClr val="3333CC"/>
                </a:solidFill>
              </a:rPr>
              <a:t>Пернатый солист</a:t>
            </a:r>
          </a:p>
          <a:p>
            <a:pPr>
              <a:buFontTx/>
              <a:buNone/>
            </a:pPr>
            <a:r>
              <a:rPr lang="ru-RU" altLang="en-US" sz="2800" b="1" i="1">
                <a:solidFill>
                  <a:srgbClr val="3333CC"/>
                </a:solidFill>
              </a:rPr>
              <a:t>Ночной хищник</a:t>
            </a:r>
          </a:p>
          <a:p>
            <a:pPr>
              <a:buFontTx/>
              <a:buNone/>
            </a:pPr>
            <a:r>
              <a:rPr lang="ru-RU" altLang="en-US" sz="2800" b="1" i="1">
                <a:solidFill>
                  <a:srgbClr val="3333CC"/>
                </a:solidFill>
              </a:rPr>
              <a:t>Легкомысленная мамаша</a:t>
            </a:r>
          </a:p>
          <a:p>
            <a:endParaRPr lang="ru-RU" altLang="en-US" sz="2800" b="1" i="1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F0D66D0-106E-4CB7-B0D8-D99160BCFD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88125" y="1600200"/>
            <a:ext cx="2098675" cy="4525963"/>
          </a:xfrm>
        </p:spPr>
        <p:txBody>
          <a:bodyPr/>
          <a:lstStyle/>
          <a:p>
            <a:pPr algn="r">
              <a:buFontTx/>
              <a:buNone/>
            </a:pPr>
            <a:r>
              <a:rPr lang="ru-RU" altLang="en-US" sz="2800" b="1">
                <a:solidFill>
                  <a:srgbClr val="000000"/>
                </a:solidFill>
              </a:rPr>
              <a:t>соловей</a:t>
            </a:r>
          </a:p>
          <a:p>
            <a:pPr algn="r">
              <a:buFontTx/>
              <a:buNone/>
            </a:pPr>
            <a:r>
              <a:rPr lang="ru-RU" altLang="en-US" sz="2800" b="1">
                <a:solidFill>
                  <a:srgbClr val="000000"/>
                </a:solidFill>
              </a:rPr>
              <a:t>ласточка</a:t>
            </a:r>
          </a:p>
          <a:p>
            <a:pPr algn="r">
              <a:buFontTx/>
              <a:buNone/>
            </a:pPr>
            <a:r>
              <a:rPr lang="ru-RU" altLang="en-US" sz="2800" b="1">
                <a:solidFill>
                  <a:srgbClr val="000000"/>
                </a:solidFill>
              </a:rPr>
              <a:t>поползень</a:t>
            </a:r>
          </a:p>
          <a:p>
            <a:pPr algn="r">
              <a:buFontTx/>
              <a:buNone/>
            </a:pPr>
            <a:r>
              <a:rPr lang="ru-RU" altLang="en-US" sz="2800" b="1">
                <a:solidFill>
                  <a:srgbClr val="000000"/>
                </a:solidFill>
              </a:rPr>
              <a:t>баклан</a:t>
            </a:r>
          </a:p>
          <a:p>
            <a:pPr algn="r">
              <a:buFontTx/>
              <a:buNone/>
            </a:pPr>
            <a:r>
              <a:rPr lang="ru-RU" altLang="en-US" sz="2800" b="1">
                <a:solidFill>
                  <a:srgbClr val="000000"/>
                </a:solidFill>
              </a:rPr>
              <a:t>иволга</a:t>
            </a:r>
          </a:p>
          <a:p>
            <a:pPr algn="r">
              <a:buFontTx/>
              <a:buNone/>
            </a:pPr>
            <a:r>
              <a:rPr lang="ru-RU" altLang="en-US" sz="2800" b="1">
                <a:solidFill>
                  <a:srgbClr val="000000"/>
                </a:solidFill>
              </a:rPr>
              <a:t>кукушка</a:t>
            </a:r>
          </a:p>
          <a:p>
            <a:pPr algn="r">
              <a:buFontTx/>
              <a:buNone/>
            </a:pPr>
            <a:r>
              <a:rPr lang="ru-RU" altLang="en-US" sz="2800" b="1">
                <a:solidFill>
                  <a:srgbClr val="000000"/>
                </a:solidFill>
              </a:rPr>
              <a:t>дятел</a:t>
            </a:r>
          </a:p>
          <a:p>
            <a:pPr algn="r">
              <a:buFontTx/>
              <a:buNone/>
            </a:pPr>
            <a:r>
              <a:rPr lang="ru-RU" altLang="en-US" sz="2800" b="1">
                <a:solidFill>
                  <a:srgbClr val="000000"/>
                </a:solidFill>
              </a:rPr>
              <a:t>сова</a:t>
            </a:r>
          </a:p>
          <a:p>
            <a:pPr algn="r"/>
            <a:endParaRPr lang="ru-RU" alt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2.31214E-6 L -0.3566 -0.22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-11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6 0.00093 L -0.3757 -0.376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-18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0.00347 L -0.43576 -0.153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-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8 0.00717 L -0.26597 0.143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5 -0.00463 L -0.2809 0.131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0208 L -0.30295 0.375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 -0.00047 L -0.37847 -0.073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3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 0.00208 L -0.31476 0.190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9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AD3A3A-329B-3C48-A84E-4D8B0CFF05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30EF2E-9AC8-488D-9E0B-C1C97A5C9D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 anchor="ctr"/>
          <a:lstStyle/>
          <a:p>
            <a:r>
              <a:rPr lang="ru-RU" altLang="en-US" sz="4400" b="1" i="1">
                <a:solidFill>
                  <a:srgbClr val="FF0066"/>
                </a:solidFill>
              </a:rPr>
              <a:t>Наши пернатые друзья!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04AC9BC-0CA5-4BA0-993F-09100DB8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38828" r="8267" b="10277"/>
          <a:stretch>
            <a:fillRect/>
          </a:stretch>
        </p:blipFill>
        <p:spPr bwMode="auto">
          <a:xfrm>
            <a:off x="2051050" y="3357563"/>
            <a:ext cx="4103688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Text Box 9">
            <a:extLst>
              <a:ext uri="{FF2B5EF4-FFF2-40B4-BE49-F238E27FC236}">
                <a16:creationId xmlns:a16="http://schemas.microsoft.com/office/drawing/2014/main" id="{869125DC-11D0-43A2-A75C-28B559D24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557338"/>
            <a:ext cx="5276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2400"/>
              <a:t>Природу нужно охранять не только потому, что она лучшая защита для человека, но и потому, что она прекрасна.         (Жан Дорст)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06DBC84-113D-4E18-9C22-1EAFF606B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437063"/>
            <a:ext cx="8229600" cy="17621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2800" b="1" i="1">
                <a:solidFill>
                  <a:srgbClr val="FF0066"/>
                </a:solidFill>
              </a:rPr>
              <a:t>Многие птицы на юг улетают,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2800" b="1" i="1">
                <a:solidFill>
                  <a:srgbClr val="FF0066"/>
                </a:solidFill>
              </a:rPr>
              <a:t>Многие зиму у нас коротают.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2800" b="1" i="1">
                <a:solidFill>
                  <a:srgbClr val="FF0066"/>
                </a:solidFill>
              </a:rPr>
              <a:t>Галка, ворона, снегирь, воробей.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2800" b="1" i="1">
                <a:solidFill>
                  <a:srgbClr val="FF0066"/>
                </a:solidFill>
              </a:rPr>
              <a:t>Ну-ка, ребята, их вспомни скорей!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1BAE0ED-B024-46B9-A922-65064AD3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4392613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9A84DB0B-5880-435E-8A12-AA4161BB4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33375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2400" b="1" u="sng">
                <a:solidFill>
                  <a:srgbClr val="FF0066"/>
                </a:solidFill>
              </a:rPr>
              <a:t>1 апреля-Международный день птиц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C3999E0-E7CA-4FFE-A95A-317A13F9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" b="40150"/>
          <a:stretch>
            <a:fillRect/>
          </a:stretch>
        </p:blipFill>
        <p:spPr bwMode="auto">
          <a:xfrm>
            <a:off x="6227763" y="765175"/>
            <a:ext cx="1441450" cy="1187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17B81D13-A2A7-44C3-A426-307C4DBF2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altLang="en-US" sz="4000"/>
              <a:t>1 тур. </a:t>
            </a:r>
            <a:r>
              <a:rPr lang="ru-RU" altLang="en-US" sz="4000" b="1" i="1">
                <a:solidFill>
                  <a:srgbClr val="FF0066"/>
                </a:solidFill>
              </a:rPr>
              <a:t>Птицы нашего края.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49DD917-3739-44AB-B2A4-25A68BF410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5843588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1.Почему снегирю дали снежное имя?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2. Почему весной грачи прилетают первыми?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 </a:t>
            </a: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3. У какой птицы птенцы насиживают яйца?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4. У какой птицы нет гнезда, а птенцы лежат прямо на голой земле?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5. Почему клёст зимой гнезда вьет?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 </a:t>
            </a: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6. Кто носом деревья сажает?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2D3E4FD-DF9F-4CFC-BDA7-E4A7A83E50C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1196975"/>
            <a:ext cx="1476375" cy="1303338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3251F1E-BB3C-4352-8959-CE942F75DF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205038"/>
            <a:ext cx="1655763" cy="124142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957E15C3-AB76-45EE-9A55-BA708616A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357563"/>
            <a:ext cx="1944687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CE523AC-9668-48F5-B438-BB859371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256088"/>
            <a:ext cx="1657350" cy="1243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8CA671D-A271-49BB-BBA5-6D6BF2D2F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ru-RU" altLang="en-US" sz="4000"/>
              <a:t>1 тур. </a:t>
            </a:r>
            <a:r>
              <a:rPr lang="ru-RU" altLang="en-US" sz="4000" b="1" i="1">
                <a:solidFill>
                  <a:srgbClr val="FF0066"/>
                </a:solidFill>
              </a:rPr>
              <a:t>Птицы нашего края.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D1B745F-92CC-4902-A19A-01DA6A2A96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5986463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7. Какое дерево дятла поит?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8. У какой птицы самая большая семья?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9. Какая перелетная стая обещает снег?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10. Кто ни разу шага не сделал?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11. Какая птица умеет дразниться?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 </a:t>
            </a: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12. Какая птица хвостом разноцветным гордится?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13. Какая птица летает в «очках» на носу?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 </a:t>
            </a:r>
            <a:endParaRPr lang="ru-RU" altLang="en-US" sz="200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57EFE-B199-CC46-A83D-A44FD9135F4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424363" y="3429000"/>
            <a:ext cx="4038600" cy="218598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365DD3C-6930-334A-8496-0DA5D8D0D670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5E25283-C0D0-416F-B9CC-3FAC22671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en-US" sz="4000"/>
              <a:t> </a:t>
            </a:r>
            <a:r>
              <a:rPr lang="ru-RU" altLang="en-US" sz="4000">
                <a:solidFill>
                  <a:schemeClr val="tx1"/>
                </a:solidFill>
              </a:rPr>
              <a:t>2 тур</a:t>
            </a:r>
            <a:r>
              <a:rPr lang="ru-RU" altLang="en-US" sz="4000"/>
              <a:t>. </a:t>
            </a:r>
            <a:r>
              <a:rPr lang="ru-RU" altLang="en-US" sz="4000" i="1">
                <a:solidFill>
                  <a:srgbClr val="FF0066"/>
                </a:solidFill>
              </a:rPr>
              <a:t>Барометры природы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B827922-970B-4470-9696-EE9636F75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002587" cy="521811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altLang="en-US" sz="2000"/>
              <a:t>Ласточки задевают крыльями поверхность воды.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en-US" sz="2000"/>
              <a:t>2. Ласточки летают то вверх, то вниз.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en-US" sz="2000"/>
              <a:t>3. Стрижи летают низко с криком.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en-US" sz="2000"/>
              <a:t>4. Воробьи прячутся под</a:t>
            </a:r>
            <a:r>
              <a:rPr lang="en-US" altLang="en-US" sz="2000"/>
              <a:t> </a:t>
            </a:r>
            <a:r>
              <a:rPr lang="ru-RU" altLang="en-US" sz="2000"/>
              <a:t>крышу.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en-US" sz="2000"/>
              <a:t>5. Свистит снегирь.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en-US" sz="2000"/>
              <a:t>6. Снегирь под окнами чирикает.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en-US" sz="2000"/>
              <a:t>7. Иволга издаёт резкие, похожие на кошачий визг, звуки.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A1672AF-5A36-4A16-8B3A-43DECEA33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3 тур. </a:t>
            </a:r>
            <a:r>
              <a:rPr lang="ru-RU" altLang="zh-CN" i="1">
                <a:solidFill>
                  <a:srgbClr val="FF0066"/>
                </a:solidFill>
              </a:rPr>
              <a:t>Загадки </a:t>
            </a:r>
            <a:endParaRPr lang="ru-RU" altLang="en-US" i="1">
              <a:solidFill>
                <a:srgbClr val="FF0066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31331A8-AB9C-4E99-9BD1-09828FE043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z="2800">
                <a:solidFill>
                  <a:srgbClr val="FF0000"/>
                </a:solidFill>
              </a:rPr>
              <a:t>Он в мундире ярком, шпоры для красы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FF0000"/>
                </a:solidFill>
              </a:rPr>
              <a:t>Днем он - забияка, поутру - часы.</a:t>
            </a:r>
            <a:r>
              <a:rPr lang="ru-RU" altLang="en-US" sz="2800">
                <a:solidFill>
                  <a:srgbClr val="33CC33"/>
                </a:solidFill>
              </a:rPr>
              <a:t> </a:t>
            </a:r>
          </a:p>
          <a:p>
            <a:pPr>
              <a:buFontTx/>
              <a:buNone/>
            </a:pPr>
            <a:endParaRPr lang="ru-RU" altLang="en-US" sz="2800"/>
          </a:p>
          <a:p>
            <a:pPr>
              <a:buFontTx/>
              <a:buNone/>
            </a:pPr>
            <a:endParaRPr lang="ru-RU" altLang="en-US" sz="28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D460A4C-55FE-4EC4-A2D7-3C0BCEE528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z="2800">
                <a:solidFill>
                  <a:srgbClr val="33CC33"/>
                </a:solidFill>
              </a:rPr>
              <a:t>Чернокрылый,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33CC33"/>
                </a:solidFill>
              </a:rPr>
              <a:t>Красногрудый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33CC33"/>
                </a:solidFill>
              </a:rPr>
              <a:t>И зимой найдет приют: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33CC33"/>
                </a:solidFill>
              </a:rPr>
              <a:t>Не боится он простуды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33CC33"/>
                </a:solidFill>
              </a:rPr>
              <a:t>- С первым снегом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33CC33"/>
                </a:solidFill>
              </a:rPr>
              <a:t>Тут как тут! </a:t>
            </a:r>
          </a:p>
          <a:p>
            <a:pPr>
              <a:buFontTx/>
              <a:buNone/>
            </a:pPr>
            <a:endParaRPr lang="ru-RU" altLang="en-US" sz="28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31D077C-A21C-8342-AE47-8750D5E2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171951"/>
            <a:ext cx="2951162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85DB041-D5CB-F148-A41F-3135F2A7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63" y="4773179"/>
            <a:ext cx="3069730" cy="19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9CD408F-8F2E-42FA-9301-FEC5A19E1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zh-CN" i="1">
                <a:solidFill>
                  <a:srgbClr val="FF0066"/>
                </a:solidFill>
              </a:rPr>
              <a:t>Загадки</a:t>
            </a:r>
            <a:endParaRPr lang="ru-RU" altLang="en-US" i="1">
              <a:solidFill>
                <a:srgbClr val="FF0066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982531A-73CE-455F-8276-7E4F34CCC5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z="2800">
                <a:solidFill>
                  <a:srgbClr val="000066"/>
                </a:solidFill>
              </a:rPr>
              <a:t>Спереди - шильце, сзади - вильце,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000066"/>
                </a:solidFill>
              </a:rPr>
              <a:t>Сверху - черное суконце,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000066"/>
                </a:solidFill>
              </a:rPr>
              <a:t>Снизу - белое полотенце.</a:t>
            </a:r>
          </a:p>
          <a:p>
            <a:pPr>
              <a:buFontTx/>
              <a:buNone/>
            </a:pPr>
            <a:endParaRPr lang="ru-RU" altLang="en-US" sz="28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D5ABBEE-859A-4BA5-8DE4-B3724F2256C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125538"/>
            <a:ext cx="4541838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z="2800">
                <a:solidFill>
                  <a:srgbClr val="A50021"/>
                </a:solidFill>
              </a:rPr>
              <a:t>Трещала с самого утра: "Пор-р-ра! Пор-р-ра!"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A50021"/>
                </a:solidFill>
              </a:rPr>
              <a:t>А что пора? Какая с ней морока,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A50021"/>
                </a:solidFill>
              </a:rPr>
              <a:t>Когда трещит ...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74CC15F-F213-2149-AF45-E9D56ED0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95" y="3443987"/>
            <a:ext cx="3464809" cy="337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5E6EB8F-5FFA-4667-AD7A-9C7E37B7B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i="1">
                <a:solidFill>
                  <a:srgbClr val="FF0066"/>
                </a:solidFill>
              </a:rPr>
              <a:t>Загадки</a:t>
            </a:r>
            <a:endParaRPr lang="ru-RU" altLang="en-US" i="1">
              <a:solidFill>
                <a:srgbClr val="FF0066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6316706-94CC-4478-A7E4-62286A344C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z="2800">
                <a:solidFill>
                  <a:srgbClr val="FF0000"/>
                </a:solidFill>
              </a:rPr>
              <a:t>Явился в желтой шубке:</a:t>
            </a:r>
          </a:p>
          <a:p>
            <a:pPr>
              <a:buFontTx/>
              <a:buNone/>
            </a:pPr>
            <a:r>
              <a:rPr lang="ru-RU" altLang="en-US" sz="2800">
                <a:solidFill>
                  <a:srgbClr val="FF0000"/>
                </a:solidFill>
              </a:rPr>
              <a:t>Прощайте, две скорлупки!</a:t>
            </a:r>
          </a:p>
          <a:p>
            <a:pPr>
              <a:buFontTx/>
              <a:buNone/>
            </a:pPr>
            <a:endParaRPr lang="ru-RU" altLang="en-US" sz="280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71CA3EE-5B92-4EC3-88DB-CD22B37B53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z="2800"/>
              <a:t>На шесте - дворец, во дворце - певец.</a:t>
            </a:r>
          </a:p>
          <a:p>
            <a:pPr>
              <a:buFontTx/>
              <a:buNone/>
            </a:pPr>
            <a:endParaRPr lang="ru-RU" altLang="en-US" sz="280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3647155-8035-BD47-A8F3-13CB7CAA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06" y="3428999"/>
            <a:ext cx="4268898" cy="305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UX25FU4DC2SS-299-2663</_dlc_DocId>
    <_dlc_DocIdUrl xmlns="abdb83d0-779d-445a-a542-78c4e7e32ea9">
      <Url>http://www.eduportal44.ru/soligalich/shablon/_layouts/15/DocIdRedir.aspx?ID=UX25FU4DC2SS-299-2663</Url>
      <Description>UX25FU4DC2SS-299-2663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11A7C6F-2276-47C1-8A1B-7E81713ED31B}"/>
</file>

<file path=customXml/itemProps2.xml><?xml version="1.0" encoding="utf-8"?>
<ds:datastoreItem xmlns:ds="http://schemas.openxmlformats.org/officeDocument/2006/customXml" ds:itemID="{D4973145-20FD-4CD5-A433-671DC9E54158}"/>
</file>

<file path=customXml/itemProps3.xml><?xml version="1.0" encoding="utf-8"?>
<ds:datastoreItem xmlns:ds="http://schemas.openxmlformats.org/officeDocument/2006/customXml" ds:itemID="{C491B9C2-6C60-4AEA-BEA4-CF515BF51911}"/>
</file>

<file path=customXml/itemProps4.xml><?xml version="1.0" encoding="utf-8"?>
<ds:datastoreItem xmlns:ds="http://schemas.openxmlformats.org/officeDocument/2006/customXml" ds:itemID="{0FE2C027-6016-4CA0-8174-FB21335283AE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575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Наши пернатые друзья!</vt:lpstr>
      <vt:lpstr>Презентация PowerPoint</vt:lpstr>
      <vt:lpstr>1 тур. Птицы нашего края.</vt:lpstr>
      <vt:lpstr>1 тур. Птицы нашего края.</vt:lpstr>
      <vt:lpstr> 2 тур. Барометры природы</vt:lpstr>
      <vt:lpstr>3 тур. Загадки </vt:lpstr>
      <vt:lpstr>Загадки</vt:lpstr>
      <vt:lpstr>Загадки</vt:lpstr>
      <vt:lpstr>Загадки</vt:lpstr>
      <vt:lpstr>Загадки</vt:lpstr>
      <vt:lpstr>4 тур. Правда ли что…</vt:lpstr>
      <vt:lpstr>Правда ли что…</vt:lpstr>
      <vt:lpstr>5 тур. Соедини признаки и названия птиц.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</dc:title>
  <dc:creator>бвц</dc:creator>
  <cp:lastModifiedBy>Иван Перов</cp:lastModifiedBy>
  <cp:revision>17</cp:revision>
  <dcterms:created xsi:type="dcterms:W3CDTF">2010-04-04T17:49:52Z</dcterms:created>
  <dcterms:modified xsi:type="dcterms:W3CDTF">2020-02-27T18:06:13Z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dd80ba02-c7dd-4c02-8828-7e58bc1fbb61</vt:lpwstr>
  </property>
</Properties>
</file>