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6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267" r:id="rId4"/>
    <p:sldId id="259" r:id="rId5"/>
    <p:sldId id="260" r:id="rId6"/>
    <p:sldId id="261" r:id="rId7"/>
    <p:sldId id="262" r:id="rId8"/>
    <p:sldId id="268" r:id="rId9"/>
    <p:sldId id="264" r:id="rId10"/>
    <p:sldId id="316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65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customXml" Target="../customXml/item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7749D-BBC1-468D-A2EB-2CA76F96AA8F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07DB1-A869-42E7-B560-11E406A3F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07DB1-A869-42E7-B560-11E406A3F804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1.xml"/><Relationship Id="rId4" Type="http://schemas.openxmlformats.org/officeDocument/2006/relationships/slide" Target="slide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43.xml"/><Relationship Id="rId7" Type="http://schemas.openxmlformats.org/officeDocument/2006/relationships/slide" Target="slide39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slide" Target="slide35.xml"/><Relationship Id="rId4" Type="http://schemas.openxmlformats.org/officeDocument/2006/relationships/slide" Target="slide4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55.xml"/><Relationship Id="rId7" Type="http://schemas.openxmlformats.org/officeDocument/2006/relationships/slide" Target="slide51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47.xml"/><Relationship Id="rId4" Type="http://schemas.openxmlformats.org/officeDocument/2006/relationships/slide" Target="slide5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1.xml"/><Relationship Id="rId7" Type="http://schemas.openxmlformats.org/officeDocument/2006/relationships/slide" Target="slide63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65.xml"/><Relationship Id="rId4" Type="http://schemas.openxmlformats.org/officeDocument/2006/relationships/slide" Target="slide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res.cloudinary.com/elmy-com/image/upload/c_fill,f_jpg,h_667,q_88,w_1080/w_110,g_south_west,x_25,y_60,l_logo2/v1/web_upload/551bc34229000081029d64d0/57cae75fca51967713f204ca/uid_5943a4a11f67c05f16c808c7/lj3bqbmjeftt3jl5iz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110440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5572164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ВИКТОРИНА ПО БИОЛОГИИ</a:t>
            </a:r>
            <a:br>
              <a:rPr lang="ru-RU" sz="8000" dirty="0" smtClean="0">
                <a:solidFill>
                  <a:srgbClr val="FF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5 класс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Область распространения жизни составляет особую оболочку Земли, которая называется :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а) Биосфера </a:t>
            </a:r>
          </a:p>
          <a:p>
            <a:pPr>
              <a:buNone/>
            </a:pPr>
            <a:r>
              <a:rPr lang="ru-RU" sz="4400" dirty="0" smtClean="0"/>
              <a:t>б) Гидросфера </a:t>
            </a:r>
          </a:p>
          <a:p>
            <a:pPr>
              <a:buNone/>
            </a:pPr>
            <a:r>
              <a:rPr lang="ru-RU" sz="4400" dirty="0" smtClean="0"/>
              <a:t>в) Литосфера </a:t>
            </a:r>
          </a:p>
          <a:p>
            <a:pPr>
              <a:buNone/>
            </a:pPr>
            <a:r>
              <a:rPr lang="ru-RU" sz="4400" dirty="0" smtClean="0"/>
              <a:t>г) Стратосфера</a:t>
            </a:r>
            <a:endParaRPr lang="ru-RU" sz="4400" dirty="0" smtClean="0"/>
          </a:p>
          <a:p>
            <a:pPr>
              <a:buNone/>
            </a:pP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43702" y="5429264"/>
            <a:ext cx="1785950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</a:t>
            </a:r>
            <a:r>
              <a:rPr lang="ru-RU" sz="4400" dirty="0" smtClean="0">
                <a:solidFill>
                  <a:schemeClr val="tx1"/>
                </a:solidFill>
              </a:rPr>
              <a:t>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</a:t>
            </a:r>
            <a:r>
              <a:rPr lang="ru-RU" sz="7200" dirty="0" smtClean="0">
                <a:solidFill>
                  <a:srgbClr val="FF0000"/>
                </a:solidFill>
              </a:rPr>
              <a:t>а) </a:t>
            </a:r>
            <a:r>
              <a:rPr lang="ru-RU" sz="7200" dirty="0" smtClean="0"/>
              <a:t>Биосфера </a:t>
            </a:r>
            <a:endParaRPr lang="ru-RU" sz="7200" dirty="0" smtClean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58214" y="6215082"/>
            <a:ext cx="428628" cy="428628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42" name="Picture 2" descr="https://yandex.ru/images/_crpd/ia1V1J953/d3db95jtDWm/D_4G82k4_1QY44O9-ofiQyHgI98ybSwyws0UrCduCnf4X2sbKMre82AgoXdvbaboK1jTNvcYlc2ULpke9eJm4l5-hnX86X9QDfJRermHZwNjdDTK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214554"/>
            <a:ext cx="6365061" cy="4243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dirty="0" smtClean="0"/>
              <a:t>Кто превращает энергию солнца в органические вещества ?</a:t>
            </a:r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/>
              <a:t>а)Растения </a:t>
            </a:r>
          </a:p>
          <a:p>
            <a:pPr algn="ctr">
              <a:buNone/>
            </a:pPr>
            <a:r>
              <a:rPr lang="ru-RU" sz="4400" dirty="0" smtClean="0"/>
              <a:t>                       б)Растения и животные</a:t>
            </a:r>
          </a:p>
          <a:p>
            <a:pPr algn="ctr">
              <a:buNone/>
            </a:pPr>
            <a:r>
              <a:rPr lang="ru-RU" sz="4400" dirty="0" smtClean="0"/>
              <a:t>   в)Животные</a:t>
            </a:r>
          </a:p>
          <a:p>
            <a:pPr algn="ctr">
              <a:buNone/>
            </a:pPr>
            <a:r>
              <a:rPr lang="ru-RU" sz="4400" dirty="0" smtClean="0"/>
              <a:t>г)Человек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5715016"/>
            <a:ext cx="1643074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785794"/>
            <a:ext cx="43738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А) Растения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avatars.mds.yandex.net/get-pdb/27625/e38a2e19-ea75-44c1-b299-5ce29ee4a4b6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6629365" cy="3729018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8286776" y="6000768"/>
            <a:ext cx="500066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0042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Какой живой организм не состоит из клеток?</a:t>
            </a:r>
          </a:p>
          <a:p>
            <a:endParaRPr lang="ru-RU" sz="4000" dirty="0" smtClean="0"/>
          </a:p>
          <a:p>
            <a:endParaRPr lang="ru-RU" sz="4000" dirty="0" smtClean="0"/>
          </a:p>
          <a:p>
            <a:pPr algn="ctr"/>
            <a:r>
              <a:rPr lang="ru-RU" sz="4000" dirty="0" smtClean="0"/>
              <a:t>        а</a:t>
            </a:r>
            <a:r>
              <a:rPr lang="ru-RU" sz="4000" dirty="0" smtClean="0"/>
              <a:t>) </a:t>
            </a:r>
            <a:r>
              <a:rPr lang="ru-RU" sz="4000" dirty="0" smtClean="0"/>
              <a:t>Бактерии</a:t>
            </a:r>
            <a:endParaRPr lang="ru-RU" sz="4000" dirty="0" smtClean="0"/>
          </a:p>
          <a:p>
            <a:pPr algn="ctr"/>
            <a:r>
              <a:rPr lang="ru-RU" sz="4000" dirty="0" smtClean="0"/>
              <a:t> </a:t>
            </a:r>
            <a:r>
              <a:rPr lang="ru-RU" sz="4000" dirty="0" smtClean="0"/>
              <a:t>   </a:t>
            </a:r>
            <a:r>
              <a:rPr lang="ru-RU" sz="4000" dirty="0" smtClean="0"/>
              <a:t>б) Вирусы</a:t>
            </a:r>
          </a:p>
          <a:p>
            <a:pPr algn="ctr"/>
            <a:r>
              <a:rPr lang="ru-RU" sz="4000" dirty="0" smtClean="0"/>
              <a:t>        в) </a:t>
            </a:r>
            <a:r>
              <a:rPr lang="ru-RU" sz="4000" dirty="0" smtClean="0"/>
              <a:t>Растения</a:t>
            </a:r>
          </a:p>
          <a:p>
            <a:pPr algn="ctr"/>
            <a:r>
              <a:rPr lang="ru-RU" sz="4000" dirty="0" smtClean="0"/>
              <a:t>           г) Животные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5429264"/>
            <a:ext cx="185738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Организмы, не имеющие клеточного строения - это вирусы. </a:t>
            </a:r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б)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s://avatars.mds.yandex.net/get-pdb/1648714/4cd14cfd-fa3f-46d2-99dd-555fd93fd23c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14686"/>
            <a:ext cx="4357718" cy="342444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01024" y="5929330"/>
            <a:ext cx="642942" cy="64294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Бактерии появились на Земле 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Более двух с половиной миллиардов лет назад </a:t>
            </a:r>
          </a:p>
          <a:p>
            <a:pPr>
              <a:buNone/>
            </a:pPr>
            <a:r>
              <a:rPr lang="ru-RU" dirty="0" smtClean="0"/>
              <a:t>б) </a:t>
            </a:r>
            <a:r>
              <a:rPr lang="ru-RU" dirty="0" smtClean="0"/>
              <a:t>Более </a:t>
            </a:r>
            <a:r>
              <a:rPr lang="ru-RU" dirty="0" smtClean="0"/>
              <a:t>трёх </a:t>
            </a:r>
            <a:r>
              <a:rPr lang="ru-RU" dirty="0" smtClean="0"/>
              <a:t>с половиной миллиардов лет назад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</a:t>
            </a:r>
            <a:r>
              <a:rPr lang="ru-RU" dirty="0" smtClean="0"/>
              <a:t> Более </a:t>
            </a:r>
            <a:r>
              <a:rPr lang="ru-RU" dirty="0" smtClean="0"/>
              <a:t>четырёх </a:t>
            </a:r>
            <a:r>
              <a:rPr lang="ru-RU" dirty="0" smtClean="0"/>
              <a:t>с половиной миллиардов лет назад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г) Более </a:t>
            </a:r>
            <a:r>
              <a:rPr lang="ru-RU" dirty="0" smtClean="0"/>
              <a:t>пяти  </a:t>
            </a:r>
            <a:r>
              <a:rPr lang="ru-RU" dirty="0" smtClean="0"/>
              <a:t>с половиной миллиардов лет назад </a:t>
            </a:r>
            <a:endParaRPr lang="ru-RU" dirty="0" smtClean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000892" y="5572140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б) </a:t>
            </a:r>
            <a:r>
              <a:rPr lang="ru-RU" sz="6000" dirty="0" smtClean="0"/>
              <a:t>Более трёх с половиной миллиардов лет назад 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642918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300" name="Picture 4" descr="https://infuture.ru/images/72db9e539b4b748de3698c45e849ef1c.Bacterias_by_turmadoguet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6995129" cy="43719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55721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Главная роль растений на планете заключается в: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Образовании ископаемого топлива </a:t>
            </a:r>
          </a:p>
          <a:p>
            <a:pPr>
              <a:buNone/>
            </a:pPr>
            <a:r>
              <a:rPr lang="ru-RU" dirty="0" smtClean="0"/>
              <a:t>б) Разрушении растительных и животных остатков </a:t>
            </a:r>
          </a:p>
          <a:p>
            <a:pPr>
              <a:buNone/>
            </a:pPr>
            <a:r>
              <a:rPr lang="ru-RU" dirty="0" smtClean="0"/>
              <a:t>в) Выделении в атмосферу углекислого газа </a:t>
            </a:r>
          </a:p>
          <a:p>
            <a:pPr>
              <a:buNone/>
            </a:pPr>
            <a:r>
              <a:rPr lang="ru-RU" dirty="0" smtClean="0"/>
              <a:t>г) Создании органического вещества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5643578"/>
            <a:ext cx="1785950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cdn.steemitimages.com/DQmc39dPLdKFvarbaP2uAnPQ9Ufw6rt2TmyFo2KWXzv8ir7/image-50427975-hd-wallpapers-of-nature-for-desk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18110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85850" y="1000108"/>
            <a:ext cx="11072890" cy="450059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ЗНАТОКИ БИОЛОГИИ</a:t>
            </a:r>
            <a:endParaRPr lang="ru-RU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г</a:t>
            </a:r>
            <a:r>
              <a:rPr lang="ru-RU" sz="6000" dirty="0" smtClean="0">
                <a:solidFill>
                  <a:srgbClr val="FF0000"/>
                </a:solidFill>
              </a:rPr>
              <a:t>) </a:t>
            </a:r>
            <a:r>
              <a:rPr lang="ru-RU" sz="6000" dirty="0" smtClean="0"/>
              <a:t>Создании органического вещества</a:t>
            </a:r>
            <a:endParaRPr lang="ru-RU" sz="60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143900" y="5929330"/>
            <a:ext cx="642942" cy="714356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https://avatars.mds.yandex.net/get-pdb/33827/11fe0d21-37e9-407b-9e3d-ffe60ce0e6ef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6972273" cy="4357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Что называют размножением?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Качественные изменения в организме или отдельных его частях на протяжении всей жизни</a:t>
            </a:r>
          </a:p>
          <a:p>
            <a:pPr>
              <a:buNone/>
            </a:pPr>
            <a:r>
              <a:rPr lang="ru-RU" dirty="0" smtClean="0"/>
              <a:t>б) Воспроизведение себе подобных</a:t>
            </a:r>
          </a:p>
          <a:p>
            <a:pPr>
              <a:buNone/>
            </a:pPr>
            <a:r>
              <a:rPr lang="ru-RU" dirty="0" smtClean="0"/>
              <a:t>в) Процесс увеличения какого-либо качества со временем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5572140"/>
            <a:ext cx="17859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Размножение</a:t>
            </a:r>
            <a:r>
              <a:rPr lang="ru-RU" dirty="0" smtClean="0"/>
              <a:t> — присущее всем живым организмам свойство воспроизведения себе подобных, обеспечивающее непрерывность и преемственность жизни.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Б)  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858148" y="5786454"/>
            <a:ext cx="714380" cy="64294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Какой среды обитания не существует?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а) Организменной</a:t>
            </a:r>
          </a:p>
          <a:p>
            <a:pPr algn="ctr">
              <a:buNone/>
            </a:pPr>
            <a:r>
              <a:rPr lang="ru-RU" dirty="0" smtClean="0"/>
              <a:t>б) Водной</a:t>
            </a:r>
          </a:p>
          <a:p>
            <a:pPr algn="ctr">
              <a:buNone/>
            </a:pPr>
            <a:r>
              <a:rPr lang="ru-RU" dirty="0" smtClean="0"/>
              <a:t>                          в) Наземно-воздушной</a:t>
            </a:r>
          </a:p>
          <a:p>
            <a:pPr algn="ctr">
              <a:buNone/>
            </a:pPr>
            <a:r>
              <a:rPr lang="ru-RU" dirty="0" smtClean="0"/>
              <a:t>      г) Огненной</a:t>
            </a:r>
          </a:p>
          <a:p>
            <a:pPr algn="ctr"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д</a:t>
            </a:r>
            <a:r>
              <a:rPr lang="ru-RU" dirty="0" smtClean="0"/>
              <a:t>) Почвенной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15140" y="5715016"/>
            <a:ext cx="1857388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г)</a:t>
            </a:r>
            <a:endParaRPr lang="ru-RU" sz="9600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143568" y="12858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https://ds04.infourok.ru/uploads/ex/10c4/000eb6c3-34a7160a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496"/>
            <a:ext cx="4572001" cy="3429001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72462" y="5715016"/>
            <a:ext cx="642942" cy="64294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Наиболее сложные и разнообразные условия жизни по сравнению с другими средами характерны для: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а) Водной среды</a:t>
            </a:r>
          </a:p>
          <a:p>
            <a:pPr>
              <a:buNone/>
            </a:pPr>
            <a:r>
              <a:rPr lang="ru-RU" dirty="0" smtClean="0"/>
              <a:t>б) Наземно-воздушной среды</a:t>
            </a:r>
          </a:p>
          <a:p>
            <a:pPr>
              <a:buNone/>
            </a:pPr>
            <a:r>
              <a:rPr lang="ru-RU" dirty="0" smtClean="0"/>
              <a:t>в) Почвы</a:t>
            </a:r>
          </a:p>
          <a:p>
            <a:pPr>
              <a:buNone/>
            </a:pPr>
            <a:r>
              <a:rPr lang="ru-RU" dirty="0" smtClean="0"/>
              <a:t>г) Живого организма как среды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5572140"/>
            <a:ext cx="1714512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21495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б) </a:t>
            </a:r>
            <a:r>
              <a:rPr lang="ru-RU" sz="5400" dirty="0" smtClean="0"/>
              <a:t>Наземно-воздушной среды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86776" y="6000768"/>
            <a:ext cx="571504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106" name="Picture 2" descr="https://yandex.ru/images/_crpd/ia1V3J153/d3db95jtDWm/D_4G82k4_1QY44O9-ofiQyHgI98ybSwyws0UrCduCnf4X2sbaEhccqaj8mO6bLK-vt-GZOLZ05gS741ZN-Wxt1h8ACA8_OpRTOaH-G2VIkTzNHRJ9up_NVTJhy7i6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786610" cy="4241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85789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Отношения организмов между собой и окружающей средой изучает наука: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а) Генетика</a:t>
            </a:r>
          </a:p>
          <a:p>
            <a:pPr>
              <a:buNone/>
            </a:pPr>
            <a:r>
              <a:rPr lang="ru-RU" sz="3600" dirty="0" smtClean="0"/>
              <a:t>б) Цитология</a:t>
            </a:r>
          </a:p>
          <a:p>
            <a:pPr>
              <a:buNone/>
            </a:pPr>
            <a:r>
              <a:rPr lang="ru-RU" sz="3600" dirty="0" smtClean="0"/>
              <a:t>в) Зоология</a:t>
            </a:r>
          </a:p>
          <a:p>
            <a:pPr>
              <a:buNone/>
            </a:pPr>
            <a:r>
              <a:rPr lang="ru-RU" sz="3600" dirty="0" smtClean="0"/>
              <a:t>г) Экология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5715016"/>
            <a:ext cx="1643074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hlinkClick r:id="rId2" action="ppaction://hlinksldjump"/>
              </a:rPr>
              <a:t>Ответ</a:t>
            </a:r>
            <a:r>
              <a:rPr lang="ru-RU" sz="4000" dirty="0" smtClean="0">
                <a:solidFill>
                  <a:schemeClr val="tx1"/>
                </a:solidFill>
              </a:rPr>
              <a:t>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г) </a:t>
            </a:r>
            <a:r>
              <a:rPr lang="ru-RU" sz="6600" dirty="0" smtClean="0"/>
              <a:t>Экология</a:t>
            </a:r>
            <a:endParaRPr lang="ru-RU" sz="66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15338" y="5857892"/>
            <a:ext cx="571504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058" name="Picture 2" descr="https://avatars.mds.yandex.net/get-pdb/910569/7c8a86e2-9640-4936-bbcc-dd783c415833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3116"/>
            <a:ext cx="6525412" cy="4448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К группе абиотических факторов нельзя отнести: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а) Влажность</a:t>
            </a:r>
          </a:p>
          <a:p>
            <a:pPr>
              <a:buNone/>
            </a:pPr>
            <a:r>
              <a:rPr lang="ru-RU" sz="3600" dirty="0" smtClean="0"/>
              <a:t>б) Свет</a:t>
            </a:r>
          </a:p>
          <a:p>
            <a:pPr>
              <a:buNone/>
            </a:pPr>
            <a:r>
              <a:rPr lang="ru-RU" sz="3600" dirty="0" smtClean="0"/>
              <a:t>в) Конкуренцию за пищу</a:t>
            </a:r>
          </a:p>
          <a:p>
            <a:pPr>
              <a:buNone/>
            </a:pPr>
            <a:r>
              <a:rPr lang="ru-RU" sz="3600" dirty="0" smtClean="0"/>
              <a:t>г) Температуру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715016"/>
            <a:ext cx="1714512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zwalls.ru/pic/201310/1920x1080/zwalls.ru-244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4478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Правила</a:t>
            </a:r>
            <a:r>
              <a:rPr lang="en-US" sz="8800" dirty="0" smtClean="0"/>
              <a:t>: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6429388" cy="5143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Викторина состоит из 5 тем</a:t>
            </a:r>
            <a:r>
              <a:rPr lang="en-US" sz="4000" dirty="0" smtClean="0"/>
              <a:t>;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В каждой теме по 6 вопросов</a:t>
            </a:r>
            <a:r>
              <a:rPr lang="en-US" sz="4000" dirty="0" smtClean="0"/>
              <a:t>;</a:t>
            </a:r>
            <a:r>
              <a:rPr lang="ru-RU" sz="4000" dirty="0" smtClean="0"/>
              <a:t> </a:t>
            </a:r>
          </a:p>
          <a:p>
            <a:pPr>
              <a:buNone/>
            </a:pPr>
            <a:r>
              <a:rPr lang="ru-RU" sz="4000" dirty="0" smtClean="0"/>
              <a:t>Вопросы имеют разную стоимость </a:t>
            </a:r>
            <a:endParaRPr lang="en-US" sz="4000" dirty="0" smtClean="0"/>
          </a:p>
          <a:p>
            <a:pPr>
              <a:buNone/>
            </a:pPr>
            <a:r>
              <a:rPr lang="ru-RU" sz="4000" dirty="0" smtClean="0"/>
              <a:t>(от 5 до 30 баллов)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в</a:t>
            </a:r>
            <a:r>
              <a:rPr lang="ru-RU" sz="6600" dirty="0" smtClean="0">
                <a:solidFill>
                  <a:srgbClr val="FF0000"/>
                </a:solidFill>
              </a:rPr>
              <a:t>) </a:t>
            </a:r>
            <a:r>
              <a:rPr lang="ru-RU" sz="6600" dirty="0" smtClean="0"/>
              <a:t>Конкуренцию за пищу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15338" y="5929330"/>
            <a:ext cx="714348" cy="64294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 descr="https://inha.ru/wp-content/uploads/2016/06/brak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57364"/>
            <a:ext cx="66675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dirty="0" smtClean="0"/>
              <a:t>Болезнетворными бактериями являются: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а) Сине-зелёные </a:t>
            </a:r>
          </a:p>
          <a:p>
            <a:pPr>
              <a:buNone/>
            </a:pPr>
            <a:r>
              <a:rPr lang="ru-RU" sz="3600" dirty="0" smtClean="0"/>
              <a:t>б) Молочнокислые</a:t>
            </a:r>
          </a:p>
          <a:p>
            <a:pPr>
              <a:buNone/>
            </a:pPr>
            <a:r>
              <a:rPr lang="ru-RU" sz="3600" dirty="0" smtClean="0"/>
              <a:t>в) Клубеньковые</a:t>
            </a:r>
          </a:p>
          <a:p>
            <a:pPr>
              <a:buNone/>
            </a:pPr>
            <a:r>
              <a:rPr lang="ru-RU" sz="3600" dirty="0" smtClean="0"/>
              <a:t>г) Дизентерийные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786454"/>
            <a:ext cx="1857388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г</a:t>
            </a:r>
            <a:r>
              <a:rPr lang="ru-RU" sz="8800" dirty="0" smtClean="0">
                <a:solidFill>
                  <a:srgbClr val="FF0000"/>
                </a:solidFill>
              </a:rPr>
              <a:t>) </a:t>
            </a:r>
            <a:r>
              <a:rPr lang="ru-RU" sz="8800" dirty="0" smtClean="0"/>
              <a:t>Дизентерийные </a:t>
            </a:r>
            <a:endParaRPr lang="ru-RU" sz="8800" dirty="0"/>
          </a:p>
        </p:txBody>
      </p:sp>
      <p:sp>
        <p:nvSpPr>
          <p:cNvPr id="46082" name="AutoShape 2" descr="https://wallpapertag.com/wallpaper/full/7/a/a/890910-beautiful-forest-wallpaper-1920x1200-not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s://wallpapertag.com/wallpaper/full/7/a/a/890910-beautiful-forest-wallpaper-1920x1200-not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358214" y="5929330"/>
            <a:ext cx="571504" cy="64294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https://neotravlen.ru/wp-content/uploads/2017/03/Tvoro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85926"/>
            <a:ext cx="637222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Как называют неживые неорганические вещества в составе почвы?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    а) Мёртвые</a:t>
            </a:r>
          </a:p>
          <a:p>
            <a:pPr algn="ctr">
              <a:buNone/>
            </a:pPr>
            <a:r>
              <a:rPr lang="ru-RU" sz="3600" dirty="0" smtClean="0"/>
              <a:t>  б) Костные</a:t>
            </a:r>
          </a:p>
          <a:p>
            <a:pPr algn="ctr">
              <a:buNone/>
            </a:pPr>
            <a:r>
              <a:rPr lang="ru-RU" sz="3600" dirty="0" smtClean="0"/>
              <a:t> в) Косные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5572140"/>
            <a:ext cx="1714512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В) Косные</a:t>
            </a: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s://images0.persgroep.net/rcs/rfuhzbX01lDpoaOQD1s7sHwhz7s/diocontent/63760918/_fill/900/613/?appId=21791a8992982cd8da851550a453bd7f&amp;quality=0.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357430"/>
            <a:ext cx="5992337" cy="4081448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714380" cy="64294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Кто первым наблюдал клетки?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а) Р. Гук</a:t>
            </a:r>
          </a:p>
          <a:p>
            <a:pPr>
              <a:buNone/>
            </a:pPr>
            <a:r>
              <a:rPr lang="ru-RU" sz="3600" dirty="0" smtClean="0"/>
              <a:t>б) Т. Шванн</a:t>
            </a:r>
          </a:p>
          <a:p>
            <a:pPr>
              <a:buNone/>
            </a:pPr>
            <a:r>
              <a:rPr lang="ru-RU" sz="3600" dirty="0" smtClean="0"/>
              <a:t>в) Р. Броун</a:t>
            </a:r>
          </a:p>
          <a:p>
            <a:pPr>
              <a:buNone/>
            </a:pPr>
            <a:r>
              <a:rPr lang="ru-RU" sz="3600" dirty="0" smtClean="0"/>
              <a:t>г) А. Левенгук</a:t>
            </a:r>
            <a:endParaRPr lang="ru-RU" sz="36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572140"/>
            <a:ext cx="178595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FF0000"/>
                </a:solidFill>
              </a:rPr>
              <a:t>А</a:t>
            </a:r>
            <a:r>
              <a:rPr lang="ru-RU" sz="8800" dirty="0" smtClean="0">
                <a:solidFill>
                  <a:srgbClr val="FF0000"/>
                </a:solidFill>
              </a:rPr>
              <a:t>)</a:t>
            </a:r>
            <a:r>
              <a:rPr lang="ru-RU" sz="8800" dirty="0" smtClean="0"/>
              <a:t> </a:t>
            </a:r>
            <a:r>
              <a:rPr lang="ru-RU" sz="8800" dirty="0" smtClean="0"/>
              <a:t>Р. Гук</a:t>
            </a:r>
            <a:endParaRPr lang="ru-RU" sz="8800" dirty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://uchebana5.ru/images/1356/2711423/56e349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28802"/>
            <a:ext cx="3571900" cy="4756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Чем снаружи покрыта любая клетка?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     а) Клеточной оболочкой</a:t>
            </a:r>
          </a:p>
          <a:p>
            <a:pPr algn="ctr">
              <a:buNone/>
            </a:pPr>
            <a:r>
              <a:rPr lang="ru-RU" sz="3600" dirty="0" smtClean="0"/>
              <a:t>                  б) Плазматической мембраной</a:t>
            </a:r>
          </a:p>
          <a:p>
            <a:pPr algn="ctr">
              <a:buNone/>
            </a:pPr>
            <a:r>
              <a:rPr lang="ru-RU" sz="3600" dirty="0" smtClean="0"/>
              <a:t>в) Клеточной стенкой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5715016"/>
            <a:ext cx="1785918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Любая клетка снаружи покрыта плазматической мембраной , у растений она внешней стороной примыкает к плотной клеточной стенке , состоящей из целлюлозы ( клетчатки)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130" name="Picture 2" descr="http://p.calameoassets.com/150531192049-9d7401e62582a8339c5ba9ba16e7c2fd/p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5238755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 smtClean="0"/>
              <a:t>Ткань – это:</a:t>
            </a:r>
          </a:p>
          <a:p>
            <a:pPr>
              <a:buNone/>
            </a:pPr>
            <a:r>
              <a:rPr lang="ru-RU" sz="3600" dirty="0" smtClean="0"/>
              <a:t>а) Группа клеток, расположенных рядом в теле растений</a:t>
            </a:r>
          </a:p>
          <a:p>
            <a:pPr>
              <a:buNone/>
            </a:pPr>
            <a:r>
              <a:rPr lang="ru-RU" sz="3600" dirty="0" smtClean="0"/>
              <a:t>б) Совокупность клеток и межклеточного вещества, имеющих общее происхождение, строение и выполняющих </a:t>
            </a:r>
            <a:r>
              <a:rPr lang="ru-RU" sz="3600" dirty="0" smtClean="0"/>
              <a:t>определённые функции</a:t>
            </a:r>
          </a:p>
          <a:p>
            <a:pPr>
              <a:buNone/>
            </a:pPr>
            <a:r>
              <a:rPr lang="ru-RU" sz="3600" dirty="0" smtClean="0"/>
              <a:t>в) Все клетки, образующие данный орган растения</a:t>
            </a:r>
          </a:p>
          <a:p>
            <a:pPr>
              <a:buNone/>
            </a:pPr>
            <a:r>
              <a:rPr lang="ru-RU" sz="3600" dirty="0" smtClean="0"/>
              <a:t>г) Вещество выделяемое клетками, для защиты растения</a:t>
            </a:r>
            <a:r>
              <a:rPr lang="ru-RU" sz="3600" dirty="0" smtClean="0"/>
              <a:t> 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16" y="5572140"/>
            <a:ext cx="1785950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sz="3600" dirty="0" smtClean="0">
                <a:hlinkClick r:id="rId2" action="ppaction://hlinksldjump"/>
              </a:rPr>
              <a:t>1</a:t>
            </a:r>
            <a:r>
              <a:rPr lang="ru-RU" sz="3600" dirty="0" smtClean="0">
                <a:hlinkClick r:id="rId2" action="ppaction://hlinksldjump"/>
              </a:rPr>
              <a:t> тема. Разнообразие живой природы</a:t>
            </a:r>
            <a:r>
              <a:rPr lang="en-US" sz="3600" dirty="0" smtClean="0">
                <a:hlinkClick r:id="rId2" action="ppaction://hlinksldjump"/>
              </a:rPr>
              <a:t>: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hlinkClick r:id="rId3" action="ppaction://hlinksldjump"/>
              </a:rPr>
              <a:t>2 тема. Среды обитания</a:t>
            </a:r>
            <a:r>
              <a:rPr lang="en-US" sz="3600" dirty="0" smtClean="0">
                <a:hlinkClick r:id="rId3" action="ppaction://hlinksldjump"/>
              </a:rPr>
              <a:t>: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hlinkClick r:id="rId4" action="ppaction://hlinksldjump"/>
              </a:rPr>
              <a:t>3 тема. Строение </a:t>
            </a:r>
            <a:r>
              <a:rPr lang="ru-RU" sz="3600" dirty="0" smtClean="0">
                <a:hlinkClick r:id="rId4" action="ppaction://hlinksldjump"/>
              </a:rPr>
              <a:t>клетки. Ткани</a:t>
            </a:r>
            <a:r>
              <a:rPr lang="en-US" sz="3600" dirty="0" smtClean="0">
                <a:hlinkClick r:id="rId4" action="ppaction://hlinksldjump"/>
              </a:rPr>
              <a:t>: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hlinkClick r:id="rId5" action="ppaction://hlinksldjump"/>
              </a:rPr>
              <a:t>4 тема. Бактерии</a:t>
            </a:r>
            <a:r>
              <a:rPr lang="en-US" sz="3600" dirty="0" smtClean="0">
                <a:hlinkClick r:id="rId5" action="ppaction://hlinksldjump"/>
              </a:rPr>
              <a:t>:</a:t>
            </a: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>
                <a:hlinkClick r:id="rId6" action="ppaction://hlinksldjump"/>
              </a:rPr>
              <a:t>5 тема. Водоросли</a:t>
            </a:r>
            <a:r>
              <a:rPr lang="en-US" sz="3600" dirty="0" smtClean="0">
                <a:hlinkClick r:id="rId6" action="ppaction://hlinksldjump"/>
              </a:rPr>
              <a:t>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б) Ткань - это </a:t>
            </a:r>
            <a:r>
              <a:rPr lang="ru-RU" sz="3600" dirty="0" smtClean="0"/>
              <a:t>совокупность </a:t>
            </a:r>
            <a:r>
              <a:rPr lang="ru-RU" sz="3600" dirty="0" smtClean="0"/>
              <a:t>клеток и межклеточного вещества, имеющих общее происхождение, строение и выполняющих определённые функции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4338" name="Picture 2" descr="https://nsp-sun.com/wp-content/uploads/2018/08/istochnik-hlorofi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14686"/>
            <a:ext cx="6381750" cy="285750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sz="3600" dirty="0" smtClean="0"/>
              <a:t>Хромосомы 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а) Переносят питательные вещества к клетке</a:t>
            </a:r>
          </a:p>
          <a:p>
            <a:pPr>
              <a:buNone/>
            </a:pPr>
            <a:r>
              <a:rPr lang="ru-RU" sz="3600" dirty="0" smtClean="0"/>
              <a:t>б) Накапливают питательные вещества </a:t>
            </a:r>
          </a:p>
          <a:p>
            <a:pPr>
              <a:buNone/>
            </a:pPr>
            <a:r>
              <a:rPr lang="ru-RU" sz="3600" dirty="0" smtClean="0"/>
              <a:t>в) Образуют органические вещества</a:t>
            </a:r>
          </a:p>
          <a:p>
            <a:pPr>
              <a:buNone/>
            </a:pPr>
            <a:r>
              <a:rPr lang="ru-RU" sz="3600" dirty="0" smtClean="0"/>
              <a:t>г) Передают наследственные признаки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715016"/>
            <a:ext cx="1928826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г</a:t>
            </a:r>
            <a:r>
              <a:rPr lang="ru-RU" sz="4800" dirty="0" smtClean="0">
                <a:solidFill>
                  <a:srgbClr val="FF0000"/>
                </a:solidFill>
              </a:rPr>
              <a:t>) </a:t>
            </a:r>
            <a:r>
              <a:rPr lang="ru-RU" sz="4800" dirty="0" smtClean="0"/>
              <a:t>Передают наследственные признаки</a:t>
            </a:r>
          </a:p>
          <a:p>
            <a:pPr algn="ctr">
              <a:buNone/>
            </a:pPr>
            <a:endParaRPr lang="ru-RU" sz="4800" dirty="0" smtClean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358214" y="6143644"/>
            <a:ext cx="500066" cy="500066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http://i.mycdn.me/i?r=AzEPZsRbOZEKgBhR0XGMT1RkvBBBZK1RQJZQuoNYOT_l8aaKTM5SRkZCeTgDn6uOy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85926"/>
            <a:ext cx="6793725" cy="45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Что относят к органическим веществам, которые входят в состав клетки?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а) Вода, поваренная соль</a:t>
            </a:r>
          </a:p>
          <a:p>
            <a:pPr algn="ctr">
              <a:buNone/>
            </a:pPr>
            <a:r>
              <a:rPr lang="ru-RU" dirty="0" smtClean="0"/>
              <a:t>б) Минеральные соли </a:t>
            </a:r>
          </a:p>
          <a:p>
            <a:pPr algn="ctr">
              <a:buNone/>
            </a:pPr>
            <a:r>
              <a:rPr lang="ru-RU" dirty="0" smtClean="0"/>
              <a:t>        в) Белки, жиры, углеводы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5572140"/>
            <a:ext cx="1928826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Существует 4 класса органических веществ, входящих в состав клеток: белки, жиры, углеводы и нуклеиновые кислоты.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В)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8370" name="Picture 2" descr="https://im0-tub-ru.yandex.net/i?id=d8628dcc0d9c06dcec2f846f7d5ffa2c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928934"/>
            <a:ext cx="4959320" cy="3719490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86776" y="6072206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К растительным тканям, в состав которых входят только живые клетки, относятся: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а) Покровные</a:t>
            </a:r>
          </a:p>
          <a:p>
            <a:pPr>
              <a:buNone/>
            </a:pPr>
            <a:r>
              <a:rPr lang="ru-RU" sz="3600" dirty="0" smtClean="0"/>
              <a:t>б) Проводящие</a:t>
            </a:r>
          </a:p>
          <a:p>
            <a:pPr>
              <a:buNone/>
            </a:pPr>
            <a:r>
              <a:rPr lang="ru-RU" sz="3600" dirty="0" smtClean="0"/>
              <a:t>в) Механические</a:t>
            </a:r>
          </a:p>
          <a:p>
            <a:pPr>
              <a:buNone/>
            </a:pPr>
            <a:r>
              <a:rPr lang="ru-RU" sz="3600" dirty="0" smtClean="0"/>
              <a:t>г) Образовательные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5500702"/>
            <a:ext cx="1857388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3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643445"/>
          </a:xfrm>
        </p:spPr>
        <p:txBody>
          <a:bodyPr/>
          <a:lstStyle/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г) </a:t>
            </a:r>
            <a:r>
              <a:rPr lang="ru-RU" sz="7200" dirty="0" smtClean="0"/>
              <a:t>Образовательные</a:t>
            </a:r>
            <a:endParaRPr lang="ru-RU" sz="72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358214" y="6000768"/>
            <a:ext cx="571504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s://cloud.prezentacii.org/18/08/64712/images/screen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6864333" cy="51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Бактерии – это микроорганизмы: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а) Одноклеточные, без ядра</a:t>
            </a:r>
          </a:p>
          <a:p>
            <a:pPr>
              <a:buNone/>
            </a:pPr>
            <a:r>
              <a:rPr lang="ru-RU" dirty="0" smtClean="0"/>
              <a:t>      б) Многоклеточные</a:t>
            </a:r>
          </a:p>
          <a:p>
            <a:pPr>
              <a:buNone/>
            </a:pPr>
            <a:r>
              <a:rPr lang="ru-RU" dirty="0" smtClean="0"/>
              <a:t>      в) Одноклеточные, с ядром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5715016"/>
            <a:ext cx="1785950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3248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а) </a:t>
            </a:r>
            <a:r>
              <a:rPr lang="ru-RU" sz="4400" dirty="0" smtClean="0"/>
              <a:t>Одноклеточные, без ядра</a:t>
            </a:r>
            <a:endParaRPr lang="ru-RU" sz="4400" dirty="0"/>
          </a:p>
        </p:txBody>
      </p:sp>
      <p:pic>
        <p:nvPicPr>
          <p:cNvPr id="64514" name="Picture 2" descr="https://fs00.infourok.ru/images/doc/303/302607/4/hello_html_m480caa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071678"/>
            <a:ext cx="4429156" cy="4399824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smtClean="0"/>
              <a:t>Клубеньковые бактерии живут и </a:t>
            </a:r>
            <a:r>
              <a:rPr lang="ru-RU" sz="4400" dirty="0" err="1" smtClean="0"/>
              <a:t>размножаютя</a:t>
            </a:r>
            <a:r>
              <a:rPr lang="ru-RU" sz="4400" dirty="0" smtClean="0"/>
              <a:t> в :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а) Воде</a:t>
            </a:r>
          </a:p>
          <a:p>
            <a:pPr>
              <a:buNone/>
            </a:pPr>
            <a:r>
              <a:rPr lang="ru-RU" sz="4400" dirty="0" smtClean="0"/>
              <a:t>б)</a:t>
            </a:r>
            <a:r>
              <a:rPr lang="ru-RU" sz="4400" dirty="0" smtClean="0"/>
              <a:t> </a:t>
            </a:r>
            <a:r>
              <a:rPr lang="ru-RU" sz="4400" dirty="0" smtClean="0"/>
              <a:t>Почве</a:t>
            </a:r>
          </a:p>
          <a:p>
            <a:pPr>
              <a:buNone/>
            </a:pPr>
            <a:r>
              <a:rPr lang="ru-RU" sz="4400" dirty="0" smtClean="0"/>
              <a:t>в)</a:t>
            </a:r>
            <a:r>
              <a:rPr lang="ru-RU" sz="4400" dirty="0" smtClean="0"/>
              <a:t> </a:t>
            </a:r>
            <a:r>
              <a:rPr lang="ru-RU" sz="4400" dirty="0" smtClean="0"/>
              <a:t>Пищевых продуктах</a:t>
            </a:r>
          </a:p>
          <a:p>
            <a:pPr>
              <a:buNone/>
            </a:pPr>
            <a:r>
              <a:rPr lang="ru-RU" sz="4400" dirty="0" smtClean="0"/>
              <a:t>г) Клетках корней растений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5715016"/>
            <a:ext cx="1714512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7158" y="357166"/>
            <a:ext cx="1714512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2" action="ppaction://hlinksldjump"/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86116" y="1571612"/>
            <a:ext cx="1714512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215206" y="3571876"/>
            <a:ext cx="1714512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ysClr val="windowText" lastClr="000000"/>
                </a:solidFill>
                <a:hlinkClick r:id="rId4" action="ppaction://hlinksldjump"/>
              </a:rPr>
              <a:t>30</a:t>
            </a:r>
            <a:endParaRPr lang="ru-RU" sz="8000" dirty="0">
              <a:solidFill>
                <a:sysClr val="windowText" lastClr="0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5720" y="3643314"/>
            <a:ext cx="1714512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5" action="ppaction://hlinksldjump"/>
              </a:rPr>
              <a:t>20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429124" y="4786322"/>
            <a:ext cx="1714512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6" action="ppaction://hlinksldjump"/>
              </a:rPr>
              <a:t>25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12" y="285728"/>
            <a:ext cx="1714512" cy="178595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7" action="ppaction://hlinksldjump"/>
              </a:rPr>
              <a:t>15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7858148" y="6072206"/>
            <a:ext cx="1071570" cy="571504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3248"/>
          </a:xfrm>
        </p:spPr>
        <p:txBody>
          <a:bodyPr/>
          <a:lstStyle/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5400" dirty="0" smtClean="0">
                <a:solidFill>
                  <a:srgbClr val="FF0000"/>
                </a:solidFill>
              </a:rPr>
              <a:t>Г) </a:t>
            </a:r>
            <a:r>
              <a:rPr lang="ru-RU" sz="5400" dirty="0" smtClean="0"/>
              <a:t>Клетках корней растений</a:t>
            </a:r>
            <a:endParaRPr lang="ru-RU" sz="54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571504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s://rutvet.ru/sites/default/files/inline/images/klubenkovye-bakterii-gruppa-simbiontov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571612"/>
            <a:ext cx="5453728" cy="4772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0720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Какие бывают формы бактерий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а) Только в виде палочек </a:t>
            </a:r>
          </a:p>
          <a:p>
            <a:pPr>
              <a:buNone/>
            </a:pPr>
            <a:r>
              <a:rPr lang="ru-RU" dirty="0" smtClean="0"/>
              <a:t>              б) Только в виде шариков</a:t>
            </a:r>
          </a:p>
          <a:p>
            <a:pPr>
              <a:buNone/>
            </a:pPr>
            <a:r>
              <a:rPr lang="ru-RU" dirty="0" smtClean="0"/>
              <a:t>              в) Абсолютно разнообразные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786454"/>
            <a:ext cx="1714512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1475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В)</a:t>
            </a:r>
            <a:r>
              <a:rPr lang="ru-RU" sz="4800" dirty="0" smtClean="0"/>
              <a:t> Абсолютно разнообразные</a:t>
            </a:r>
            <a:endParaRPr lang="ru-RU" sz="48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72462" y="6000768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0" name="Picture 2" descr="https://studfile.net/html/2706/19/html_nZ9wcJYm89.cM88/img-WjaHG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2000240"/>
            <a:ext cx="4220686" cy="4662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   Зачем бактериям плотная оболочка?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а) Она помогает сохранять постоянную форму</a:t>
            </a:r>
          </a:p>
          <a:p>
            <a:pPr>
              <a:buNone/>
            </a:pPr>
            <a:r>
              <a:rPr lang="ru-RU" sz="3600" dirty="0" smtClean="0"/>
              <a:t>   б) Она помогает менять форму от условий среды </a:t>
            </a:r>
          </a:p>
          <a:p>
            <a:pPr>
              <a:buNone/>
            </a:pPr>
            <a:r>
              <a:rPr lang="ru-RU" sz="3600" dirty="0" smtClean="0"/>
              <a:t>   в) У бактерий нет оболочки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429264"/>
            <a:ext cx="1714512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</a:t>
            </a:r>
            <a:r>
              <a:rPr lang="ru-RU" sz="4400" dirty="0" smtClean="0">
                <a:solidFill>
                  <a:schemeClr val="tx1"/>
                </a:solidFill>
              </a:rPr>
              <a:t>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А) </a:t>
            </a:r>
            <a:r>
              <a:rPr lang="ru-RU" sz="6000" dirty="0" smtClean="0"/>
              <a:t>Она помогает сохранять постоянную форму</a:t>
            </a:r>
            <a:endParaRPr lang="ru-RU" sz="60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001024" y="6000768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avatars.mds.yandex.net/get-pdb/2376282/66aef277-3723-479a-887b-5ed71f9d5362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143248"/>
            <a:ext cx="571504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07220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Размножение бактерий осуществляется 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а) </a:t>
            </a:r>
            <a:r>
              <a:rPr lang="ru-RU" sz="3600" dirty="0" smtClean="0"/>
              <a:t>Только спорами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б) </a:t>
            </a:r>
            <a:r>
              <a:rPr lang="ru-RU" sz="3600" dirty="0" smtClean="0"/>
              <a:t>Только вегетативно</a:t>
            </a: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в) </a:t>
            </a:r>
            <a:r>
              <a:rPr lang="ru-RU" sz="3600" dirty="0" smtClean="0"/>
              <a:t>Делением клетки и некоторые - половым способом</a:t>
            </a:r>
          </a:p>
          <a:p>
            <a:pPr>
              <a:buNone/>
            </a:pPr>
            <a:r>
              <a:rPr lang="ru-RU" sz="3600" dirty="0" smtClean="0"/>
              <a:t>г) Особыми половыми клетками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768" y="5715016"/>
            <a:ext cx="1785950" cy="8572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286256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Размножение</a:t>
            </a:r>
            <a:r>
              <a:rPr lang="ru-RU" sz="4000" dirty="0" smtClean="0"/>
              <a:t> бактерий происходит путем </a:t>
            </a:r>
            <a:r>
              <a:rPr lang="ru-RU" sz="4000" dirty="0" smtClean="0"/>
              <a:t>деления и некоторые - половым путём</a:t>
            </a:r>
            <a:endParaRPr lang="ru-RU" sz="4000" dirty="0" smtClean="0"/>
          </a:p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В</a:t>
            </a:r>
            <a:r>
              <a:rPr lang="ru-RU" sz="8000" dirty="0" smtClean="0">
                <a:solidFill>
                  <a:srgbClr val="FF0000"/>
                </a:solidFill>
              </a:rPr>
              <a:t>)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86776" y="6072206"/>
            <a:ext cx="642942" cy="571480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706" name="Picture 2" descr="http://thelib.ru/books/00/13/00/00130056/i_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929066"/>
            <a:ext cx="7244775" cy="1995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592933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При каких температурах окружающей среды могут жить бактерии?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а) От -83 градусов до + 90 градусов</a:t>
            </a:r>
          </a:p>
          <a:p>
            <a:pPr>
              <a:buNone/>
            </a:pPr>
            <a:r>
              <a:rPr lang="ru-RU" sz="3600" dirty="0" smtClean="0"/>
              <a:t>    б) От 0 градусов до 25 градусов</a:t>
            </a:r>
          </a:p>
          <a:p>
            <a:pPr>
              <a:buNone/>
            </a:pPr>
            <a:r>
              <a:rPr lang="ru-RU" sz="3600" dirty="0" smtClean="0"/>
              <a:t>    в) От -5 градусов до 100 градусов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72330" y="5715016"/>
            <a:ext cx="1643074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/>
              <a:t>А) От -80 до +90</a:t>
            </a:r>
            <a:endParaRPr lang="ru-RU" sz="6600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658" name="Picture 2" descr="https://cf.ppt-online.org/files/slide/z/ZI2sHepYyPvoBlh4VUgLzK6XaM0ftd3OjEDRcm/sl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000240"/>
            <a:ext cx="5958134" cy="4462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Почему водоросли относят к низшим растениям 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а) Потому что у них нет спор</a:t>
            </a:r>
          </a:p>
          <a:p>
            <a:pPr>
              <a:buNone/>
            </a:pPr>
            <a:r>
              <a:rPr lang="ru-RU" dirty="0" smtClean="0"/>
              <a:t>   б) Потому что у них нет корней, листьев, стеблей</a:t>
            </a:r>
          </a:p>
          <a:p>
            <a:pPr>
              <a:buNone/>
            </a:pPr>
            <a:r>
              <a:rPr lang="ru-RU" dirty="0" smtClean="0"/>
              <a:t>   в) Потому что они маленького размера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5572140"/>
            <a:ext cx="2071702" cy="10001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00034" y="3786190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2" action="ppaction://hlinksldjump"/>
              </a:rPr>
              <a:t>20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5716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3" action="ppaction://hlinksldjump"/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1571612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4" action="ppaction://hlinksldjump"/>
              </a:rPr>
              <a:t>10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8992" y="500063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5" action="ppaction://hlinksldjump"/>
              </a:rPr>
              <a:t>25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286512" y="3857628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6" action="ppaction://hlinksldjump"/>
              </a:rPr>
              <a:t>30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15074" y="571480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7" action="ppaction://hlinksldjump"/>
              </a:rPr>
              <a:t>15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в начало 10">
            <a:hlinkClick r:id="rId8" action="ppaction://hlinksldjump" highlightClick="1"/>
          </p:cNvPr>
          <p:cNvSpPr/>
          <p:nvPr/>
        </p:nvSpPr>
        <p:spPr>
          <a:xfrm>
            <a:off x="7786710" y="6000768"/>
            <a:ext cx="1071570" cy="571504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Водоросли относятся к низшим растениям, потому что они не имеют тканей и органов, у них нет разделения тела на корни, стебель и листья, а есть единое вегетативное тело - слоевище или таллом</a:t>
            </a:r>
          </a:p>
          <a:p>
            <a:pPr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Б)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77826" name="Picture 2" descr="https://vchemraznica.ru/wp-content/uploads/2017/03/str1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4233859" cy="3407532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143900" y="6000768"/>
            <a:ext cx="714380" cy="642942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К зелёным нитчатым водорослям относят:</a:t>
            </a: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а) Ламинария</a:t>
            </a:r>
          </a:p>
          <a:p>
            <a:pPr>
              <a:buNone/>
            </a:pPr>
            <a:r>
              <a:rPr lang="ru-RU" sz="4400" dirty="0" smtClean="0"/>
              <a:t>б) Порфира</a:t>
            </a:r>
          </a:p>
          <a:p>
            <a:pPr>
              <a:buNone/>
            </a:pPr>
            <a:r>
              <a:rPr lang="ru-RU" sz="4400" dirty="0" smtClean="0"/>
              <a:t>в) </a:t>
            </a:r>
            <a:r>
              <a:rPr lang="ru-RU" sz="4400" dirty="0" err="1" smtClean="0"/>
              <a:t>Улотрикс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г) Хламидомонада</a:t>
            </a:r>
            <a:endParaRPr lang="ru-RU" sz="4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929454" y="5500702"/>
            <a:ext cx="1785950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572008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в) </a:t>
            </a:r>
            <a:r>
              <a:rPr lang="ru-RU" sz="8000" dirty="0" err="1" smtClean="0"/>
              <a:t>Улотрикс</a:t>
            </a:r>
            <a:endParaRPr lang="ru-RU" sz="8000" dirty="0" smtClean="0"/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286776" y="6072206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media.sciencephoto.com/image/b3020250/800wm/B3020250-Filamentous_alga,_Ulothrix_fimbri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571612"/>
            <a:ext cx="6509018" cy="4572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sz="3600" dirty="0" smtClean="0"/>
              <a:t>Снаружи клетку водорослей покрывает :</a:t>
            </a:r>
          </a:p>
          <a:p>
            <a:pPr>
              <a:buNone/>
            </a:pPr>
            <a:endParaRPr lang="ru-RU" sz="3600" dirty="0" smtClean="0"/>
          </a:p>
          <a:p>
            <a:pPr algn="ctr">
              <a:buNone/>
            </a:pPr>
            <a:r>
              <a:rPr lang="ru-RU" sz="3600" dirty="0" smtClean="0"/>
              <a:t>а) Кожица</a:t>
            </a:r>
          </a:p>
          <a:p>
            <a:pPr algn="ctr">
              <a:buNone/>
            </a:pPr>
            <a:r>
              <a:rPr lang="ru-RU" sz="3600" dirty="0" smtClean="0"/>
              <a:t>    б) Оболочка</a:t>
            </a:r>
          </a:p>
          <a:p>
            <a:pPr algn="ctr">
              <a:buNone/>
            </a:pPr>
            <a:r>
              <a:rPr lang="ru-RU" sz="3600" dirty="0" smtClean="0"/>
              <a:t>         в) Цитоплазма</a:t>
            </a:r>
          </a:p>
          <a:p>
            <a:pPr algn="ctr">
              <a:buNone/>
            </a:pPr>
            <a:r>
              <a:rPr lang="ru-RU" sz="3600" dirty="0" smtClean="0"/>
              <a:t>        г) Хлоропласт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2264" y="5572140"/>
            <a:ext cx="2000264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Б) </a:t>
            </a:r>
            <a:r>
              <a:rPr lang="ru-RU" sz="6000" dirty="0" smtClean="0"/>
              <a:t>Оболочка</a:t>
            </a:r>
            <a:endParaRPr lang="ru-RU" sz="6000" dirty="0"/>
          </a:p>
        </p:txBody>
      </p:sp>
      <p:pic>
        <p:nvPicPr>
          <p:cNvPr id="83970" name="Picture 2" descr="https://2.bp.blogspot.com/-NAIgfiKPAMk/XH57hXBbqoI/AAAAAAAACYM/ylZqyjLhG_wHk66WWV-XvVn9zQgPodHWwCEwYBhgL/s1600/%25D0%25A5%25D0%25BB%25D0%25B0%25D0%25BC%25D0%25B8%25D0%25B4%25D0%25BE%25D0%25BC%25D0%25BE%25D0%25BD%25D0%25B0%25D0%25B4%25D0%25B0%2B%25D0%25B2%2B%25D1%2580%25D0%25B0%25D0%25B7%25D1%2580%25D0%25B5%25D0%25B7%25D0%25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3116"/>
            <a:ext cx="6421539" cy="4333856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215338" y="6000768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Наука, изучающая водоросли: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а) Ботаника </a:t>
            </a:r>
          </a:p>
          <a:p>
            <a:pPr>
              <a:buNone/>
            </a:pPr>
            <a:r>
              <a:rPr lang="ru-RU" sz="4000" dirty="0" smtClean="0"/>
              <a:t>б) Микология </a:t>
            </a:r>
          </a:p>
          <a:p>
            <a:pPr>
              <a:buNone/>
            </a:pPr>
            <a:r>
              <a:rPr lang="ru-RU" sz="4000" dirty="0" smtClean="0"/>
              <a:t>в) Зоология </a:t>
            </a:r>
          </a:p>
          <a:p>
            <a:pPr>
              <a:buNone/>
            </a:pPr>
            <a:r>
              <a:rPr lang="ru-RU" sz="4000" dirty="0" smtClean="0"/>
              <a:t>г) Альгология </a:t>
            </a:r>
            <a:endParaRPr lang="ru-RU" sz="4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5643578"/>
            <a:ext cx="1928826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572008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г)</a:t>
            </a:r>
            <a:r>
              <a:rPr lang="ru-RU" sz="8000" dirty="0" smtClean="0"/>
              <a:t> Альгология 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avatars.mds.yandex.net/get-pdb/966350/5b47ddf7-3da1-41cc-900c-39f667e12395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285860"/>
            <a:ext cx="6857984" cy="5143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sz="3600" dirty="0" smtClean="0"/>
              <a:t>Тело водорослей может быть представлено:</a:t>
            </a:r>
          </a:p>
          <a:p>
            <a:pPr fontAlgn="base">
              <a:buNone/>
            </a:pPr>
            <a:endParaRPr lang="ru-RU" sz="3600" dirty="0" smtClean="0"/>
          </a:p>
          <a:p>
            <a:pPr fontAlgn="base">
              <a:buNone/>
            </a:pPr>
            <a:r>
              <a:rPr lang="ru-RU" sz="3600" dirty="0" smtClean="0"/>
              <a:t>а) Мицелием </a:t>
            </a:r>
          </a:p>
          <a:p>
            <a:pPr fontAlgn="base">
              <a:buNone/>
            </a:pPr>
            <a:r>
              <a:rPr lang="ru-RU" sz="3600" dirty="0" smtClean="0"/>
              <a:t>б) Корнем и побегами </a:t>
            </a:r>
          </a:p>
          <a:p>
            <a:pPr fontAlgn="base">
              <a:buNone/>
            </a:pPr>
            <a:r>
              <a:rPr lang="ru-RU" sz="3600" dirty="0" smtClean="0"/>
              <a:t>в) Плодовым телом </a:t>
            </a:r>
          </a:p>
          <a:p>
            <a:pPr fontAlgn="base">
              <a:buNone/>
            </a:pPr>
            <a:r>
              <a:rPr lang="ru-RU" sz="3600" dirty="0" smtClean="0"/>
              <a:t>г) Группой (колонией) клеток</a:t>
            </a:r>
            <a:endParaRPr lang="ru-RU" sz="36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5500702"/>
            <a:ext cx="1928826" cy="928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414337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dirty="0" smtClean="0"/>
              <a:t>                </a:t>
            </a:r>
            <a:r>
              <a:rPr lang="ru-RU" sz="8000" dirty="0" smtClean="0">
                <a:solidFill>
                  <a:srgbClr val="FF0000"/>
                </a:solidFill>
              </a:rPr>
              <a:t>Г)</a:t>
            </a:r>
            <a:r>
              <a:rPr lang="ru-RU" sz="8000" dirty="0" smtClean="0"/>
              <a:t> Группой (колонией) клеток</a:t>
            </a:r>
          </a:p>
          <a:p>
            <a:pPr algn="ctr">
              <a:buNone/>
            </a:pP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s://avatars.mds.yandex.net/get-pdb/1526388/268ebdc9-bee5-4f34-bf85-41cada6aed55/s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643182"/>
            <a:ext cx="4093552" cy="3736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fontAlgn="base">
              <a:buNone/>
            </a:pPr>
            <a:r>
              <a:rPr lang="ru-RU" dirty="0" smtClean="0"/>
              <a:t>  </a:t>
            </a:r>
            <a:r>
              <a:rPr lang="ru-RU" dirty="0" smtClean="0"/>
              <a:t>Хлорофилл в летках водорослей находится в: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r>
              <a:rPr lang="ru-RU" dirty="0" smtClean="0"/>
              <a:t>а) Хлоропластах</a:t>
            </a:r>
          </a:p>
          <a:p>
            <a:pPr fontAlgn="base">
              <a:buNone/>
            </a:pPr>
            <a:r>
              <a:rPr lang="ru-RU" dirty="0" smtClean="0"/>
              <a:t>б) Хромопластах </a:t>
            </a:r>
          </a:p>
          <a:p>
            <a:pPr fontAlgn="base">
              <a:buNone/>
            </a:pPr>
            <a:r>
              <a:rPr lang="ru-RU" dirty="0" smtClean="0"/>
              <a:t>в) Митохондриях</a:t>
            </a:r>
          </a:p>
          <a:p>
            <a:pPr fontAlgn="base">
              <a:buNone/>
            </a:pPr>
            <a:r>
              <a:rPr lang="ru-RU" dirty="0" smtClean="0"/>
              <a:t>г) Хроматофорах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5572140"/>
            <a:ext cx="2000264" cy="10715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hlinkClick r:id="rId2" action="ppaction://hlinksldjump"/>
              </a:rPr>
              <a:t>Ответ: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929454" y="428625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2" action="ppaction://hlinksldjump"/>
              </a:rPr>
              <a:t>30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500063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3" action="ppaction://hlinksldjump"/>
              </a:rPr>
              <a:t>25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286124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4" action="ppaction://hlinksldjump"/>
              </a:rPr>
              <a:t>20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35716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5" action="ppaction://hlinksldjump"/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71934" y="2285992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6" action="ppaction://hlinksldjump"/>
              </a:rPr>
              <a:t>10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928670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7" action="ppaction://hlinksldjump"/>
              </a:rPr>
              <a:t>15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7929586" y="6215082"/>
            <a:ext cx="1000132" cy="428628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/>
          </a:bodyPr>
          <a:lstStyle/>
          <a:p>
            <a:pPr algn="ctr" fontAlgn="base">
              <a:buNone/>
            </a:pPr>
            <a:r>
              <a:rPr lang="ru-RU" sz="5400" dirty="0" smtClean="0">
                <a:solidFill>
                  <a:srgbClr val="FF0000"/>
                </a:solidFill>
              </a:rPr>
              <a:t>г</a:t>
            </a:r>
            <a:r>
              <a:rPr lang="ru-RU" sz="5400" dirty="0" smtClean="0">
                <a:solidFill>
                  <a:srgbClr val="FF0000"/>
                </a:solidFill>
              </a:rPr>
              <a:t>)</a:t>
            </a:r>
            <a:r>
              <a:rPr lang="ru-RU" sz="5400" dirty="0" smtClean="0"/>
              <a:t> Хроматофорах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642942" cy="571504"/>
          </a:xfrm>
          <a:prstGeom prst="actionButtonBackPrevio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fsd.kopilkaurokov.ru/uploads/user_file_549160e4cd9f9/img_user_file_549160e4cd9f9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142984"/>
            <a:ext cx="6953266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929454" y="428625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2" action="ppaction://hlinksldjump"/>
              </a:rPr>
              <a:t>30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500063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3" action="ppaction://hlinksldjump"/>
              </a:rPr>
              <a:t>25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58" y="3286124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4" action="ppaction://hlinksldjump"/>
              </a:rPr>
              <a:t>20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357166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5" action="ppaction://hlinksldjump"/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71934" y="2285992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6" action="ppaction://hlinksldjump"/>
              </a:rPr>
              <a:t>10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786578" y="928670"/>
            <a:ext cx="1643074" cy="1571636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7" action="ppaction://hlinksldjump"/>
              </a:rPr>
              <a:t>15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0" name="Управляющая кнопка: в начало 9">
            <a:hlinkClick r:id="rId8" action="ppaction://hlinksldjump" highlightClick="1"/>
          </p:cNvPr>
          <p:cNvSpPr/>
          <p:nvPr/>
        </p:nvSpPr>
        <p:spPr>
          <a:xfrm>
            <a:off x="7929586" y="6215082"/>
            <a:ext cx="1000132" cy="428628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42910" y="1643050"/>
            <a:ext cx="1643074" cy="164307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hlinkClick r:id="rId2" action="ppaction://hlinksldjump"/>
              </a:rPr>
              <a:t>5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71868" y="1000108"/>
            <a:ext cx="1643074" cy="164307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00826" y="3857628"/>
            <a:ext cx="1643074" cy="164307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4" action="ppaction://hlinksldjump"/>
              </a:rPr>
              <a:t>30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1472" y="4857760"/>
            <a:ext cx="1643074" cy="164307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5" action="ppaction://hlinksldjump"/>
              </a:rPr>
              <a:t>20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643306" y="3929066"/>
            <a:ext cx="1643074" cy="164307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6" action="ppaction://hlinksldjump"/>
              </a:rPr>
              <a:t>25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58016" y="571480"/>
            <a:ext cx="1643074" cy="1643074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tx1"/>
                </a:solidFill>
                <a:hlinkClick r:id="rId7" action="ppaction://hlinksldjump"/>
              </a:rPr>
              <a:t>15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в начало 10">
            <a:hlinkClick r:id="rId8" action="ppaction://hlinksldjump" highlightClick="1"/>
          </p:cNvPr>
          <p:cNvSpPr/>
          <p:nvPr/>
        </p:nvSpPr>
        <p:spPr>
          <a:xfrm>
            <a:off x="7858148" y="6072206"/>
            <a:ext cx="1042416" cy="500042"/>
          </a:xfrm>
          <a:prstGeom prst="actionButtonBeginning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UX25FU4DC2SS-299-2659</_dlc_DocId>
    <_dlc_DocIdUrl xmlns="abdb83d0-779d-445a-a542-78c4e7e32ea9">
      <Url>http://www.eduportal44.ru/soligalich/shablon/_layouts/15/DocIdRedir.aspx?ID=UX25FU4DC2SS-299-2659</Url>
      <Description>UX25FU4DC2SS-299-2659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446008AEDCEE84CB7C482180BF9D09A" ma:contentTypeVersion="1" ma:contentTypeDescription="Создание документа." ma:contentTypeScope="" ma:versionID="64f8da8877053b832dba57171a24fbd5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aa7888a296d7a675a193ad356a4c41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DCF5F7-D93F-4BF8-BE79-827AFDE2F9EA}"/>
</file>

<file path=customXml/itemProps2.xml><?xml version="1.0" encoding="utf-8"?>
<ds:datastoreItem xmlns:ds="http://schemas.openxmlformats.org/officeDocument/2006/customXml" ds:itemID="{CE54DADF-473C-45B3-9AA7-200A18FE193A}"/>
</file>

<file path=customXml/itemProps3.xml><?xml version="1.0" encoding="utf-8"?>
<ds:datastoreItem xmlns:ds="http://schemas.openxmlformats.org/officeDocument/2006/customXml" ds:itemID="{FE90CE56-B471-4CA7-929A-42CF43BBC07E}"/>
</file>

<file path=customXml/itemProps4.xml><?xml version="1.0" encoding="utf-8"?>
<ds:datastoreItem xmlns:ds="http://schemas.openxmlformats.org/officeDocument/2006/customXml" ds:itemID="{AF5B195B-C121-4FB8-A275-788F0F555193}"/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1094</Words>
  <PresentationFormat>Экран (4:3)</PresentationFormat>
  <Paragraphs>328</Paragraphs>
  <Slides>70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Тема Office</vt:lpstr>
      <vt:lpstr>ВИКТОРИНА ПО БИОЛОГИИ 5 класс</vt:lpstr>
      <vt:lpstr>ЗНАТОКИ БИОЛОГИИ</vt:lpstr>
      <vt:lpstr>Правила: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 г)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ПО БИОЛОГИИ 5 класс</dc:title>
  <dc:creator>Lenovo</dc:creator>
  <cp:lastModifiedBy>Lenovo</cp:lastModifiedBy>
  <cp:revision>82</cp:revision>
  <dcterms:created xsi:type="dcterms:W3CDTF">2020-02-10T13:36:31Z</dcterms:created>
  <dcterms:modified xsi:type="dcterms:W3CDTF">2020-02-27T17:24:17Z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0x010100A446008AEDCEE84CB7C482180BF9D09A</vt:lpwstr>
  </property>
  <property fmtid="{D5CDD505-2E9C-101B-9397-08002B2CF9AE}" pid="3" name="_dlc_DocIdItemGuid">
    <vt:lpwstr>f67e1241-4194-4fb8-a75d-24f18e061932</vt:lpwstr>
  </property>
</Properties>
</file>