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1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635AF2-6E2E-4208-8A6C-A63669B32AB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58E9C9-8341-454A-B198-02F058062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565189-92D5-49CE-B416-6BE7B3E705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BE9190-092F-43D7-BCFB-5E6B0BDBCF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5465D-2C63-411E-8D11-7C7502970E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A50B1C-8B30-4F61-9CDF-AD62634F76C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9384C-A2CF-4EF8-A54A-280F7D3935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4E3BA3-CA91-4FA3-8B8C-40C4E74BAA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18A191-2BAA-4154-9B41-6086A998031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3FFAB8-6CD8-43EF-8CFB-B129AD4D8B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CAAAC-F8E4-4C54-862A-BFCED71531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D0D429-A343-421B-8D1F-A5E8D237C4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A75A75-174A-4C1C-9B67-57A495B426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5E4752-87D1-4BC2-A2D9-2FD7E213704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D68FD4-D867-4C9D-83F3-7CED7578CC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1455A7-B302-467F-BECB-98B611CD9A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BEBC91-E6C9-4FAF-BD0E-DFF6C197AB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958B59-B1AD-4DA9-880F-FFF3DD5AE51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75E974-AFBD-4E30-B2E7-DC4EB57377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D64B4-CF25-4174-99C5-1F3F2576174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24A79-5AA3-49D4-B4BB-811ABB370F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C10EE-33B4-4408-9FB6-BE133B2CFAC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4842AF-30C5-4C34-9BF2-87D3B93170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48865-2048-47AC-B1DA-CCA9835756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41341-A66F-4FAC-B0ED-165D1473FF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06DBAF-B933-48ED-9B12-751F5E4828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70A3E9-53A8-4689-84A3-94D6F80C96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8DF25-8014-46FC-9FD9-EC10CE22CC2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F2BEE-B8BE-4A24-9B61-851E7D1FD0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2B68DB-9CF7-4360-9199-45605D691F8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2A7BB1-3A5B-4BCF-8C64-56D4CA0142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1949C9-2826-43C7-9AAB-4BC57994C0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6EAF7-648E-4D64-8ECE-DF4DCB8829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68B216-36B2-4B8A-8C32-08432A75C9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97AE17-712F-4086-962A-A335EFD62F6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CCDB-14A4-40CC-8281-112F23B37C9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FEC6-F5CC-416A-8570-1CC09C0DC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FB0B-3CD5-45AF-B16D-972A45656D47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B056-244D-4CF4-AC68-436AF2C7D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7C1A-4673-42F5-901C-40C4E9431A2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496F-482F-4881-98A8-4D45AB68A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C277-D9A9-4FAE-BF97-446EDE81A13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BC41-0413-4848-BEBF-FB4F520D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80A6-C41D-4024-9ACA-3555D225F75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2EA1-A812-419C-9B6A-BB0A221EA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3C7A-DB01-4B52-8BC8-8DD245FC540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78B9-9436-4B76-BD8A-AFB6BC696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28B4-55B1-4090-9590-7150B36113B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4E53-D8E2-4DA6-9844-A275B9259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32C3-38E3-45CA-8DEA-3A9EF81F3FE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88D9-D11D-4573-8850-405051783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203A-C5BD-4C18-A75A-9BB172C54BCC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3B5FD-01C1-4B9D-AF8D-7C2C95E38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C3B-A1D5-4215-A946-716C8E17FDA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07345-1A30-4215-AD57-055E67369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681D-645A-4B62-993C-290C9BF7CBE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FAEE-1035-4410-82A5-833532DB5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4F51-D749-47C2-B3E3-415F88B5766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4FB6-AFAF-4D68-91D4-EC9A66038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D902-BCD4-4ED5-A503-14929EFF5940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E4F3-FB30-415D-A62C-1ED89BE33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5252B-AC45-4FA3-A73D-F397323954D9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97CA-C693-43FA-AAD5-EAD85DAAC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59B6-2AC8-4116-814D-03996A51DFEE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D062-2AAA-4587-80AA-6CF451B25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57FF-C647-4091-8C87-3D07DB129EA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2578-EBFE-47FF-A5B4-AC363389B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E42F-0CC2-4147-90B8-A15005B1510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AEC3-7A87-4AC0-8412-1A278D2EE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CE85-7821-4DF1-83C1-40CB4A16B0D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70C7-ECCB-40B2-9997-1EF30B1F6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7C4F-AEC7-4FC6-AFD3-68F5F86B9F75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24B3-2BC7-4126-B2AE-F85C994EC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6887-FB80-4D3A-A096-664A1223750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6155-0011-4997-B93E-1ABF1CFF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C14D-ADBF-4B24-9725-13CBD8DC91B1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F883-7EFC-496A-97C5-12E2AED33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55EC-5192-443E-A932-84F3AEF295EA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D1E0-725E-4AC3-BAF0-CF953A3F4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D2103A-BB34-4FA9-ABE9-B419FC544524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6325D0-073D-4F06-843D-060E2A0EC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0" r:id="rId2"/>
    <p:sldLayoutId id="2147483707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8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7D989E-08BD-4658-82F4-9776779792C3}" type="datetimeFigureOut">
              <a:rPr lang="ru-RU"/>
              <a:pPr>
                <a:defRPr/>
              </a:pPr>
              <a:t>26.02.2019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434355-D7F7-441C-B690-5F0B7208F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98" r:id="rId2"/>
    <p:sldLayoutId id="2147483710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11" r:id="rId9"/>
    <p:sldLayoutId id="2147483704" r:id="rId10"/>
    <p:sldLayoutId id="21474837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9.jpeg"/><Relationship Id="rId5" Type="http://schemas.openxmlformats.org/officeDocument/2006/relationships/image" Target="../media/image20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://upload.wikimedia.org/wikipedia/commons/9/96/Pyrrhula_pyrrhula_bl1.jpg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upload.wikimedia.org/wikipedia/commons/a/a3/Snegir1.jpg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34.jpeg"/><Relationship Id="rId5" Type="http://schemas.openxmlformats.org/officeDocument/2006/relationships/image" Target="../media/image20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0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20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20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47.jpeg"/><Relationship Id="rId5" Type="http://schemas.openxmlformats.org/officeDocument/2006/relationships/image" Target="../media/image20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2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5" Type="http://schemas.openxmlformats.org/officeDocument/2006/relationships/image" Target="../media/image20.pn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6" Type="http://schemas.openxmlformats.org/officeDocument/2006/relationships/image" Target="../media/image20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6" Type="http://schemas.openxmlformats.org/officeDocument/2006/relationships/image" Target="../media/image20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2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Relationship Id="rId6" Type="http://schemas.openxmlformats.org/officeDocument/2006/relationships/hyperlink" Target="http://upload.wikimedia.org/wikipedia/commons/d/d8/Alauda_arvensis_2.jp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7.wav"/><Relationship Id="rId7" Type="http://schemas.openxmlformats.org/officeDocument/2006/relationships/image" Target="../media/image54.jpeg"/><Relationship Id="rId2" Type="http://schemas.openxmlformats.org/officeDocument/2006/relationships/audio" Target="../media/audio2.wav"/><Relationship Id="rId1" Type="http://schemas.openxmlformats.org/officeDocument/2006/relationships/audio" Target="../media/audio20.wav"/><Relationship Id="rId6" Type="http://schemas.openxmlformats.org/officeDocument/2006/relationships/image" Target="../media/image62.jpeg"/><Relationship Id="rId5" Type="http://schemas.openxmlformats.org/officeDocument/2006/relationships/notesSlide" Target="../notesSlides/notesSlide27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33.jpeg"/><Relationship Id="rId5" Type="http://schemas.openxmlformats.org/officeDocument/2006/relationships/image" Target="../media/image46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gif"/><Relationship Id="rId7" Type="http://schemas.openxmlformats.org/officeDocument/2006/relationships/image" Target="../media/image68.jpeg"/><Relationship Id="rId12" Type="http://schemas.openxmlformats.org/officeDocument/2006/relationships/image" Target="../media/image7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21.jpeg"/><Relationship Id="rId5" Type="http://schemas.openxmlformats.org/officeDocument/2006/relationships/image" Target="../media/image66.jpeg"/><Relationship Id="rId10" Type="http://schemas.openxmlformats.org/officeDocument/2006/relationships/audio" Target="../media/audio3.wav"/><Relationship Id="rId4" Type="http://schemas.openxmlformats.org/officeDocument/2006/relationships/image" Target="../media/image65.gif"/><Relationship Id="rId9" Type="http://schemas.openxmlformats.org/officeDocument/2006/relationships/image" Target="../media/image7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7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0.png"/><Relationship Id="rId5" Type="http://schemas.openxmlformats.org/officeDocument/2006/relationships/image" Target="../media/image21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20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20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57430"/>
            <a:ext cx="8463314" cy="2428892"/>
          </a:xfrm>
          <a:prstGeom prst="rect">
            <a:avLst/>
          </a:prstGeom>
          <a:noFill/>
        </p:spPr>
        <p:txBody>
          <a:bodyPr wrap="none">
            <a:prstTxWarp prst="textDeflateBottom">
              <a:avLst>
                <a:gd name="adj" fmla="val 7079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птицы России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9219" name="Picture 2" descr="C:\Users\Пользователь\Documents\Анимация\animashky\ОБЫЧНЫЕ\животные\орлы и ястребы\764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9286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Пользователь\Documents\Анимация\animashky\ОБЫЧНЫЕ\животные\пингвины\768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000625"/>
            <a:ext cx="1171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Пользователь\Documents\Анимация\animashky\ОБЫЧНЫЕ\животные\птицы\78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785813"/>
            <a:ext cx="1724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Пользователь\Documents\Анимация\animashky\ОБЫЧНЫЕ\животные\птицы\789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4929188"/>
            <a:ext cx="131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Пользователь\Documents\Анимация\animashky\ОБЫЧНЫЕ\животные\птицы\796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5" y="1357313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5357813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син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620713"/>
            <a:ext cx="4895850" cy="32766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6806" name="Picture 6" descr="синица корми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565400"/>
            <a:ext cx="3095625" cy="41433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484438" y="0"/>
            <a:ext cx="40322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Синица </a:t>
            </a: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4479925" y="3232150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179388" y="404813"/>
            <a:ext cx="4105275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Ловкая и подвижная зимующая птичка. Питается насекомыми, пауками, семенами. Гнезда обычно устраивает в дуплах деревьев. 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348038" y="3933825"/>
            <a:ext cx="5905500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Чаще всего у нас встречается </a:t>
            </a:r>
            <a:r>
              <a:rPr lang="ru-RU" sz="2000" b="1" i="1">
                <a:solidFill>
                  <a:srgbClr val="003399"/>
                </a:solidFill>
                <a:latin typeface="Constantia" pitchFamily="18" charset="0"/>
              </a:rPr>
              <a:t>большая синица.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Ярко-желтая грудка и живот этой птицы поделены пополам широкой черной полосой. Сделайте кормушку у своего окна, в саду, на лесной опушке, сыпьте туда остатки корма, семечки, хлебные крошки – синицы доставят вам много удовольствия своим бодрым видом и звонким голосом.</a:t>
            </a:r>
            <a:r>
              <a:rPr lang="ru-RU" sz="2000">
                <a:solidFill>
                  <a:srgbClr val="003399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7681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иница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6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320" fill="hold"/>
                                        <p:tgtEl>
                                          <p:spTgt spid="76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16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16"/>
                </p:tgtEl>
              </p:cMediaNode>
            </p:audio>
          </p:childTnLst>
        </p:cTn>
      </p:par>
    </p:tnLst>
    <p:bldLst>
      <p:bldP spid="76811" grpId="0"/>
      <p:bldP spid="76813" grpId="0"/>
      <p:bldP spid="768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сорока1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107950" y="4076700"/>
            <a:ext cx="3311525" cy="26479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7831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рок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62531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сорока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620713"/>
            <a:ext cx="5111750" cy="36274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339975" y="0"/>
            <a:ext cx="3382963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Сорока 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419475" y="4210050"/>
            <a:ext cx="6048375" cy="2647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 </a:t>
            </a: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Сороки питаются самой разной пищей. Это насекомые, грызуны. Также сороки часто разоряют птичьи гнёзда, таская яйца и птенцов. Живущие по соседству с человеком сороки не боятся своровать какую-нибудь пищу и у него.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0" y="549275"/>
            <a:ext cx="4140200" cy="3444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Сорока — птица чёрно-белого окраса. Голова, шея, грудь и спина чёрные с фиолетовым или синевато-зелёным металлическим отливом, живот и плечи белые. Длинный хвост и крылья чёрные. Сорока – единст-венное известное не-млекопитающее, способное узнать себя в зеркале.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05" fill="hold"/>
                                        <p:tgtEl>
                                          <p:spTgt spid="778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  <p:audio>
              <p:cMediaNode vol="98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1"/>
                </p:tgtEl>
              </p:cMediaNode>
            </p:audio>
          </p:childTnLst>
        </p:cTn>
      </p:par>
    </p:tnLst>
    <p:bldLst>
      <p:bldP spid="77832" grpId="0"/>
      <p:bldP spid="77834" grpId="0"/>
      <p:bldP spid="77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9" name="Picture 11" descr="Файл:Snegir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557338"/>
            <a:ext cx="3987800" cy="34877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8864" name="Picture 16" descr="снегирь сам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88913"/>
            <a:ext cx="2879725" cy="30257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8861" name="Picture 13" descr="Файл:Pyrrhula pyrrhula bl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3429000"/>
            <a:ext cx="4248150" cy="32575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627313" y="0"/>
            <a:ext cx="31686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Снегирь </a:t>
            </a:r>
          </a:p>
        </p:txBody>
      </p:sp>
      <p:sp>
        <p:nvSpPr>
          <p:cNvPr id="20486" name="Text Box 17"/>
          <p:cNvSpPr txBox="1">
            <a:spLocks noChangeArrowheads="1"/>
          </p:cNvSpPr>
          <p:nvPr/>
        </p:nvSpPr>
        <p:spPr bwMode="auto">
          <a:xfrm>
            <a:off x="6443663" y="2708275"/>
            <a:ext cx="241141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Самка</a:t>
            </a:r>
          </a:p>
        </p:txBody>
      </p:sp>
      <p:sp>
        <p:nvSpPr>
          <p:cNvPr id="20487" name="Text Box 18"/>
          <p:cNvSpPr txBox="1">
            <a:spLocks noChangeArrowheads="1"/>
          </p:cNvSpPr>
          <p:nvPr/>
        </p:nvSpPr>
        <p:spPr bwMode="auto">
          <a:xfrm>
            <a:off x="4500563" y="4652963"/>
            <a:ext cx="1944687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Самец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0" y="620713"/>
            <a:ext cx="3995738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Появляется эта птица у нас ближе к зиме. Первый снег и первый снегирь! Питается снегирь преимущественно семенами, почками и ягодами. Кормясь ягодами, выедает из них семена, оставляя мякоть. </a:t>
            </a:r>
          </a:p>
        </p:txBody>
      </p:sp>
      <p:sp>
        <p:nvSpPr>
          <p:cNvPr id="78869" name="Rectangle 21"/>
          <p:cNvSpPr>
            <a:spLocks noChangeArrowheads="1"/>
          </p:cNvSpPr>
          <p:nvPr/>
        </p:nvSpPr>
        <p:spPr bwMode="auto">
          <a:xfrm>
            <a:off x="4589463" y="5229225"/>
            <a:ext cx="4554537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Птенцов выкармливают в основном растительными кормами, а насекомых поедают лишь случайно.</a:t>
            </a:r>
          </a:p>
        </p:txBody>
      </p:sp>
      <p:pic>
        <p:nvPicPr>
          <p:cNvPr id="7887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гирь 1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04250" y="63182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8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5835" fill="hold"/>
                                        <p:tgtEl>
                                          <p:spTgt spid="788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70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70"/>
                </p:tgtEl>
              </p:cMediaNode>
            </p:audio>
          </p:childTnLst>
        </p:cTn>
      </p:par>
    </p:tnLst>
    <p:bldLst>
      <p:bldP spid="78862" grpId="0"/>
      <p:bldP spid="78867" grpId="0"/>
      <p:bldP spid="788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9" name="Picture 7" descr="поползень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620713"/>
            <a:ext cx="3513138" cy="41036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908175" y="0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Поползень </a:t>
            </a:r>
          </a:p>
        </p:txBody>
      </p:sp>
      <p:pic>
        <p:nvPicPr>
          <p:cNvPr id="7988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оползен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поползень1"/>
          <p:cNvPicPr>
            <a:picLocks noChangeAspect="1" noChangeArrowheads="1"/>
          </p:cNvPicPr>
          <p:nvPr/>
        </p:nvPicPr>
        <p:blipFill>
          <a:blip r:embed="rId6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79388" y="2681288"/>
            <a:ext cx="4392612" cy="39751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0" y="620713"/>
            <a:ext cx="5256213" cy="1981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Эта птица величиной с воробья. Умеет передвигаться по стволу вниз головой. Питается насекомыми, семенами сосны, ели, желудями. Иногда подражает дятлу – долбит кору и извлекает из-под нее личинок.</a:t>
            </a: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714875" y="4632325"/>
            <a:ext cx="4176713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Поползень на зиму запасает корм. И желуди, и орехи, и крылатки клена – все запихивает в трещины и щели. Упорно трудится целую осень, а потом зимой ищет свои кладовые.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8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586" fill="hold"/>
                                        <p:tgtEl>
                                          <p:spTgt spid="798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1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81"/>
                </p:tgtEl>
              </p:cMediaNode>
            </p:audio>
          </p:childTnLst>
        </p:cTn>
      </p:par>
    </p:tnLst>
    <p:bldLst>
      <p:bldP spid="79880" grpId="0"/>
      <p:bldP spid="79882" grpId="0"/>
      <p:bldP spid="798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клест1"/>
          <p:cNvPicPr>
            <a:picLocks noChangeAspect="1" noChangeArrowheads="1"/>
          </p:cNvPicPr>
          <p:nvPr/>
        </p:nvPicPr>
        <p:blipFill>
          <a:blip r:embed="rId4" cstate="print">
            <a:lum bright="24000" contrast="12000"/>
          </a:blip>
          <a:srcRect/>
          <a:stretch>
            <a:fillRect/>
          </a:stretch>
        </p:blipFill>
        <p:spPr bwMode="auto">
          <a:xfrm>
            <a:off x="4284663" y="765175"/>
            <a:ext cx="4681537" cy="350996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0900" name="Picture 4" descr="кле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3130550"/>
            <a:ext cx="5400675" cy="359886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090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ест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9688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2700338" y="0"/>
            <a:ext cx="331152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Клёст 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541963" y="4292600"/>
            <a:ext cx="3602037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Эта птичка отличается от других перекрещенным клювом, с помощью которого она достает семена из шишек. Клесты выводят птенцов зимой, обычно в конце февраля.  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107950" y="692150"/>
            <a:ext cx="4105275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Дневная, шумная и подвижная птица. Питается семенами хвойных деревьев. Летает быстро, по волнистой  траектории. В полёте стайка клестов перекликается, издавая «кеп-кеп-кеп».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13" fill="hold"/>
                                        <p:tgtEl>
                                          <p:spTgt spid="80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02"/>
                </p:tgtEl>
              </p:cMediaNode>
            </p:audio>
          </p:childTnLst>
        </p:cTn>
      </p:par>
    </p:tnLst>
    <p:bldLst>
      <p:bldP spid="80903" grpId="0"/>
      <p:bldP spid="80904" grpId="0"/>
      <p:bldP spid="809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солов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924175"/>
            <a:ext cx="4392613" cy="37338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4213" name="Picture 5" descr="соловей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6863" y="549275"/>
            <a:ext cx="4857750" cy="348456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2484438" y="-100013"/>
            <a:ext cx="3600450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Соловей 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0" y="404813"/>
            <a:ext cx="4176713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Соловей – птица-невидимка. Он неярок и очень осторожен. Соловьи, как люди, долго учатся петь. Лишь на третий год жизни становятся они певцами. Из теплых стран возвращаются весной одними из последних</a:t>
            </a: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. 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4500563" y="4022725"/>
            <a:ext cx="4824412" cy="283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Как только появляются птенцы, соловьиные трели смолкают. Самец и самка носят детенышам гусениц, мух и жуков. Через десять дней птенцы выпрыгивают из гнезда (оно находится на земле) и путешествуют по окрестностям вместе с родителями до конца лета. А потом -  в Африку на зимовку. </a:t>
            </a:r>
          </a:p>
        </p:txBody>
      </p:sp>
      <p:pic>
        <p:nvPicPr>
          <p:cNvPr id="9422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ловей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3500438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4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8357" fill="hold"/>
                                        <p:tgtEl>
                                          <p:spTgt spid="94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221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21"/>
                </p:tgtEl>
              </p:cMediaNode>
            </p:audio>
          </p:childTnLst>
        </p:cTn>
      </p:par>
    </p:tnLst>
    <p:bldLst>
      <p:bldP spid="94214" grpId="0"/>
      <p:bldP spid="94219" grpId="0"/>
      <p:bldP spid="942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корол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620713"/>
            <a:ext cx="4105275" cy="27336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1925" name="Picture 5" descr="короле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205038"/>
            <a:ext cx="3744913" cy="278606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1926" name="Picture 6" descr="королк желтого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357563"/>
            <a:ext cx="2978150" cy="33845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2268538" y="0"/>
            <a:ext cx="4465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Королёк</a:t>
            </a:r>
          </a:p>
        </p:txBody>
      </p:sp>
      <p:pic>
        <p:nvPicPr>
          <p:cNvPr id="81931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оролек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75688" y="6389688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79388" y="692150"/>
            <a:ext cx="4464050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Самая маленькая птичка нашей страны, весит всего 5-6 граммов. Назвали корольком из-за яркой желтой полоски на голове. Как будто корона! 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3492500" y="5084763"/>
            <a:ext cx="5184775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Зимой корольки никуда не улетают, кочуют в поисках еды по лесам, садам и паркам.  Летом живут в хвойных лесах, чаще в еловых, питаясь мелкими насекомыми и семенами.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440" fill="hold"/>
                                        <p:tgtEl>
                                          <p:spTgt spid="819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31"/>
                </p:tgtEl>
              </p:cMediaNode>
            </p:audio>
          </p:childTnLst>
        </p:cTn>
      </p:par>
    </p:tnLst>
    <p:bldLst>
      <p:bldP spid="81928" grpId="0"/>
      <p:bldP spid="81932" grpId="0"/>
      <p:bldP spid="819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заря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420938"/>
            <a:ext cx="4464050" cy="42132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2951" name="Picture 7" descr="зарянка1"/>
          <p:cNvPicPr>
            <a:picLocks noChangeAspect="1" noChangeArrowheads="1"/>
          </p:cNvPicPr>
          <p:nvPr/>
        </p:nvPicPr>
        <p:blipFill>
          <a:blip r:embed="rId5" cstate="print">
            <a:lum bright="24000" contrast="24000"/>
          </a:blip>
          <a:srcRect/>
          <a:stretch>
            <a:fillRect/>
          </a:stretch>
        </p:blipFill>
        <p:spPr bwMode="auto">
          <a:xfrm>
            <a:off x="4427538" y="620713"/>
            <a:ext cx="4537075" cy="33226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763713" y="0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Зарянка 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0" y="549275"/>
            <a:ext cx="4932363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Заря́нка, или мали́новка является перелётной птицей, но возвращается в северные края одной из первых . Обитает, как правило, на земле, в кустах, передвигается прыжками.</a:t>
            </a: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678363" y="4005263"/>
            <a:ext cx="4465637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Зарянки ищут на земле насекомых, дождевых червей и улиток. Осенью они поедают ещё и ягоды. Людей почти не боится, и если человек не двигается, может вплотную к нему подлететь и с любопытством разглядывать. </a:t>
            </a:r>
          </a:p>
        </p:txBody>
      </p:sp>
      <p:pic>
        <p:nvPicPr>
          <p:cNvPr id="82957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рянка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9788" y="6337300"/>
            <a:ext cx="5207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29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412" fill="hold"/>
                                        <p:tgtEl>
                                          <p:spTgt spid="829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7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957"/>
                </p:tgtEl>
              </p:cMediaNode>
            </p:audio>
          </p:childTnLst>
        </p:cTn>
      </p:par>
    </p:tnLst>
    <p:bldLst>
      <p:bldP spid="82952" grpId="0"/>
      <p:bldP spid="82955" grpId="0"/>
      <p:bldP spid="829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зябл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133600"/>
            <a:ext cx="3830638" cy="45656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3973" name="Picture 5" descr="зябли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20713"/>
            <a:ext cx="4573587" cy="33845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484438" y="0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Зяблик </a:t>
            </a:r>
          </a:p>
        </p:txBody>
      </p:sp>
      <p:pic>
        <p:nvPicPr>
          <p:cNvPr id="83975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яблик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107950" y="476250"/>
            <a:ext cx="4248150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Весной прилетает к нам вслед за скворцами и жаворонками. Обитает в лесах и парках всех типов, часто у самого жилья человека. </a:t>
            </a:r>
            <a:endParaRPr lang="ru-RU" sz="2000">
              <a:solidFill>
                <a:srgbClr val="003399"/>
              </a:solidFill>
              <a:latin typeface="Constantia" pitchFamily="18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4211638" y="4221163"/>
            <a:ext cx="4643437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Питается насекомыми, семенами и зелёными частями растений. Зяблика можно узнать по яркой окраске и голосу. Песня  представлена трелью, заканчивающейся «росчерком» (коротким резким звуком) в конце. </a:t>
            </a:r>
          </a:p>
        </p:txBody>
      </p:sp>
      <p:pic>
        <p:nvPicPr>
          <p:cNvPr id="83978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яблик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79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9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88" fill="hold"/>
                                        <p:tgtEl>
                                          <p:spTgt spid="839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5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5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39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77" fill="hold"/>
                                        <p:tgtEl>
                                          <p:spTgt spid="839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8"/>
                  </p:tgtEl>
                </p:cond>
              </p:nextCondLst>
            </p:seq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8"/>
                </p:tgtEl>
              </p:cMediaNode>
            </p:audio>
          </p:childTnLst>
        </p:cTn>
      </p:par>
    </p:tnLst>
    <p:bldLst>
      <p:bldP spid="83974" grpId="0"/>
      <p:bldP spid="83976" grpId="0"/>
      <p:bldP spid="839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195513" y="0"/>
            <a:ext cx="4608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Свиристель </a:t>
            </a:r>
          </a:p>
        </p:txBody>
      </p:sp>
      <p:pic>
        <p:nvPicPr>
          <p:cNvPr id="84999" name="Picture 7" descr="свиристель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708275"/>
            <a:ext cx="3398838" cy="39592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500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виристель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5688" y="6289675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003800" y="476250"/>
            <a:ext cx="428625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Певчая птица с заметным гребешком, передвигается в больших группах, быстрым и прямым полётом. Распространён в зоне таёжных лесов . Питается ягодами, почками деревьев и кустов.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07950" y="4365625"/>
            <a:ext cx="5040313" cy="25638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Свиристели очень прожорливы: весь зимний день они проводят в поисках пищи или же бывают заняты едой.  Прожорливость птиц так велика, что не вся пища, съеденная ими, усваивается организмом: часть ягод и плодов в не переваренном виде выделяется из кишечника птиц и, попав в почву, дает полноценные всходы. </a:t>
            </a:r>
          </a:p>
        </p:txBody>
      </p:sp>
      <p:pic>
        <p:nvPicPr>
          <p:cNvPr id="85003" name="Picture 11" descr="свиристель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</a:blip>
          <a:srcRect/>
          <a:stretch>
            <a:fillRect/>
          </a:stretch>
        </p:blipFill>
        <p:spPr bwMode="auto">
          <a:xfrm>
            <a:off x="107950" y="620713"/>
            <a:ext cx="4897438" cy="379571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786" fill="hold"/>
                                        <p:tgtEl>
                                          <p:spTgt spid="850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0"/>
                </p:tgtEl>
              </p:cMediaNode>
            </p:audio>
          </p:childTnLst>
        </p:cTn>
      </p:par>
    </p:tnLst>
    <p:bldLst>
      <p:bldP spid="84998" grpId="0"/>
      <p:bldP spid="85001" grpId="0"/>
      <p:bldP spid="850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гнездо ткачика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051050" y="3068638"/>
            <a:ext cx="3084513" cy="3573462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0243" name="Picture 8" descr="гнездо ласт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>
            <a:off x="5292725" y="3860800"/>
            <a:ext cx="3671888" cy="275431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0244" name="Picture 9" descr="гнездо ор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857250"/>
            <a:ext cx="2952750" cy="286226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0245" name="Picture 10" descr="гнездо дятл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765175"/>
            <a:ext cx="2820988" cy="3460750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395288" y="0"/>
            <a:ext cx="7740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A50021"/>
                </a:solidFill>
                <a:latin typeface="Rockwell" pitchFamily="18" charset="0"/>
              </a:rPr>
              <a:t>Большинство птиц строят гнезда, и используют они их только для размножения. 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214313" y="4286250"/>
            <a:ext cx="2428875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nstantia" pitchFamily="18" charset="0"/>
              </a:rPr>
              <a:t>Гнездо дятла</a:t>
            </a:r>
            <a:r>
              <a:rPr lang="ru-RU">
                <a:latin typeface="Constantia" pitchFamily="18" charset="0"/>
              </a:rPr>
              <a:t> 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2051050" y="6165850"/>
            <a:ext cx="2808288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nstantia" pitchFamily="18" charset="0"/>
              </a:rPr>
              <a:t>Гнездо ткачика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5000625" y="3381375"/>
            <a:ext cx="1928813" cy="400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nstantia" pitchFamily="18" charset="0"/>
              </a:rPr>
              <a:t>Гнездо орла</a:t>
            </a:r>
            <a:r>
              <a:rPr lang="ru-RU" sz="2000" b="1">
                <a:solidFill>
                  <a:srgbClr val="FF0066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5867400" y="6237288"/>
            <a:ext cx="27368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Constantia" pitchFamily="18" charset="0"/>
              </a:rPr>
              <a:t>Гнездо ласточки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пен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49275"/>
            <a:ext cx="4681537" cy="30972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6021" name="Picture 5" descr="пеночка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997200"/>
            <a:ext cx="5353050" cy="37322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627313" y="-100013"/>
            <a:ext cx="4176712" cy="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Пеночка</a:t>
            </a:r>
          </a:p>
        </p:txBody>
      </p:sp>
      <p:pic>
        <p:nvPicPr>
          <p:cNvPr id="8602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еночка-теньковк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10313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932363" y="404813"/>
            <a:ext cx="4392612" cy="25638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Небольшая приземистая, неярко-окрашенная птица с коротким хвостом. Питается мелкими  насекомыми и их личинками, а также пауками. В больших количествах употребляет в пищу мух, гусениц зимней пяденицы и других бабочек, небольших жуков. Осенью питается ягодами</a:t>
            </a:r>
            <a:r>
              <a:rPr lang="ru-RU">
                <a:solidFill>
                  <a:srgbClr val="003399"/>
                </a:solidFill>
                <a:latin typeface="Constantia" pitchFamily="18" charset="0"/>
              </a:rPr>
              <a:t> </a:t>
            </a: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бузины.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07950" y="3933825"/>
            <a:ext cx="3600450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В день съедает корма около трети собственного веса, а перед осенней миграцией набирает дополнительный жир, необходимый для преодоления дальнего расстояния.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413" fill="hold"/>
                                        <p:tgtEl>
                                          <p:spTgt spid="860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23"/>
                </p:tgtEl>
              </p:cMediaNode>
            </p:audio>
          </p:childTnLst>
        </p:cTn>
      </p:par>
    </p:tnLst>
    <p:bldLst>
      <p:bldP spid="86022" grpId="0"/>
      <p:bldP spid="86024" grpId="0"/>
      <p:bldP spid="86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сойка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/>
          <a:stretch>
            <a:fillRect/>
          </a:stretch>
        </p:blipFill>
        <p:spPr bwMode="auto">
          <a:xfrm>
            <a:off x="3851275" y="620713"/>
            <a:ext cx="5172075" cy="554513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403350" y="0"/>
            <a:ext cx="5903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Сойка </a:t>
            </a:r>
          </a:p>
        </p:txBody>
      </p:sp>
      <p:pic>
        <p:nvPicPr>
          <p:cNvPr id="8704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йка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6381750"/>
            <a:ext cx="3762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0" y="549275"/>
            <a:ext cx="3924300" cy="6188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Птица ростом с галку, яркая и крикливая. Населяет хвойные, смешанные и лиственные леса. Питается сойка смешанной пищей. Осенью и зимой употребляет желуди, различные ягоды. Из желудей делает запасы на зиму. Весной и летом сойка питается в основном насекомыми, в том числе такими вредными, как майский жук, жук-усач, долгоносики, листогрызы, гусеницы шелкопрядов и др. Из других животных при случае сойка поедает мелких грызунов, мелких птичек и их яйца, ящериц, лягушек.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7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29" fill="hold"/>
                                        <p:tgtEl>
                                          <p:spTgt spid="870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7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7"/>
                </p:tgtEl>
              </p:cMediaNode>
            </p:audio>
          </p:childTnLst>
        </p:cTn>
      </p:par>
    </p:tnLst>
    <p:bldLst>
      <p:bldP spid="87046" grpId="0"/>
      <p:bldP spid="870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дроз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150"/>
            <a:ext cx="4232275" cy="38322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8070" name="Picture 6" descr="дрозд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182813"/>
            <a:ext cx="4679950" cy="45354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051050" y="0"/>
            <a:ext cx="489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Дрозд </a:t>
            </a:r>
          </a:p>
        </p:txBody>
      </p:sp>
      <p:pic>
        <p:nvPicPr>
          <p:cNvPr id="8807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розд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94995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4859338" y="4724400"/>
            <a:ext cx="403225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Также питаются насекомыми, пауками, червями, моллюсками, ягодами, часто кормятся на земле. По земле передвигаются прыжками, приседая при этом. 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0" y="549275"/>
            <a:ext cx="4572000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Крупные (крупнее скворца) кочующие птицы, с грудкой в черных пестринках. Увидеть их можно до самой зимы, если на рябинах большой урожай.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73" fill="hold"/>
                                        <p:tgtEl>
                                          <p:spTgt spid="88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4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4"/>
                </p:tgtEl>
              </p:cMediaNode>
            </p:audio>
          </p:childTnLst>
        </p:cTn>
      </p:par>
    </p:tnLst>
    <p:bldLst>
      <p:bldP spid="88071" grpId="0"/>
      <p:bldP spid="88075" grpId="0"/>
      <p:bldP spid="880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кук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150"/>
            <a:ext cx="4464050" cy="42037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9093" name="Picture 5" descr="кукушка1"/>
          <p:cNvPicPr>
            <a:picLocks noChangeAspect="1" noChangeArrowheads="1"/>
          </p:cNvPicPr>
          <p:nvPr/>
        </p:nvPicPr>
        <p:blipFill>
          <a:blip r:embed="rId5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79388" y="2708275"/>
            <a:ext cx="2936875" cy="39306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8909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укушка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63817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2484438" y="0"/>
            <a:ext cx="40322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Кукушка </a:t>
            </a: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0" y="404813"/>
            <a:ext cx="4787900" cy="25638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Немного мельче голубя. Эта прожорливая птица в течение всего лета истребляет вредных гусениц, особенно волосатых, которых избегают почти все мелкие птицы, ест майских жуков, бабочек, изредка мягкие ягоды. Ученые считают ее одной из полезнейших птиц леса. </a:t>
            </a:r>
            <a:br>
              <a:rPr lang="ru-RU" b="1">
                <a:solidFill>
                  <a:srgbClr val="003399"/>
                </a:solidFill>
                <a:latin typeface="Constantia" pitchFamily="18" charset="0"/>
              </a:rPr>
            </a:br>
            <a:endParaRPr lang="ru-RU" b="1">
              <a:solidFill>
                <a:srgbClr val="003399"/>
              </a:solidFill>
              <a:latin typeface="Constantia" pitchFamily="18" charset="0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276600" y="4941888"/>
            <a:ext cx="5329238" cy="1739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Своих гнезд не строят, а подкладывают яйца в гнезда мелких  птиц, при этом кукушка съедает одно из яиц хозяина гнезда.</a:t>
            </a:r>
            <a:r>
              <a:rPr lang="ru-RU">
                <a:latin typeface="Constantia" pitchFamily="18" charset="0"/>
              </a:rPr>
              <a:t> </a:t>
            </a: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 Подросший кукушонок выкидывает из гнезда других птенцов, а их родители продолжают его кормить.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9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087" fill="hold"/>
                                        <p:tgtEl>
                                          <p:spTgt spid="890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6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096"/>
                </p:tgtEl>
              </p:cMediaNode>
            </p:audio>
          </p:childTnLst>
        </p:cTn>
      </p:par>
    </p:tnLst>
    <p:bldLst>
      <p:bldP spid="89097" grpId="0"/>
      <p:bldP spid="89098" grpId="0"/>
      <p:bldP spid="890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8" name="Picture 6" descr="ласточка дер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/>
          <a:stretch>
            <a:fillRect/>
          </a:stretch>
        </p:blipFill>
        <p:spPr bwMode="auto">
          <a:xfrm>
            <a:off x="179388" y="549275"/>
            <a:ext cx="3363912" cy="46085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2411413" y="-100013"/>
            <a:ext cx="4535487" cy="7016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Ласточка </a:t>
            </a:r>
          </a:p>
        </p:txBody>
      </p:sp>
      <p:pic>
        <p:nvPicPr>
          <p:cNvPr id="90116" name="Picture 4" descr="ласточка2"/>
          <p:cNvPicPr>
            <a:picLocks noChangeAspect="1" noChangeArrowheads="1"/>
          </p:cNvPicPr>
          <p:nvPr/>
        </p:nvPicPr>
        <p:blipFill>
          <a:blip r:embed="rId5" cstate="print">
            <a:lum bright="18000" contrast="12000"/>
          </a:blip>
          <a:srcRect/>
          <a:stretch>
            <a:fillRect/>
          </a:stretch>
        </p:blipFill>
        <p:spPr bwMode="auto">
          <a:xfrm>
            <a:off x="2124075" y="3068638"/>
            <a:ext cx="3313113" cy="2211387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0123" name="Picture 11" descr="ласточка городск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789363"/>
            <a:ext cx="3827462" cy="28765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32774" name="Text Box 12"/>
          <p:cNvSpPr txBox="1">
            <a:spLocks noChangeArrowheads="1"/>
          </p:cNvSpPr>
          <p:nvPr/>
        </p:nvSpPr>
        <p:spPr bwMode="auto">
          <a:xfrm>
            <a:off x="6227763" y="3933825"/>
            <a:ext cx="30257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Ласточка городская</a:t>
            </a:r>
          </a:p>
        </p:txBody>
      </p:sp>
      <p:sp>
        <p:nvSpPr>
          <p:cNvPr id="32775" name="Text Box 13"/>
          <p:cNvSpPr txBox="1">
            <a:spLocks noChangeArrowheads="1"/>
          </p:cNvSpPr>
          <p:nvPr/>
        </p:nvSpPr>
        <p:spPr bwMode="auto">
          <a:xfrm>
            <a:off x="179388" y="4797425"/>
            <a:ext cx="309721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Constantia" pitchFamily="18" charset="0"/>
              </a:rPr>
              <a:t>Ласточка деревенская </a:t>
            </a:r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3708400" y="692150"/>
            <a:ext cx="5256213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Эти птицы прекрасно летают. В воздухе они кормятся – ловят насекомых. У нас распространены три вида ласточек. </a:t>
            </a:r>
            <a:r>
              <a:rPr lang="ru-RU" sz="2000" b="1" i="1">
                <a:solidFill>
                  <a:srgbClr val="003399"/>
                </a:solidFill>
                <a:latin typeface="Constantia" pitchFamily="18" charset="0"/>
              </a:rPr>
              <a:t>Деревенская ласточка (касатка)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имеет хвост-вилочку с длинными перьями . На горле и на лбу у нее яркое красно-коричневое пятно. 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0" y="5241925"/>
            <a:ext cx="5148263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003399"/>
                </a:solidFill>
                <a:latin typeface="Constantia" pitchFamily="18" charset="0"/>
              </a:rPr>
              <a:t>Городская ласточка (воронок)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 не имеет длинного хвоста и пятна на горле. </a:t>
            </a:r>
            <a:r>
              <a:rPr lang="ru-RU" sz="2000" b="1" i="1">
                <a:solidFill>
                  <a:srgbClr val="003399"/>
                </a:solidFill>
                <a:latin typeface="Constantia" pitchFamily="18" charset="0"/>
              </a:rPr>
              <a:t>Ласточка-береговушка -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неяркая птичка коричневой окраски, живущая у воды. </a:t>
            </a:r>
          </a:p>
        </p:txBody>
      </p:sp>
      <p:pic>
        <p:nvPicPr>
          <p:cNvPr id="9012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ласточка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04250" y="630872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0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2659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8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  <p:bldLst>
      <p:bldP spid="90122" grpId="0"/>
      <p:bldP spid="90126" grpId="0"/>
      <p:bldP spid="901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скворец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179388" y="2781300"/>
            <a:ext cx="4259262" cy="39179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1141" name="Picture 5" descr="скворец1"/>
          <p:cNvPicPr>
            <a:picLocks noChangeAspect="1" noChangeArrowheads="1"/>
          </p:cNvPicPr>
          <p:nvPr/>
        </p:nvPicPr>
        <p:blipFill>
          <a:blip r:embed="rId5" cstate="print">
            <a:lum bright="18000" contrast="12000"/>
          </a:blip>
          <a:srcRect/>
          <a:stretch>
            <a:fillRect/>
          </a:stretch>
        </p:blipFill>
        <p:spPr bwMode="auto">
          <a:xfrm>
            <a:off x="5580063" y="620713"/>
            <a:ext cx="3425825" cy="460851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1979613" y="0"/>
            <a:ext cx="4967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Скворец 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0" y="549275"/>
            <a:ext cx="5616575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О скворцах говорят: на крыльях весну принесли. Прилетают они вслед за грачами. Самцы находят подходящее место для гнезда и начинают петь. Скворцы – певцы-пародисты. Они умеют точно копировать голоса многих птиц. Из этих голосов и слагается песня скворца. 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4572000" y="5229225"/>
            <a:ext cx="4176713" cy="14652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Питаются скворцы в основном насекомыми, червями, слизнями. Всем этим кормят они и птенцов. Скворец -  одна из полезнейших для человека птиц. </a:t>
            </a:r>
          </a:p>
        </p:txBody>
      </p:sp>
      <p:pic>
        <p:nvPicPr>
          <p:cNvPr id="9115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кворец3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0" y="4724400"/>
            <a:ext cx="4492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1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0385" fill="hold"/>
                                        <p:tgtEl>
                                          <p:spTgt spid="91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51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51"/>
                </p:tgtEl>
              </p:cMediaNode>
            </p:audio>
          </p:childTnLst>
        </p:cTn>
      </p:par>
    </p:tnLst>
    <p:bldLst>
      <p:bldP spid="91143" grpId="0"/>
      <p:bldP spid="91148" grpId="0"/>
      <p:bldP spid="911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жаворо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92150"/>
            <a:ext cx="4573587" cy="32115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979613" y="0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Жаворонок </a:t>
            </a:r>
          </a:p>
        </p:txBody>
      </p:sp>
      <p:pic>
        <p:nvPicPr>
          <p:cNvPr id="9319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жаворонок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6381750"/>
            <a:ext cx="376237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 descr="Файл:Alauda arvensis 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8000" contrast="12000"/>
          </a:blip>
          <a:srcRect/>
          <a:stretch>
            <a:fillRect/>
          </a:stretch>
        </p:blipFill>
        <p:spPr bwMode="auto">
          <a:xfrm>
            <a:off x="107950" y="3325813"/>
            <a:ext cx="5111750" cy="340836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107950" y="549275"/>
            <a:ext cx="4392613" cy="2530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Прилетают весной одновременно со скворцами. Одна из немногих птиц, которые поют прямо на лету. Поля и луга – это «дом» жаворонка.  Гнездо устраивает на земле, под прикрытием травы. Яйца серые, похожи на комочки земли. 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5221288" y="3933825"/>
            <a:ext cx="3922712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Жаворонки не только славные певцы, но и помощники человека. Они поедают множество опасных для поля насекомых, а также семена растений, засоряющих посевы.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723" fill="hold"/>
                                        <p:tgtEl>
                                          <p:spTgt spid="931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2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92"/>
                </p:tgtEl>
              </p:cMediaNode>
            </p:audio>
          </p:childTnLst>
        </p:cTn>
      </p:par>
    </p:tnLst>
    <p:bldLst>
      <p:bldP spid="93189" grpId="0"/>
      <p:bldP spid="93195" grpId="0"/>
      <p:bldP spid="931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476375" y="0"/>
            <a:ext cx="6337300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CC0099"/>
                </a:solidFill>
                <a:latin typeface="Bodoni MT" pitchFamily="18" charset="0"/>
              </a:rPr>
              <a:t>Проверь себя!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7921625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08000"/>
                </a:solidFill>
                <a:latin typeface="Constantia" pitchFamily="18" charset="0"/>
              </a:rPr>
              <a:t>Узнай птиц по голосу</a:t>
            </a:r>
          </a:p>
        </p:txBody>
      </p:sp>
      <p:pic>
        <p:nvPicPr>
          <p:cNvPr id="35844" name="Picture 6" descr="сорока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700213"/>
            <a:ext cx="2546350" cy="3024187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35845" name="Picture 7" descr="кукушка1"/>
          <p:cNvPicPr>
            <a:picLocks noChangeAspect="1" noChangeArrowheads="1"/>
          </p:cNvPicPr>
          <p:nvPr/>
        </p:nvPicPr>
        <p:blipFill>
          <a:blip r:embed="rId7" cstate="print">
            <a:lum bright="12000" contrast="12000"/>
          </a:blip>
          <a:srcRect/>
          <a:stretch>
            <a:fillRect/>
          </a:stretch>
        </p:blipFill>
        <p:spPr bwMode="auto">
          <a:xfrm>
            <a:off x="6588125" y="1700213"/>
            <a:ext cx="2314575" cy="3097212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35846" name="Picture 8" descr="ворона2">
            <a:hlinkClick r:id="" action="ppaction://noaction">
              <a:snd r:embed="rId8" name="088a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l="8321" t="6686" r="13097"/>
          <a:stretch>
            <a:fillRect/>
          </a:stretch>
        </p:blipFill>
        <p:spPr bwMode="auto">
          <a:xfrm>
            <a:off x="3059113" y="1700213"/>
            <a:ext cx="3168650" cy="3024187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31081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укушка1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55165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2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ворон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4663" y="55165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сорока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450" y="5516563"/>
            <a:ext cx="5762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250825" y="1700213"/>
            <a:ext cx="2700338" cy="3313112"/>
          </a:xfrm>
          <a:prstGeom prst="rect">
            <a:avLst/>
          </a:prstGeom>
          <a:solidFill>
            <a:srgbClr val="CCFFFF"/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6588125" y="1700213"/>
            <a:ext cx="2376488" cy="3313112"/>
          </a:xfrm>
          <a:prstGeom prst="rect">
            <a:avLst/>
          </a:prstGeom>
          <a:solidFill>
            <a:srgbClr val="CCFFFF"/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3059113" y="1700213"/>
            <a:ext cx="3384550" cy="3313112"/>
          </a:xfrm>
          <a:prstGeom prst="rect">
            <a:avLst/>
          </a:prstGeom>
          <a:solidFill>
            <a:srgbClr val="CCFFFF"/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" fill="hold"/>
                                        <p:tgtEl>
                                          <p:spTgt spid="131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8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53" fill="hold"/>
                                        <p:tgtEl>
                                          <p:spTgt spid="1310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2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8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1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5" fill="hold"/>
                                        <p:tgtEl>
                                          <p:spTgt spid="131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3"/>
                  </p:tgtEl>
                </p:cond>
              </p:nextCondLst>
            </p:seq>
            <p:audio>
              <p:cMediaNode vol="98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08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1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1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1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090"/>
                  </p:tgtEl>
                </p:cond>
              </p:nextCondLst>
            </p:seq>
          </p:childTnLst>
        </p:cTn>
      </p:par>
    </p:tnLst>
    <p:bldLst>
      <p:bldP spid="131085" grpId="0" animBg="1"/>
      <p:bldP spid="131089" grpId="0" animBg="1"/>
      <p:bldP spid="1310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187450" y="333375"/>
            <a:ext cx="72009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>
              <a:solidFill>
                <a:srgbClr val="008000"/>
              </a:solidFill>
              <a:latin typeface="Constantia" pitchFamily="18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547813" y="260350"/>
            <a:ext cx="6408737" cy="946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8000"/>
                </a:solidFill>
                <a:latin typeface="Constantia" pitchFamily="18" charset="0"/>
              </a:rPr>
              <a:t>Какая из птиц нашей страны самая маленькая?</a:t>
            </a:r>
          </a:p>
        </p:txBody>
      </p:sp>
      <p:sp>
        <p:nvSpPr>
          <p:cNvPr id="132102" name="AutoShape 6"/>
          <p:cNvSpPr>
            <a:spLocks noChangeArrowheads="1"/>
          </p:cNvSpPr>
          <p:nvPr/>
        </p:nvSpPr>
        <p:spPr bwMode="auto">
          <a:xfrm>
            <a:off x="827088" y="1773238"/>
            <a:ext cx="7561262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Ласточка </a:t>
            </a: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827088" y="3284538"/>
            <a:ext cx="7561262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Королек </a:t>
            </a: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900113" y="4797425"/>
            <a:ext cx="7561262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Пеночка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103"/>
                  </p:tgtEl>
                </p:cond>
              </p:nextCondLst>
            </p:seq>
          </p:childTnLst>
        </p:cTn>
      </p:par>
    </p:tnLst>
    <p:bldLst>
      <p:bldP spid="132102" grpId="0" animBg="1"/>
      <p:bldP spid="132102" grpId="1" animBg="1"/>
      <p:bldP spid="132104" grpId="0" animBg="1"/>
      <p:bldP spid="13210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6840537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95288" y="260350"/>
            <a:ext cx="8497887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Какая из птиц выводит птенцов зимой?</a:t>
            </a:r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>
            <a:off x="827088" y="1412875"/>
            <a:ext cx="7489825" cy="12239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Сойка 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827088" y="2924175"/>
            <a:ext cx="7489825" cy="1223963"/>
          </a:xfrm>
          <a:prstGeom prst="roundRect">
            <a:avLst>
              <a:gd name="adj" fmla="val 14296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Снегирь 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827088" y="4437063"/>
            <a:ext cx="7489825" cy="12239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38100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3366"/>
                </a:solidFill>
                <a:latin typeface="Constantia" pitchFamily="18" charset="0"/>
              </a:rPr>
              <a:t>Клест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27"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7" grpId="0" animBg="1"/>
      <p:bldP spid="1331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0825" y="0"/>
            <a:ext cx="8713788" cy="3140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6600CC"/>
                </a:solidFill>
                <a:latin typeface="Constantia" pitchFamily="18" charset="0"/>
              </a:rPr>
              <a:t>Форма и окраска яиц служат для обеспечения их сохранности. У птиц, гнездящихся на земле, яйца имеют покровительственную окраску, маскирующую их. Яйца птиц, устраивающих гнезда в дуплах, окрашены в светлые тона, чтобы их можно было видеть в почти полной темноте. Яйца птиц, также как и сами птицы, сильно различаются по размерам. Самые крупные яйца откладывают страусы. Их размеры в 2000 раз больше, чем самые маленькие яйца колибри. Яйца страусов имеют 180 мм в длину и 140 мм в ширину и весят 1.2 кг. Яйца колибри- 13 мм в длину и 8 мм в ширину и весят только полграмма. </a:t>
            </a:r>
            <a:endParaRPr lang="ru-RU" sz="2000">
              <a:solidFill>
                <a:srgbClr val="6600CC"/>
              </a:solidFill>
              <a:latin typeface="Constantia" pitchFamily="18" charset="0"/>
            </a:endParaRPr>
          </a:p>
        </p:txBody>
      </p:sp>
      <p:pic>
        <p:nvPicPr>
          <p:cNvPr id="11267" name="Picture 5" descr="яйцо страуса"/>
          <p:cNvPicPr>
            <a:picLocks noChangeAspect="1" noChangeArrowheads="1"/>
          </p:cNvPicPr>
          <p:nvPr/>
        </p:nvPicPr>
        <p:blipFill>
          <a:blip r:embed="rId3" cstate="print">
            <a:lum bright="18000" contrast="12000"/>
          </a:blip>
          <a:srcRect/>
          <a:stretch>
            <a:fillRect/>
          </a:stretch>
        </p:blipFill>
        <p:spPr bwMode="auto">
          <a:xfrm>
            <a:off x="107950" y="4003675"/>
            <a:ext cx="2954338" cy="2136775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1268" name="Picture 6" descr="колибри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76700"/>
            <a:ext cx="3095625" cy="2068513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1269" name="Picture 7" descr="страус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/>
          <a:stretch>
            <a:fillRect/>
          </a:stretch>
        </p:blipFill>
        <p:spPr bwMode="auto">
          <a:xfrm>
            <a:off x="3132138" y="3141663"/>
            <a:ext cx="2682875" cy="3576637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68313" y="6308725"/>
            <a:ext cx="223202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993366"/>
                </a:solidFill>
                <a:latin typeface="Constantia" pitchFamily="18" charset="0"/>
              </a:rPr>
              <a:t>Яйцо страуса 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6588125" y="6237288"/>
            <a:ext cx="20161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3366"/>
                </a:solidFill>
                <a:latin typeface="Constantia" pitchFamily="18" charset="0"/>
              </a:rPr>
              <a:t>Колибри 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348038" y="6237288"/>
            <a:ext cx="244792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  <a:latin typeface="Constantia" pitchFamily="18" charset="0"/>
              </a:rPr>
              <a:t> Страус</a:t>
            </a:r>
            <a:r>
              <a:rPr lang="ru-RU" b="1">
                <a:solidFill>
                  <a:srgbClr val="993366"/>
                </a:solidFill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синица больш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620713"/>
            <a:ext cx="4032250" cy="3054350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187450" y="115888"/>
            <a:ext cx="741680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Чей это голос?</a:t>
            </a:r>
          </a:p>
        </p:txBody>
      </p:sp>
      <p:pic>
        <p:nvPicPr>
          <p:cNvPr id="134151" name="Picture 7" descr="свиристель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852738"/>
            <a:ext cx="3273425" cy="3816350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pic>
        <p:nvPicPr>
          <p:cNvPr id="134152" name="Picture 8" descr="поползень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852738"/>
            <a:ext cx="3200400" cy="3741737"/>
          </a:xfrm>
          <a:prstGeom prst="rect">
            <a:avLst/>
          </a:prstGeom>
          <a:noFill/>
          <a:ln w="38100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268538" y="115888"/>
            <a:ext cx="5616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1692275" y="0"/>
            <a:ext cx="6264275" cy="579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Constantia" pitchFamily="18" charset="0"/>
              </a:rPr>
              <a:t>Назови птиц</a:t>
            </a:r>
            <a:r>
              <a:rPr lang="ru-RU" b="1">
                <a:solidFill>
                  <a:srgbClr val="008000"/>
                </a:solidFill>
                <a:latin typeface="Constantia" pitchFamily="18" charset="0"/>
              </a:rPr>
              <a:t> 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331913" y="6237288"/>
            <a:ext cx="30956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Constantia" pitchFamily="18" charset="0"/>
              </a:rPr>
              <a:t>Свиристель</a:t>
            </a: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5435600" y="6092825"/>
            <a:ext cx="295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Поползень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3132138" y="3068638"/>
            <a:ext cx="3024187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Constantia" pitchFamily="18" charset="0"/>
              </a:rPr>
              <a:t>Синица </a:t>
            </a:r>
          </a:p>
        </p:txBody>
      </p:sp>
      <p:pic>
        <p:nvPicPr>
          <p:cNvPr id="134159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иница2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538" y="5732463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34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4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320" fill="hold"/>
                                        <p:tgtEl>
                                          <p:spTgt spid="134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59"/>
                  </p:tgtEl>
                </p:cond>
              </p:nextCondLst>
            </p:seq>
            <p:audio>
              <p:cMediaNode vol="10000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159"/>
                </p:tgtEl>
              </p:cMediaNode>
            </p:audio>
          </p:childTnLst>
        </p:cTn>
      </p:par>
    </p:tnLst>
    <p:bldLst>
      <p:bldP spid="134148" grpId="0"/>
      <p:bldP spid="134154" grpId="0"/>
      <p:bldP spid="134154" grpId="1"/>
      <p:bldP spid="134155" grpId="0"/>
      <p:bldP spid="134156" grpId="0"/>
      <p:bldP spid="1341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2571750"/>
            <a:ext cx="21431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Гуси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Соловьи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Журавли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Утки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Вороны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Ласточки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Голуби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Синицы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Совы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750" y="2643188"/>
            <a:ext cx="228600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крякают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кричат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гогочут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свистят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ухают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воркуют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каркают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щебечут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пищат</a:t>
            </a:r>
          </a:p>
        </p:txBody>
      </p: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1714500" y="2928938"/>
            <a:ext cx="3714750" cy="928687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7" name="Прямая со стрелкой 16"/>
          <p:cNvCxnSpPr>
            <a:cxnSpLocks noChangeShapeType="1"/>
          </p:cNvCxnSpPr>
          <p:nvPr/>
        </p:nvCxnSpPr>
        <p:spPr bwMode="auto">
          <a:xfrm>
            <a:off x="2214563" y="3357563"/>
            <a:ext cx="3286125" cy="785812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 flipV="1">
            <a:off x="1643063" y="3000375"/>
            <a:ext cx="3714750" cy="114300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20"/>
          <p:cNvCxnSpPr>
            <a:cxnSpLocks noChangeShapeType="1"/>
          </p:cNvCxnSpPr>
          <p:nvPr/>
        </p:nvCxnSpPr>
        <p:spPr bwMode="auto">
          <a:xfrm>
            <a:off x="2214563" y="4500563"/>
            <a:ext cx="3214687" cy="928687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23" name="Прямая со стрелкой 22"/>
          <p:cNvCxnSpPr>
            <a:cxnSpLocks noChangeShapeType="1"/>
          </p:cNvCxnSpPr>
          <p:nvPr/>
        </p:nvCxnSpPr>
        <p:spPr bwMode="auto">
          <a:xfrm flipV="1">
            <a:off x="2000250" y="5072063"/>
            <a:ext cx="3429000" cy="357187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25" name="Прямая со стрелкой 24"/>
          <p:cNvCxnSpPr>
            <a:cxnSpLocks noChangeShapeType="1"/>
          </p:cNvCxnSpPr>
          <p:nvPr/>
        </p:nvCxnSpPr>
        <p:spPr bwMode="auto">
          <a:xfrm flipV="1">
            <a:off x="1714500" y="4643438"/>
            <a:ext cx="3643313" cy="1643062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27" name="Прямая со стрелкой 26"/>
          <p:cNvCxnSpPr>
            <a:cxnSpLocks noChangeShapeType="1"/>
          </p:cNvCxnSpPr>
          <p:nvPr/>
        </p:nvCxnSpPr>
        <p:spPr bwMode="auto">
          <a:xfrm flipV="1">
            <a:off x="2357438" y="3429000"/>
            <a:ext cx="3000375" cy="28575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29" name="Прямая со стрелкой 28"/>
          <p:cNvCxnSpPr>
            <a:cxnSpLocks noChangeShapeType="1"/>
          </p:cNvCxnSpPr>
          <p:nvPr/>
        </p:nvCxnSpPr>
        <p:spPr bwMode="auto">
          <a:xfrm>
            <a:off x="2357438" y="5000625"/>
            <a:ext cx="3000375" cy="928688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cxnSp>
        <p:nvCxnSpPr>
          <p:cNvPr id="31" name="Прямая со стрелкой 30"/>
          <p:cNvCxnSpPr>
            <a:cxnSpLocks noChangeShapeType="1"/>
          </p:cNvCxnSpPr>
          <p:nvPr/>
        </p:nvCxnSpPr>
        <p:spPr bwMode="auto">
          <a:xfrm>
            <a:off x="2071688" y="5857875"/>
            <a:ext cx="3286125" cy="428625"/>
          </a:xfrm>
          <a:prstGeom prst="straightConnector1">
            <a:avLst/>
          </a:prstGeom>
          <a:noFill/>
          <a:ln w="38100" algn="ctr">
            <a:solidFill>
              <a:srgbClr val="003399"/>
            </a:solidFill>
            <a:round/>
            <a:headEnd/>
            <a:tailEnd type="arrow" w="med" len="med"/>
          </a:ln>
        </p:spPr>
      </p:cxnSp>
      <p:sp>
        <p:nvSpPr>
          <p:cNvPr id="16" name="Прямоугольник 15"/>
          <p:cNvSpPr/>
          <p:nvPr/>
        </p:nvSpPr>
        <p:spPr>
          <a:xfrm>
            <a:off x="1433480" y="714356"/>
            <a:ext cx="642466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928670"/>
            <a:ext cx="900157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Птичьи разговоры.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00063" y="50006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B050"/>
                </a:solidFill>
                <a:latin typeface="Constantia" pitchFamily="18" charset="0"/>
              </a:rPr>
              <a:t>«Живые синонимы»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2500313"/>
            <a:ext cx="4719637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1.Могучий,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2.Важный или надутый,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3. Верность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4. Ярко одет,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5. Накаркать беду,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6. Большеглазый,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7. Болтать,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8. Ворковать,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9. Долбить, как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46082" name="Picture 2" descr="C:\Users\Пользователь\Documents\Анимация\animashky\3D\животные\птицы\42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Пользователь\Documents\Анимация\animashky\3D\животные\птицы\43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857500"/>
            <a:ext cx="16573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а 3 из 47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5429250"/>
            <a:ext cx="161766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:\Users\Пользователь\Documents\Картинки\Картинки для С.В\голуб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4857750"/>
            <a:ext cx="2493962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C:\Users\Пользователь\Documents\Картинки\Картинки для С.В\сорока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38" y="3214688"/>
            <a:ext cx="16811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C:\Users\Пользователь\Documents\Картинки\Картинки для С.В\lebe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1214438"/>
            <a:ext cx="20716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C:\Users\Пользователь\Documents\Анимация\animashky\ОБЫЧНЫЕ\животные\курицы и индюки\603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5" y="1714500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ворона2">
            <a:hlinkClick r:id="" action="ppaction://noaction">
              <a:snd r:embed="rId10" name="088a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63" y="1285875"/>
            <a:ext cx="1452562" cy="114300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026" name="Picture 2" descr="C:\Users\Пользователь\Documents\Анимация\animashky\3D\животные\птицы\4317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938" y="5929313"/>
            <a:ext cx="4762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7"/>
            <a:ext cx="8501122" cy="1000132"/>
          </a:xfrm>
          <a:prstGeom prst="rect">
            <a:avLst/>
          </a:prstGeom>
          <a:noFill/>
        </p:spPr>
        <p:txBody>
          <a:bodyPr wrap="none">
            <a:prstTxWarp prst="textCurveDown">
              <a:avLst>
                <a:gd name="adj" fmla="val 44057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50800"/>
                <a:solidFill>
                  <a:srgbClr val="00B050"/>
                </a:solidFill>
                <a:latin typeface="+mn-lt"/>
              </a:rPr>
              <a:t> Викторина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178593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1. Для чего дятел «барабанит»?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2286000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клюв чистит;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-кому-то что-то сообщает;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-музыкой увлекается.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643313"/>
            <a:ext cx="272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2. Какие птицы самые 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быстрокрылые?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429125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-соколы и ястребы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-ласточки и стрижи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-утки и чайки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00688" y="4572000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3. Какая птица является </a:t>
            </a:r>
          </a:p>
          <a:p>
            <a:r>
              <a:rPr lang="ru-RU" b="1">
                <a:solidFill>
                  <a:srgbClr val="C00000"/>
                </a:solidFill>
                <a:latin typeface="Constantia" pitchFamily="18" charset="0"/>
              </a:rPr>
              <a:t>чемпионом по нырянию?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929313" y="5286375"/>
            <a:ext cx="1741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-утка;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-гагара;</a:t>
            </a:r>
          </a:p>
          <a:p>
            <a:r>
              <a:rPr lang="ru-RU" b="1">
                <a:solidFill>
                  <a:srgbClr val="0070C0"/>
                </a:solidFill>
                <a:latin typeface="Constantia" pitchFamily="18" charset="0"/>
              </a:rPr>
              <a:t>-пингвин.</a:t>
            </a:r>
            <a:endParaRPr lang="ru-RU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41993" name="Picture 2" descr="C:\Users\Пользователь\Documents\Анимация\animashky\3D\животные\птицы\4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000250"/>
            <a:ext cx="8382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 descr="C:\Users\Пользователь\Documents\Анимация\animashky\ОБЫЧНЫЕ\животные\пингвины\76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143500"/>
            <a:ext cx="952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ocuments\Анимация\animashky\ОБЫЧНЫЕ\животные\птицы\78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1571625"/>
            <a:ext cx="1724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договор2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549275"/>
            <a:ext cx="5527675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val 7"/>
          <p:cNvSpPr>
            <a:spLocks noChangeArrowheads="1"/>
          </p:cNvSpPr>
          <p:nvPr/>
        </p:nvSpPr>
        <p:spPr bwMode="auto">
          <a:xfrm>
            <a:off x="5435600" y="5661025"/>
            <a:ext cx="215900" cy="2889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4D6D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2" name="Oval 8"/>
          <p:cNvSpPr>
            <a:spLocks noChangeArrowheads="1"/>
          </p:cNvSpPr>
          <p:nvPr/>
        </p:nvSpPr>
        <p:spPr bwMode="auto">
          <a:xfrm>
            <a:off x="3563938" y="4292600"/>
            <a:ext cx="720725" cy="10810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4D6D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3" name="Oval 9"/>
          <p:cNvSpPr>
            <a:spLocks noChangeArrowheads="1"/>
          </p:cNvSpPr>
          <p:nvPr/>
        </p:nvSpPr>
        <p:spPr bwMode="auto">
          <a:xfrm>
            <a:off x="2124075" y="2708275"/>
            <a:ext cx="431800" cy="649288"/>
          </a:xfrm>
          <a:prstGeom prst="ellips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877050" y="1196975"/>
            <a:ext cx="226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страуса Эму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1042988" y="1268413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альбатроса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948488" y="4221163"/>
            <a:ext cx="2376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серебристой чайки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975350" y="5589588"/>
            <a:ext cx="316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колибри</a:t>
            </a:r>
          </a:p>
        </p:txBody>
      </p:sp>
      <p:sp>
        <p:nvSpPr>
          <p:cNvPr id="12298" name="Line 14"/>
          <p:cNvSpPr>
            <a:spLocks noChangeShapeType="1"/>
          </p:cNvSpPr>
          <p:nvPr/>
        </p:nvSpPr>
        <p:spPr bwMode="auto">
          <a:xfrm flipH="1">
            <a:off x="5651500" y="5805488"/>
            <a:ext cx="287338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Text Box 15"/>
          <p:cNvSpPr txBox="1">
            <a:spLocks noChangeArrowheads="1"/>
          </p:cNvSpPr>
          <p:nvPr/>
        </p:nvSpPr>
        <p:spPr bwMode="auto">
          <a:xfrm>
            <a:off x="4859338" y="6165850"/>
            <a:ext cx="3313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solidFill>
                <a:srgbClr val="9900CC"/>
              </a:solidFill>
              <a:latin typeface="Times New Roman" pitchFamily="18" charset="0"/>
            </a:endParaRPr>
          </a:p>
        </p:txBody>
      </p:sp>
      <p:sp>
        <p:nvSpPr>
          <p:cNvPr id="12300" name="Text Box 16"/>
          <p:cNvSpPr txBox="1">
            <a:spLocks noChangeArrowheads="1"/>
          </p:cNvSpPr>
          <p:nvPr/>
        </p:nvSpPr>
        <p:spPr bwMode="auto">
          <a:xfrm>
            <a:off x="5076825" y="6021388"/>
            <a:ext cx="309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серой мухоловки</a:t>
            </a:r>
          </a:p>
        </p:txBody>
      </p:sp>
      <p:sp>
        <p:nvSpPr>
          <p:cNvPr id="12301" name="Line 17"/>
          <p:cNvSpPr>
            <a:spLocks noChangeShapeType="1"/>
          </p:cNvSpPr>
          <p:nvPr/>
        </p:nvSpPr>
        <p:spPr bwMode="auto">
          <a:xfrm flipH="1" flipV="1">
            <a:off x="4859338" y="5445125"/>
            <a:ext cx="433387" cy="6477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2" name="Text Box 19"/>
          <p:cNvSpPr txBox="1">
            <a:spLocks noChangeArrowheads="1"/>
          </p:cNvSpPr>
          <p:nvPr/>
        </p:nvSpPr>
        <p:spPr bwMode="auto">
          <a:xfrm>
            <a:off x="3563938" y="5734050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домового сыча</a:t>
            </a:r>
          </a:p>
        </p:txBody>
      </p:sp>
      <p:sp>
        <p:nvSpPr>
          <p:cNvPr id="12303" name="Line 20"/>
          <p:cNvSpPr>
            <a:spLocks noChangeShapeType="1"/>
          </p:cNvSpPr>
          <p:nvPr/>
        </p:nvSpPr>
        <p:spPr bwMode="auto">
          <a:xfrm flipH="1" flipV="1">
            <a:off x="3995738" y="5300663"/>
            <a:ext cx="71437" cy="576262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4" name="Text Box 21"/>
          <p:cNvSpPr txBox="1">
            <a:spLocks noChangeArrowheads="1"/>
          </p:cNvSpPr>
          <p:nvPr/>
        </p:nvSpPr>
        <p:spPr bwMode="auto">
          <a:xfrm>
            <a:off x="0" y="5589588"/>
            <a:ext cx="219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чистика</a:t>
            </a:r>
          </a:p>
        </p:txBody>
      </p:sp>
      <p:sp>
        <p:nvSpPr>
          <p:cNvPr id="12305" name="Text Box 22"/>
          <p:cNvSpPr txBox="1">
            <a:spLocks noChangeArrowheads="1"/>
          </p:cNvSpPr>
          <p:nvPr/>
        </p:nvSpPr>
        <p:spPr bwMode="auto">
          <a:xfrm>
            <a:off x="0" y="4076700"/>
            <a:ext cx="21240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обыкновенного бекаса</a:t>
            </a:r>
          </a:p>
        </p:txBody>
      </p:sp>
      <p:sp>
        <p:nvSpPr>
          <p:cNvPr id="12306" name="Text Box 23"/>
          <p:cNvSpPr txBox="1">
            <a:spLocks noChangeArrowheads="1"/>
          </p:cNvSpPr>
          <p:nvPr/>
        </p:nvSpPr>
        <p:spPr bwMode="auto">
          <a:xfrm>
            <a:off x="468313" y="285273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00CC"/>
                </a:solidFill>
                <a:latin typeface="Times New Roman" pitchFamily="18" charset="0"/>
              </a:rPr>
              <a:t>Яйцо  дрозда</a:t>
            </a:r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1692275" y="0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A50021"/>
                </a:solidFill>
                <a:latin typeface="Rockwell" pitchFamily="18" charset="0"/>
              </a:rPr>
              <a:t>Яйца птиц (в сравнении)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6911975" cy="15541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003399"/>
                </a:solidFill>
                <a:latin typeface="Constantia" pitchFamily="18" charset="0"/>
              </a:rPr>
              <a:t>Давайте познакомимся с некоторыми птицами России и послушаем их голоса</a:t>
            </a:r>
          </a:p>
        </p:txBody>
      </p:sp>
      <p:pic>
        <p:nvPicPr>
          <p:cNvPr id="13315" name="Picture 9" descr="bird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3068638"/>
            <a:ext cx="1773237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1" descr="bird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527425"/>
            <a:ext cx="22320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вороб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620713"/>
            <a:ext cx="4321175" cy="362902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3734" name="Picture 6" descr="воробей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2997200"/>
            <a:ext cx="4537075" cy="3760788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908175" y="0"/>
            <a:ext cx="4537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A50021"/>
                </a:solidFill>
                <a:latin typeface="Constantia" pitchFamily="18" charset="0"/>
              </a:rPr>
              <a:t>Воробей</a:t>
            </a:r>
          </a:p>
        </p:txBody>
      </p:sp>
      <p:pic>
        <p:nvPicPr>
          <p:cNvPr id="737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бей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218238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61950" y="765175"/>
            <a:ext cx="3960813" cy="191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Небольшая зимующая птичка. Обычно держится около жилья человека и питается различными отбросами.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899025" y="4210050"/>
            <a:ext cx="3816350" cy="2647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Воробьи бывают двух видов: воробей полевой и воробей домо</a:t>
            </a:r>
            <a:r>
              <a:rPr lang="ru-RU" sz="2400" b="1">
                <a:solidFill>
                  <a:srgbClr val="003399"/>
                </a:solidFill>
                <a:latin typeface="Constantia" pitchFamily="18" charset="0"/>
                <a:cs typeface="Arial" charset="0"/>
              </a:rPr>
              <a:t>́</a:t>
            </a: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вый. У полевого воробья «шапочка» коричневая, а у домового серая. </a:t>
            </a: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H="1">
            <a:off x="7380288" y="5300663"/>
            <a:ext cx="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856" fill="hold"/>
                                        <p:tgtEl>
                                          <p:spTgt spid="73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6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36"/>
                </p:tgtEl>
              </p:cMediaNode>
            </p:audio>
          </p:childTnLst>
        </p:cTn>
      </p:par>
    </p:tnLst>
    <p:bldLst>
      <p:bldP spid="73735" grpId="0"/>
      <p:bldP spid="73737" grpId="0"/>
      <p:bldP spid="737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</p:spPr>
        <p:txBody>
          <a:bodyPr/>
          <a:lstStyle/>
          <a:p>
            <a:pPr lvl="3">
              <a:buFontTx/>
              <a:buNone/>
            </a:pPr>
            <a:endParaRPr lang="ru-RU" smtClean="0"/>
          </a:p>
          <a:p>
            <a:endParaRPr lang="ru-RU" smtClean="0"/>
          </a:p>
        </p:txBody>
      </p:sp>
      <p:pic>
        <p:nvPicPr>
          <p:cNvPr id="67589" name="Picture 5" descr="ворона2">
            <a:hlinkClick r:id="" action="ppaction://noaction">
              <a:snd r:embed="rId4" name="088a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692150"/>
            <a:ext cx="6048375" cy="4321175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692275" y="0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A50021"/>
                </a:solidFill>
                <a:latin typeface="Constantia" pitchFamily="18" charset="0"/>
              </a:rPr>
              <a:t>Ворона</a:t>
            </a:r>
            <a:r>
              <a:rPr lang="ru-RU" sz="3200" b="1">
                <a:solidFill>
                  <a:srgbClr val="A50021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67592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971550" y="5084763"/>
            <a:ext cx="7056438" cy="1616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Крупная зимующая птица. Большая часть ее тела серая, а голова, горло, крылья и хвост черные. Питается мелкими животными, пищевыми отбросами, растительной пищей. Как и воробей, обычно держится у жилья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53" fill="hold"/>
                                        <p:tgtEl>
                                          <p:spTgt spid="67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92"/>
                </p:tgtEl>
              </p:cMediaNode>
            </p:audio>
          </p:childTnLst>
        </p:cTn>
      </p:par>
    </p:tnLst>
    <p:bldLst>
      <p:bldP spid="67590" grpId="0"/>
      <p:bldP spid="675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гра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827338"/>
            <a:ext cx="4895850" cy="38798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96261" name="Picture 5" descr="гра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17538"/>
            <a:ext cx="4424363" cy="3459162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484438" y="0"/>
            <a:ext cx="3960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A50021"/>
                </a:solidFill>
                <a:latin typeface="Constantia" pitchFamily="18" charset="0"/>
              </a:rPr>
              <a:t>Грач </a:t>
            </a:r>
          </a:p>
        </p:txBody>
      </p:sp>
      <p:pic>
        <p:nvPicPr>
          <p:cNvPr id="9626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грач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6264275"/>
            <a:ext cx="59372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0" y="692150"/>
            <a:ext cx="4608513" cy="2101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>
                <a:solidFill>
                  <a:srgbClr val="003399"/>
                </a:solidFill>
                <a:latin typeface="Constantia" pitchFamily="18" charset="0"/>
              </a:rPr>
              <a:t>Грач – «родня» вороны. И ростом примерно  такой же. Но грач весь черный, с красивым металлическим блеском. Основание клюва у взрослых грачей беловатое. </a:t>
            </a: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5292725" y="4292600"/>
            <a:ext cx="309562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onstantia" pitchFamily="18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003800" y="4210050"/>
            <a:ext cx="4321175" cy="2647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3399"/>
                </a:solidFill>
                <a:latin typeface="Constantia" pitchFamily="18" charset="0"/>
              </a:rPr>
              <a:t>Эта птица перелетная, т.е. зиму проводит в южных краях. Весной грачи возвращаются первыми. Питаются червями, личинками, семенами растений.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6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221" fill="hold"/>
                                        <p:tgtEl>
                                          <p:spTgt spid="96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4"/>
                  </p:tgtEl>
                </p:cond>
              </p:nextCondLst>
            </p:seq>
            <p:audio>
              <p:cMediaNode vol="96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4"/>
                </p:tgtEl>
              </p:cMediaNode>
            </p:audio>
          </p:childTnLst>
        </p:cTn>
      </p:par>
    </p:tnLst>
    <p:bldLst>
      <p:bldP spid="96262" grpId="0"/>
      <p:bldP spid="96265" grpId="0"/>
      <p:bldP spid="9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дяте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357563"/>
            <a:ext cx="5040313" cy="33845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75781" name="Picture 5" descr="дятел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620713"/>
            <a:ext cx="4283075" cy="339725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268538" y="0"/>
            <a:ext cx="4319587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66"/>
                </a:solidFill>
                <a:latin typeface="Constantia" pitchFamily="18" charset="0"/>
              </a:rPr>
              <a:t>Дятел</a:t>
            </a:r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323850" y="692150"/>
            <a:ext cx="4248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>
              <a:solidFill>
                <a:srgbClr val="003399"/>
              </a:solidFill>
              <a:latin typeface="Constantia" pitchFamily="18" charset="0"/>
            </a:endParaRPr>
          </a:p>
        </p:txBody>
      </p:sp>
      <p:pic>
        <p:nvPicPr>
          <p:cNvPr id="7578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ятел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0" y="3500438"/>
            <a:ext cx="5762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0" y="549275"/>
            <a:ext cx="4643438" cy="2835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i="1">
                <a:solidFill>
                  <a:srgbClr val="003399"/>
                </a:solidFill>
                <a:latin typeface="Constantia" pitchFamily="18" charset="0"/>
              </a:rPr>
              <a:t>Большой пестрый дятел 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ростом покрупнее скворца. У самца красное пятно на затылке, а у самки его нет. Вся жизнь этой птицы связана с древесным стволом.</a:t>
            </a:r>
            <a:r>
              <a:rPr lang="ru-RU" sz="2000">
                <a:latin typeface="Constantia" pitchFamily="18" charset="0"/>
              </a:rPr>
              <a:t> </a:t>
            </a:r>
            <a:r>
              <a:rPr lang="ru-RU" sz="2000" b="1">
                <a:solidFill>
                  <a:srgbClr val="003399"/>
                </a:solidFill>
                <a:latin typeface="Constantia" pitchFamily="18" charset="0"/>
              </a:rPr>
              <a:t>Летом кормится насекомыми, личинками, зимой – семенами сосны и ели, а также желудями и орехами. 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5148263" y="4019550"/>
            <a:ext cx="3995737" cy="2838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3399"/>
                </a:solidFill>
                <a:latin typeface="Constantia" pitchFamily="18" charset="0"/>
              </a:rPr>
              <a:t>Сорванную шишку дятел забьет в трещину или щель на дереве и начинает по ней стучать – выколачивать семена. Сорвет следующую и несет к «кузнице». Старую из щели вытащит и в сторону откинет, новую укрепит и опять начинает долбить. За день получается около 70 шишек.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7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817" fill="hold"/>
                                        <p:tgtEl>
                                          <p:spTgt spid="757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5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5"/>
                </p:tgtEl>
              </p:cMediaNode>
            </p:audio>
          </p:childTnLst>
        </p:cTn>
      </p:par>
    </p:tnLst>
    <p:bldLst>
      <p:bldP spid="75786" grpId="0"/>
      <p:bldP spid="75788" grpId="0"/>
      <p:bldP spid="7578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UX25FU4DC2SS-299-1785</_dlc_DocId>
    <_dlc_DocIdUrl xmlns="abdb83d0-779d-445a-a542-78c4e7e32ea9">
      <Url>http://www.eduportal44.ru/soligalich/shablon/_layouts/15/DocIdRedir.aspx?ID=UX25FU4DC2SS-299-1785</Url>
      <Description>UX25FU4DC2SS-299-1785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33262-55C9-407A-906D-F811D2C8F742}"/>
</file>

<file path=customXml/itemProps2.xml><?xml version="1.0" encoding="utf-8"?>
<ds:datastoreItem xmlns:ds="http://schemas.openxmlformats.org/officeDocument/2006/customXml" ds:itemID="{34BFD2BF-B145-4717-87D6-64FBD270DE6E}"/>
</file>

<file path=customXml/itemProps3.xml><?xml version="1.0" encoding="utf-8"?>
<ds:datastoreItem xmlns:ds="http://schemas.openxmlformats.org/officeDocument/2006/customXml" ds:itemID="{438AF24F-C7AA-44FF-A85D-FE9394E7B805}"/>
</file>

<file path=customXml/itemProps4.xml><?xml version="1.0" encoding="utf-8"?>
<ds:datastoreItem xmlns:ds="http://schemas.openxmlformats.org/officeDocument/2006/customXml" ds:itemID="{D64DAF67-DBC4-4A65-BD6C-5554C2D87198}"/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1796</Words>
  <Application>Microsoft Office PowerPoint</Application>
  <PresentationFormat>Экран (4:3)</PresentationFormat>
  <Paragraphs>180</Paragraphs>
  <Slides>33</Slides>
  <Notes>33</Notes>
  <HiddenSlides>0</HiddenSlides>
  <MMClips>26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админ</cp:lastModifiedBy>
  <cp:revision>24</cp:revision>
  <dcterms:created xsi:type="dcterms:W3CDTF">2009-04-12T07:03:40Z</dcterms:created>
  <dcterms:modified xsi:type="dcterms:W3CDTF">2019-02-26T08:46:58Z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b05a1f9a-944f-4ec1-8acf-2b1e7c756b97</vt:lpwstr>
  </property>
</Properties>
</file>