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25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26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39.xml" ContentType="application/vnd.openxmlformats-officedocument.presentationml.slid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1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91" r:id="rId2"/>
    <p:sldId id="292" r:id="rId3"/>
    <p:sldId id="293" r:id="rId4"/>
    <p:sldId id="300" r:id="rId5"/>
    <p:sldId id="295" r:id="rId6"/>
    <p:sldId id="301" r:id="rId7"/>
    <p:sldId id="296" r:id="rId8"/>
    <p:sldId id="297" r:id="rId9"/>
    <p:sldId id="298" r:id="rId10"/>
    <p:sldId id="299" r:id="rId11"/>
    <p:sldId id="302" r:id="rId12"/>
    <p:sldId id="304" r:id="rId13"/>
    <p:sldId id="305" r:id="rId14"/>
    <p:sldId id="306" r:id="rId15"/>
    <p:sldId id="307" r:id="rId16"/>
    <p:sldId id="308" r:id="rId17"/>
    <p:sldId id="309" r:id="rId18"/>
    <p:sldId id="326" r:id="rId19"/>
    <p:sldId id="310" r:id="rId20"/>
    <p:sldId id="311" r:id="rId21"/>
    <p:sldId id="335" r:id="rId22"/>
    <p:sldId id="312" r:id="rId23"/>
    <p:sldId id="313" r:id="rId24"/>
    <p:sldId id="327" r:id="rId25"/>
    <p:sldId id="328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30" r:id="rId37"/>
    <p:sldId id="329" r:id="rId38"/>
    <p:sldId id="324" r:id="rId39"/>
    <p:sldId id="331" r:id="rId40"/>
    <p:sldId id="334" r:id="rId41"/>
    <p:sldId id="333" r:id="rId42"/>
    <p:sldId id="332" r:id="rId43"/>
    <p:sldId id="325" r:id="rId44"/>
    <p:sldId id="336" r:id="rId45"/>
    <p:sldId id="338" r:id="rId46"/>
    <p:sldId id="339" r:id="rId47"/>
    <p:sldId id="340" r:id="rId48"/>
    <p:sldId id="337" r:id="rId49"/>
    <p:sldId id="341" r:id="rId50"/>
    <p:sldId id="342" r:id="rId5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openxmlformats.org/officeDocument/2006/relationships/customXml" Target="../customXml/item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CB82E6D-EE3A-4F84-8AEE-8D86E6D26B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256B88B-6DFE-4D2A-B2E7-668EA3E951A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1B371A-2BF9-4BA6-9398-80906AEA6436}" type="datetimeFigureOut">
              <a:rPr lang="ru-RU"/>
              <a:pPr>
                <a:defRPr/>
              </a:pPr>
              <a:t>26.02.2019</a:t>
            </a:fld>
            <a:endParaRPr lang="ru-RU" dirty="0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C00BEE27-072D-4E41-83E3-436167608A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103A809A-8DE7-4FF9-BB73-C8E459CD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F5D206-BB01-4736-AE09-865C969228F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D35176-3499-42D5-B31D-92A2121323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7274A93-1B46-42D0-B315-C3E7AF31B8E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>
            <a:extLst>
              <a:ext uri="{FF2B5EF4-FFF2-40B4-BE49-F238E27FC236}">
                <a16:creationId xmlns:a16="http://schemas.microsoft.com/office/drawing/2014/main" id="{0D1CA529-5B95-4AD8-8EA5-DCEDC7F525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>
            <a:extLst>
              <a:ext uri="{FF2B5EF4-FFF2-40B4-BE49-F238E27FC236}">
                <a16:creationId xmlns:a16="http://schemas.microsoft.com/office/drawing/2014/main" id="{91CEB9D4-3378-4890-BB9F-058BEC60DF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4276" name="Номер слайда 3">
            <a:extLst>
              <a:ext uri="{FF2B5EF4-FFF2-40B4-BE49-F238E27FC236}">
                <a16:creationId xmlns:a16="http://schemas.microsoft.com/office/drawing/2014/main" id="{E7D0ACB4-D57B-4DDD-AA57-D95D8FA672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CA2A548-6EBA-422B-AD20-D75A8FB1C05A}" type="slidenum">
              <a:rPr lang="ru-RU" altLang="ru-RU">
                <a:latin typeface="Calibri" panose="020F0502020204030204" pitchFamily="34" charset="0"/>
              </a:rPr>
              <a:pPr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>
            <a:extLst>
              <a:ext uri="{FF2B5EF4-FFF2-40B4-BE49-F238E27FC236}">
                <a16:creationId xmlns:a16="http://schemas.microsoft.com/office/drawing/2014/main" id="{38F059E6-6391-4959-B5E6-17BE52C989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>
            <a:extLst>
              <a:ext uri="{FF2B5EF4-FFF2-40B4-BE49-F238E27FC236}">
                <a16:creationId xmlns:a16="http://schemas.microsoft.com/office/drawing/2014/main" id="{49E368D3-F661-4DF6-9548-EFCDA69499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3492" name="Номер слайда 3">
            <a:extLst>
              <a:ext uri="{FF2B5EF4-FFF2-40B4-BE49-F238E27FC236}">
                <a16:creationId xmlns:a16="http://schemas.microsoft.com/office/drawing/2014/main" id="{359AEF7C-FFDB-444F-859A-F87F5CF16D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004A11-F7B8-4AFB-B911-F0C62DB35B88}" type="slidenum">
              <a:rPr lang="ru-RU" altLang="ru-RU">
                <a:latin typeface="Calibri" panose="020F0502020204030204" pitchFamily="34" charset="0"/>
              </a:rPr>
              <a:pPr/>
              <a:t>10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>
            <a:extLst>
              <a:ext uri="{FF2B5EF4-FFF2-40B4-BE49-F238E27FC236}">
                <a16:creationId xmlns:a16="http://schemas.microsoft.com/office/drawing/2014/main" id="{BA7FF170-621C-4BF9-9819-2CBDCCF794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>
            <a:extLst>
              <a:ext uri="{FF2B5EF4-FFF2-40B4-BE49-F238E27FC236}">
                <a16:creationId xmlns:a16="http://schemas.microsoft.com/office/drawing/2014/main" id="{DB579F6D-5D00-41F5-984E-4A3D9EA58A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4516" name="Номер слайда 3">
            <a:extLst>
              <a:ext uri="{FF2B5EF4-FFF2-40B4-BE49-F238E27FC236}">
                <a16:creationId xmlns:a16="http://schemas.microsoft.com/office/drawing/2014/main" id="{5F941845-3065-47D5-90A9-DAD78FD28D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5D5631-1723-4794-8E53-54B615B14DE1}" type="slidenum">
              <a:rPr lang="ru-RU" altLang="ru-RU">
                <a:latin typeface="Calibri" panose="020F0502020204030204" pitchFamily="34" charset="0"/>
              </a:rPr>
              <a:pPr/>
              <a:t>29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>
            <a:extLst>
              <a:ext uri="{FF2B5EF4-FFF2-40B4-BE49-F238E27FC236}">
                <a16:creationId xmlns:a16="http://schemas.microsoft.com/office/drawing/2014/main" id="{F7E0D163-0D88-45EC-A94E-772B4D8F58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>
            <a:extLst>
              <a:ext uri="{FF2B5EF4-FFF2-40B4-BE49-F238E27FC236}">
                <a16:creationId xmlns:a16="http://schemas.microsoft.com/office/drawing/2014/main" id="{1BD5FE85-33F4-474F-8395-A958333931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5540" name="Номер слайда 3">
            <a:extLst>
              <a:ext uri="{FF2B5EF4-FFF2-40B4-BE49-F238E27FC236}">
                <a16:creationId xmlns:a16="http://schemas.microsoft.com/office/drawing/2014/main" id="{F60D2CAD-B75C-4E81-ADB3-EC967E1EAE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60EDE67-E574-4CE6-94A0-F0C8030F821C}" type="slidenum">
              <a:rPr lang="ru-RU" altLang="ru-RU">
                <a:latin typeface="Calibri" panose="020F0502020204030204" pitchFamily="34" charset="0"/>
              </a:rPr>
              <a:pPr/>
              <a:t>30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>
            <a:extLst>
              <a:ext uri="{FF2B5EF4-FFF2-40B4-BE49-F238E27FC236}">
                <a16:creationId xmlns:a16="http://schemas.microsoft.com/office/drawing/2014/main" id="{EC0B9D6F-4F04-4A3F-95A8-A00E49C99D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>
            <a:extLst>
              <a:ext uri="{FF2B5EF4-FFF2-40B4-BE49-F238E27FC236}">
                <a16:creationId xmlns:a16="http://schemas.microsoft.com/office/drawing/2014/main" id="{17DC6EA6-462A-45F6-8913-0071648D00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6564" name="Номер слайда 3">
            <a:extLst>
              <a:ext uri="{FF2B5EF4-FFF2-40B4-BE49-F238E27FC236}">
                <a16:creationId xmlns:a16="http://schemas.microsoft.com/office/drawing/2014/main" id="{92100C80-2EF6-41BA-BE1E-297DD1925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6CFD45-12DB-4CD6-999B-0D2EDAB1D2F4}" type="slidenum">
              <a:rPr lang="ru-RU" altLang="ru-RU">
                <a:latin typeface="Calibri" panose="020F0502020204030204" pitchFamily="34" charset="0"/>
              </a:rPr>
              <a:pPr/>
              <a:t>31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>
            <a:extLst>
              <a:ext uri="{FF2B5EF4-FFF2-40B4-BE49-F238E27FC236}">
                <a16:creationId xmlns:a16="http://schemas.microsoft.com/office/drawing/2014/main" id="{D985CBC6-8D88-4FA7-A662-71596157D2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>
            <a:extLst>
              <a:ext uri="{FF2B5EF4-FFF2-40B4-BE49-F238E27FC236}">
                <a16:creationId xmlns:a16="http://schemas.microsoft.com/office/drawing/2014/main" id="{96FE82FB-9ED7-453D-80A5-820C16E8C7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7588" name="Номер слайда 3">
            <a:extLst>
              <a:ext uri="{FF2B5EF4-FFF2-40B4-BE49-F238E27FC236}">
                <a16:creationId xmlns:a16="http://schemas.microsoft.com/office/drawing/2014/main" id="{F0803D20-D7C4-4463-A642-5CCBEE2D83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BDE2512-CE6D-4C90-A629-5B6ECF0F3EC7}" type="slidenum">
              <a:rPr lang="ru-RU" altLang="ru-RU">
                <a:latin typeface="Calibri" panose="020F0502020204030204" pitchFamily="34" charset="0"/>
              </a:rPr>
              <a:pPr/>
              <a:t>32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C0850E55-1816-49F4-9B0A-7C61583C48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BFDD7824-BC0E-450C-91B0-D399F88236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8DFDF425-AD81-4559-96C2-EB67FBFFC4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8832EB9-6052-4886-803B-7E1BAD456CC0}" type="slidenum">
              <a:rPr lang="ru-RU" altLang="ru-RU">
                <a:latin typeface="Calibri" panose="020F0502020204030204" pitchFamily="34" charset="0"/>
              </a:rPr>
              <a:pPr/>
              <a:t>33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>
            <a:extLst>
              <a:ext uri="{FF2B5EF4-FFF2-40B4-BE49-F238E27FC236}">
                <a16:creationId xmlns:a16="http://schemas.microsoft.com/office/drawing/2014/main" id="{10465D7B-A39D-45EE-A576-D5E83B5764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>
            <a:extLst>
              <a:ext uri="{FF2B5EF4-FFF2-40B4-BE49-F238E27FC236}">
                <a16:creationId xmlns:a16="http://schemas.microsoft.com/office/drawing/2014/main" id="{8AFE28BE-A4FE-4F36-9B82-C70D0F9099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9636" name="Номер слайда 3">
            <a:extLst>
              <a:ext uri="{FF2B5EF4-FFF2-40B4-BE49-F238E27FC236}">
                <a16:creationId xmlns:a16="http://schemas.microsoft.com/office/drawing/2014/main" id="{56E18688-6B21-4F18-B29C-F5F467E865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3B1B2F1-1AAD-45D1-991E-2B408E9DE956}" type="slidenum">
              <a:rPr lang="ru-RU" altLang="ru-RU">
                <a:latin typeface="Calibri" panose="020F0502020204030204" pitchFamily="34" charset="0"/>
              </a:rPr>
              <a:pPr/>
              <a:t>34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>
            <a:extLst>
              <a:ext uri="{FF2B5EF4-FFF2-40B4-BE49-F238E27FC236}">
                <a16:creationId xmlns:a16="http://schemas.microsoft.com/office/drawing/2014/main" id="{D9A3982B-9CB0-4BDA-971E-44D9575E93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>
            <a:extLst>
              <a:ext uri="{FF2B5EF4-FFF2-40B4-BE49-F238E27FC236}">
                <a16:creationId xmlns:a16="http://schemas.microsoft.com/office/drawing/2014/main" id="{67D3B1D9-A87D-4470-9FFD-9601DAB53B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0660" name="Номер слайда 3">
            <a:extLst>
              <a:ext uri="{FF2B5EF4-FFF2-40B4-BE49-F238E27FC236}">
                <a16:creationId xmlns:a16="http://schemas.microsoft.com/office/drawing/2014/main" id="{65B5C029-8C24-4AF3-9A12-6FC696FF42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C2BACAD-C5C5-457E-945D-22D3AAA09DE5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50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>
            <a:extLst>
              <a:ext uri="{FF2B5EF4-FFF2-40B4-BE49-F238E27FC236}">
                <a16:creationId xmlns:a16="http://schemas.microsoft.com/office/drawing/2014/main" id="{D9F8FFA6-1476-4CE2-B633-E8EDB6732A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>
            <a:extLst>
              <a:ext uri="{FF2B5EF4-FFF2-40B4-BE49-F238E27FC236}">
                <a16:creationId xmlns:a16="http://schemas.microsoft.com/office/drawing/2014/main" id="{967FA067-A4B1-455D-AD72-C48F55A12C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5300" name="Номер слайда 3">
            <a:extLst>
              <a:ext uri="{FF2B5EF4-FFF2-40B4-BE49-F238E27FC236}">
                <a16:creationId xmlns:a16="http://schemas.microsoft.com/office/drawing/2014/main" id="{C47BDE5A-C9A2-4976-959A-7241D48FFC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D6393F4-0FA7-4280-A2F7-8CDF33F4F104}" type="slidenum">
              <a:rPr lang="ru-RU" altLang="ru-RU">
                <a:latin typeface="Calibri" panose="020F0502020204030204" pitchFamily="34" charset="0"/>
              </a:rPr>
              <a:pPr/>
              <a:t>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>
            <a:extLst>
              <a:ext uri="{FF2B5EF4-FFF2-40B4-BE49-F238E27FC236}">
                <a16:creationId xmlns:a16="http://schemas.microsoft.com/office/drawing/2014/main" id="{C887BE94-0D11-4454-9C0A-D1C785A8FC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>
            <a:extLst>
              <a:ext uri="{FF2B5EF4-FFF2-40B4-BE49-F238E27FC236}">
                <a16:creationId xmlns:a16="http://schemas.microsoft.com/office/drawing/2014/main" id="{68D60EB9-0B69-41D5-92FE-C9A10C21DF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6324" name="Номер слайда 3">
            <a:extLst>
              <a:ext uri="{FF2B5EF4-FFF2-40B4-BE49-F238E27FC236}">
                <a16:creationId xmlns:a16="http://schemas.microsoft.com/office/drawing/2014/main" id="{EC02ABF8-AE0D-4176-AE70-78D63411FF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46DA65A-C454-48F5-AA92-7C0FDE238487}" type="slidenum">
              <a:rPr lang="ru-RU" altLang="ru-RU">
                <a:latin typeface="Calibri" panose="020F0502020204030204" pitchFamily="34" charset="0"/>
              </a:rPr>
              <a:pPr/>
              <a:t>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>
            <a:extLst>
              <a:ext uri="{FF2B5EF4-FFF2-40B4-BE49-F238E27FC236}">
                <a16:creationId xmlns:a16="http://schemas.microsoft.com/office/drawing/2014/main" id="{A98DE604-F80F-42DC-B5E8-06E4468301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>
            <a:extLst>
              <a:ext uri="{FF2B5EF4-FFF2-40B4-BE49-F238E27FC236}">
                <a16:creationId xmlns:a16="http://schemas.microsoft.com/office/drawing/2014/main" id="{64547CC9-A8DB-45A9-8C53-4D459164DB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7348" name="Номер слайда 3">
            <a:extLst>
              <a:ext uri="{FF2B5EF4-FFF2-40B4-BE49-F238E27FC236}">
                <a16:creationId xmlns:a16="http://schemas.microsoft.com/office/drawing/2014/main" id="{C6BE6A0D-4DDC-4414-8064-7319D645DC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4B850AB-AE9E-4F31-A0DA-EF71BFF24AF2}" type="slidenum">
              <a:rPr lang="ru-RU" altLang="ru-RU">
                <a:latin typeface="Calibri" panose="020F0502020204030204" pitchFamily="34" charset="0"/>
              </a:rPr>
              <a:pPr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>
            <a:extLst>
              <a:ext uri="{FF2B5EF4-FFF2-40B4-BE49-F238E27FC236}">
                <a16:creationId xmlns:a16="http://schemas.microsoft.com/office/drawing/2014/main" id="{E4BD1221-91AA-4F2F-AB03-98DA98BAFC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>
            <a:extLst>
              <a:ext uri="{FF2B5EF4-FFF2-40B4-BE49-F238E27FC236}">
                <a16:creationId xmlns:a16="http://schemas.microsoft.com/office/drawing/2014/main" id="{0293F355-2369-4ED6-842A-2D29DD9D78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8372" name="Номер слайда 3">
            <a:extLst>
              <a:ext uri="{FF2B5EF4-FFF2-40B4-BE49-F238E27FC236}">
                <a16:creationId xmlns:a16="http://schemas.microsoft.com/office/drawing/2014/main" id="{36895348-72BE-4C65-B072-9C017251FB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D3944AA-76E2-4CB7-BB35-431B2AA6DB86}" type="slidenum">
              <a:rPr lang="ru-RU" altLang="ru-RU">
                <a:latin typeface="Calibri" panose="020F0502020204030204" pitchFamily="34" charset="0"/>
              </a:rPr>
              <a:pPr/>
              <a:t>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>
            <a:extLst>
              <a:ext uri="{FF2B5EF4-FFF2-40B4-BE49-F238E27FC236}">
                <a16:creationId xmlns:a16="http://schemas.microsoft.com/office/drawing/2014/main" id="{D605DBD9-5AE6-47F8-BCDF-9401048F52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>
            <a:extLst>
              <a:ext uri="{FF2B5EF4-FFF2-40B4-BE49-F238E27FC236}">
                <a16:creationId xmlns:a16="http://schemas.microsoft.com/office/drawing/2014/main" id="{6677D963-1940-45CC-B48B-F9D6B04158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9396" name="Номер слайда 3">
            <a:extLst>
              <a:ext uri="{FF2B5EF4-FFF2-40B4-BE49-F238E27FC236}">
                <a16:creationId xmlns:a16="http://schemas.microsoft.com/office/drawing/2014/main" id="{F74138D5-B1C9-4621-8819-22088F42DA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3B387ED-11E0-44FA-AF20-0CC8BCFCB930}" type="slidenum">
              <a:rPr lang="ru-RU" altLang="ru-RU">
                <a:latin typeface="Calibri" panose="020F0502020204030204" pitchFamily="34" charset="0"/>
              </a:rPr>
              <a:pPr/>
              <a:t>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>
            <a:extLst>
              <a:ext uri="{FF2B5EF4-FFF2-40B4-BE49-F238E27FC236}">
                <a16:creationId xmlns:a16="http://schemas.microsoft.com/office/drawing/2014/main" id="{47FB5FBF-F96B-49C8-9D95-710B39DE50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>
            <a:extLst>
              <a:ext uri="{FF2B5EF4-FFF2-40B4-BE49-F238E27FC236}">
                <a16:creationId xmlns:a16="http://schemas.microsoft.com/office/drawing/2014/main" id="{23BFC699-1E67-4214-8ACF-0C5689D36F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0420" name="Номер слайда 3">
            <a:extLst>
              <a:ext uri="{FF2B5EF4-FFF2-40B4-BE49-F238E27FC236}">
                <a16:creationId xmlns:a16="http://schemas.microsoft.com/office/drawing/2014/main" id="{F8216E75-6BAA-482F-AEF1-C93825BF5D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9DFBFE-4B5F-42CC-A6E8-619FA1FB5A65}" type="slidenum">
              <a:rPr lang="ru-RU" altLang="ru-RU">
                <a:latin typeface="Calibri" panose="020F0502020204030204" pitchFamily="34" charset="0"/>
              </a:rPr>
              <a:pPr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>
            <a:extLst>
              <a:ext uri="{FF2B5EF4-FFF2-40B4-BE49-F238E27FC236}">
                <a16:creationId xmlns:a16="http://schemas.microsoft.com/office/drawing/2014/main" id="{F8C455E1-5B90-4779-AABD-D9B6C48DA4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>
            <a:extLst>
              <a:ext uri="{FF2B5EF4-FFF2-40B4-BE49-F238E27FC236}">
                <a16:creationId xmlns:a16="http://schemas.microsoft.com/office/drawing/2014/main" id="{6169AAD6-9470-4982-833B-5B5CF3D229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1444" name="Номер слайда 3">
            <a:extLst>
              <a:ext uri="{FF2B5EF4-FFF2-40B4-BE49-F238E27FC236}">
                <a16:creationId xmlns:a16="http://schemas.microsoft.com/office/drawing/2014/main" id="{FD045B42-181B-45AF-A8F8-03ABCBB22E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8637AA-0394-4AC2-9C69-E6864CA11728}" type="slidenum">
              <a:rPr lang="ru-RU" altLang="ru-RU">
                <a:latin typeface="Calibri" panose="020F0502020204030204" pitchFamily="34" charset="0"/>
              </a:rPr>
              <a:pPr/>
              <a:t>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>
            <a:extLst>
              <a:ext uri="{FF2B5EF4-FFF2-40B4-BE49-F238E27FC236}">
                <a16:creationId xmlns:a16="http://schemas.microsoft.com/office/drawing/2014/main" id="{D47C2F0E-F361-4FB3-9588-72FB33E570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>
            <a:extLst>
              <a:ext uri="{FF2B5EF4-FFF2-40B4-BE49-F238E27FC236}">
                <a16:creationId xmlns:a16="http://schemas.microsoft.com/office/drawing/2014/main" id="{63747689-FF95-4B6C-A38C-2B7052A9F5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2468" name="Номер слайда 3">
            <a:extLst>
              <a:ext uri="{FF2B5EF4-FFF2-40B4-BE49-F238E27FC236}">
                <a16:creationId xmlns:a16="http://schemas.microsoft.com/office/drawing/2014/main" id="{54B8A965-1BB9-42F3-857E-038D373E84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E50A5DC-7A9E-4A6F-9678-B4805F0888A4}" type="slidenum">
              <a:rPr lang="ru-RU" altLang="ru-RU">
                <a:latin typeface="Calibri" panose="020F0502020204030204" pitchFamily="34" charset="0"/>
              </a:rPr>
              <a:pPr/>
              <a:t>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75C2A-8CFF-4FFD-B21B-6BFEB5B33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9049F-BC63-48F6-8664-4EBC4906E076}" type="datetimeFigureOut">
              <a:rPr lang="ru-RU"/>
              <a:pPr>
                <a:defRPr/>
              </a:pPr>
              <a:t>26.02.2019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BC0EE5-8C0E-4050-BE36-EE3E23E91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D62AC5-39D6-4C62-AA96-4839E4BA2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08121-FA12-4323-9FE7-8FBEF43271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783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0535-B145-45E3-B170-2339C509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9D604-DBE7-4C27-8E84-BF76DAEA3D51}" type="datetimeFigureOut">
              <a:rPr lang="ru-RU"/>
              <a:pPr>
                <a:defRPr/>
              </a:pPr>
              <a:t>26.02.2019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F007EC-ADA3-4EF1-8EB6-3025F91D9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5077A9-7D00-490D-AF7A-DE6B59741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E4B18-78E8-4BEF-8D85-8B46B1107C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229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06D56C-828D-4636-A1C1-DDFB4E7F1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291F4-21D9-4869-9CA8-830FCE5C5D9B}" type="datetimeFigureOut">
              <a:rPr lang="ru-RU"/>
              <a:pPr>
                <a:defRPr/>
              </a:pPr>
              <a:t>26.02.2019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CCF245-D31B-4245-97CD-AE53640D0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7DB44C-EF25-4580-8408-8E37A553D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6DA80-3663-42A8-997B-24F6685CFF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255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9FFC15-8EB5-436A-AD33-1951E15FF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A50FC-B3D7-410C-AF69-C8EF9E9E0A14}" type="datetimeFigureOut">
              <a:rPr lang="ru-RU"/>
              <a:pPr>
                <a:defRPr/>
              </a:pPr>
              <a:t>26.02.2019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4ACC49-FB8D-4650-9500-902101848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CEE3C2-391A-4E02-8CE9-6EB1926CA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0BDF1-CF30-437C-972E-5BBCABDD73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294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82AAF0-F0C7-45C8-A6DB-BE268A58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1A271-174D-4811-8061-2995B805D6D1}" type="datetimeFigureOut">
              <a:rPr lang="ru-RU"/>
              <a:pPr>
                <a:defRPr/>
              </a:pPr>
              <a:t>26.02.2019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C0E155-ECC0-4DC5-879D-C977CCD3A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03F5D-55D3-4ABD-91F4-02E09FEF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B51A2-70B2-432D-BA4A-10D4C01E19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210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D284F69-4459-488C-A77D-2E9FE22DF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08CA1-2A74-4D7A-B50B-293D73CFA584}" type="datetimeFigureOut">
              <a:rPr lang="ru-RU"/>
              <a:pPr>
                <a:defRPr/>
              </a:pPr>
              <a:t>26.02.2019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662A5CA-8B62-457C-8D4C-F10EF3EAE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46BA4CF-DA2F-4DA1-A36F-0CDA57E5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D6D45-A0F5-4609-A9CE-20836AFF32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134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1361D348-8D33-4959-B5D8-19E657167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7B7A0-67F7-4D8C-9AD2-237127736D46}" type="datetimeFigureOut">
              <a:rPr lang="ru-RU"/>
              <a:pPr>
                <a:defRPr/>
              </a:pPr>
              <a:t>26.02.2019</a:t>
            </a:fld>
            <a:endParaRPr lang="ru-RU" dirty="0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40D15885-6A0F-4FCC-AAB8-FCF367557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28B9B1CF-37A5-4166-AA6C-AD8DCAD60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55040-41E1-49BA-9F12-59252BC27D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875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E62C8E49-5E75-46C3-B537-067CDCAE3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3E1FA-4892-49A3-9BBA-20E6E56706DE}" type="datetimeFigureOut">
              <a:rPr lang="ru-RU"/>
              <a:pPr>
                <a:defRPr/>
              </a:pPr>
              <a:t>26.02.2019</a:t>
            </a:fld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7A39F4AD-2D48-4028-A7EB-6F0879ECE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B16D756B-6362-48D3-8958-B1715EC49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AD6D7-D706-4ECD-910E-2F7BF16E2C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685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EC225F9A-C2DC-4318-B4A0-546085A5D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FAE97-3EBC-4950-8439-619A018F796A}" type="datetimeFigureOut">
              <a:rPr lang="ru-RU"/>
              <a:pPr>
                <a:defRPr/>
              </a:pPr>
              <a:t>26.02.2019</a:t>
            </a:fld>
            <a:endParaRPr lang="ru-RU" dirty="0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08C815F3-44B4-4165-BBE8-55A07120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7B946861-748B-45FB-A973-00B5194C2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4C048-826F-46C7-8AE1-6C7BFBED00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267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C602884-E20B-4F5E-8621-09DF94F70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CA1D6-EA6E-4AE0-9D98-AE8C187D052F}" type="datetimeFigureOut">
              <a:rPr lang="ru-RU"/>
              <a:pPr>
                <a:defRPr/>
              </a:pPr>
              <a:t>26.02.2019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796A39C-7D78-46B3-A3AF-A7055FD58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563EBB1-73BA-4759-A17E-EB17D832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FC88F-73BF-47B8-93B0-9D30C46965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653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E154AF6E-99E5-407A-AF7F-4870C067B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ADF02-285C-4EE5-A5CD-052410568057}" type="datetimeFigureOut">
              <a:rPr lang="ru-RU"/>
              <a:pPr>
                <a:defRPr/>
              </a:pPr>
              <a:t>26.02.2019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93E57F1-EF51-4D42-A07B-3751B2FA1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ADA07C9-FEA0-4597-89B6-A14A571A1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0005D-755E-4D97-BE90-07DBDB68F4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121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0457CB41-A34A-453C-BED9-A36744DCFE3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2E27B477-FA61-4D9F-B145-4649912B49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A49717-C8A1-4208-826C-423B3E247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4C2D55-02C2-4BEB-B639-5EB8F7C734E7}" type="datetimeFigureOut">
              <a:rPr lang="ru-RU"/>
              <a:pPr>
                <a:defRPr/>
              </a:pPr>
              <a:t>26.02.2019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7AAF36-6A26-4A1A-A027-7ED875B11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12877F-FC17-4A6E-952B-91C11CFDC2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4592C76-627D-4196-A77B-2D00CBB461E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5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8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0.jpeg" /><Relationship Id="rId4" Type="http://schemas.openxmlformats.org/officeDocument/2006/relationships/image" Target="../media/image19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1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2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3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4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7.jpe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8.jpe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9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0.jpe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1.jpe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2.jpe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5.jpe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6.jpe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7.jpe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0.jpeg" /><Relationship Id="rId5" Type="http://schemas.openxmlformats.org/officeDocument/2006/relationships/image" Target="../media/image39.jpeg" /><Relationship Id="rId4" Type="http://schemas.openxmlformats.org/officeDocument/2006/relationships/image" Target="../media/image38.jpeg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1.jpe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2.jpe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.jpeg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5.jpeg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jpeg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7.jpeg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8.jpeg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9.jpeg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 /><Relationship Id="rId2" Type="http://schemas.openxmlformats.org/officeDocument/2006/relationships/image" Target="../media/image50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2.jpeg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 /><Relationship Id="rId2" Type="http://schemas.openxmlformats.org/officeDocument/2006/relationships/image" Target="../media/image50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3.jpeg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 /><Relationship Id="rId2" Type="http://schemas.openxmlformats.org/officeDocument/2006/relationships/image" Target="../media/image50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4.jpeg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5.jpeg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6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8.png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7.jpeg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8.jpeg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9.jpeg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0.jpeg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 /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 /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 /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 /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.jpeg" 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0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2.jpeg" /><Relationship Id="rId4" Type="http://schemas.openxmlformats.org/officeDocument/2006/relationships/image" Target="../media/image11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4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9" descr="Рисунок17.png">
            <a:extLst>
              <a:ext uri="{FF2B5EF4-FFF2-40B4-BE49-F238E27FC236}">
                <a16:creationId xmlns:a16="http://schemas.microsoft.com/office/drawing/2014/main" id="{28047F67-60DD-4938-8072-D567BC077D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3375"/>
            <a:ext cx="74168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61B54BC-0FD6-466F-BD24-CB489BFFDC07}"/>
              </a:ext>
            </a:extLst>
          </p:cNvPr>
          <p:cNvSpPr txBox="1">
            <a:spLocks/>
          </p:cNvSpPr>
          <p:nvPr/>
        </p:nvSpPr>
        <p:spPr>
          <a:xfrm>
            <a:off x="642938" y="1500188"/>
            <a:ext cx="7772400" cy="1470025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5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«Все обо всём»  </a:t>
            </a:r>
            <a:br>
              <a:rPr lang="ru-RU" sz="5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5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обучающихся 2-х классов</a:t>
            </a:r>
          </a:p>
        </p:txBody>
      </p:sp>
    </p:spTree>
  </p:cSld>
  <p:clrMapOvr>
    <a:masterClrMapping/>
  </p:clrMapOvr>
  <p:transition spd="slow" advClick="0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>
            <a:extLst>
              <a:ext uri="{FF2B5EF4-FFF2-40B4-BE49-F238E27FC236}">
                <a16:creationId xmlns:a16="http://schemas.microsoft.com/office/drawing/2014/main" id="{E6CBE80E-1CE8-4420-B638-2356E8240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429000"/>
            <a:ext cx="8496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Светлячок</a:t>
            </a: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11267" name="Text Box 5">
            <a:extLst>
              <a:ext uri="{FF2B5EF4-FFF2-40B4-BE49-F238E27FC236}">
                <a16:creationId xmlns:a16="http://schemas.microsoft.com/office/drawing/2014/main" id="{8078EDBA-A257-4182-AE9E-3957BBE57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643063"/>
            <a:ext cx="84963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800" b="1">
                <a:solidFill>
                  <a:srgbClr val="002060"/>
                </a:solidFill>
                <a:latin typeface="Georgia" panose="02040502050405020303" pitchFamily="18" charset="0"/>
              </a:rPr>
              <a:t>Отгадайте загадку: «Не Солнце, не огонь, а светит?»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888A62-E791-4BCA-BFEE-945FACD5FE85}"/>
              </a:ext>
            </a:extLst>
          </p:cNvPr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Разминка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DBECF1-CEAA-4566-BCBB-4710562164E8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11270" name="Рисунок 24" descr="Рисунок30.png">
            <a:extLst>
              <a:ext uri="{FF2B5EF4-FFF2-40B4-BE49-F238E27FC236}">
                <a16:creationId xmlns:a16="http://schemas.microsoft.com/office/drawing/2014/main" id="{5A09E67D-8D0B-43C8-AD50-86EE6EA08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000500"/>
            <a:ext cx="1512888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435F8A7E-C327-5C44-B068-1C5CE5A0F7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41" y="2941864"/>
            <a:ext cx="5382759" cy="3190421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609AFF66-A528-47CA-ACBC-DFE19E9995A0}"/>
              </a:ext>
            </a:extLst>
          </p:cNvPr>
          <p:cNvSpPr txBox="1"/>
          <p:nvPr/>
        </p:nvSpPr>
        <p:spPr>
          <a:xfrm>
            <a:off x="1428728" y="357166"/>
            <a:ext cx="735811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«В  мире животных»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0B0EBD-E8E6-4A40-AFBA-B455608A664D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8F5C0114-D985-4AA8-8478-534F8040E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6072188"/>
            <a:ext cx="849630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Ежик</a:t>
            </a:r>
            <a:r>
              <a:rPr lang="ru-RU" altLang="ru-RU" sz="2800" b="1" i="1" u="sng" dirty="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12293" name="Рисунок 23" descr="32.png">
            <a:extLst>
              <a:ext uri="{FF2B5EF4-FFF2-40B4-BE49-F238E27FC236}">
                <a16:creationId xmlns:a16="http://schemas.microsoft.com/office/drawing/2014/main" id="{B2CDBB0F-7DBD-461D-A089-E69C2C313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730500"/>
            <a:ext cx="1512887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4A91A1D-56C2-4B78-B393-01C060C9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571625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животное собирает яблоки спиной?</a:t>
            </a:r>
          </a:p>
        </p:txBody>
      </p:sp>
      <p:pic>
        <p:nvPicPr>
          <p:cNvPr id="12295" name="Picture 8" descr="http://voobsheto.net/wp-content/uploads/2015/03/ejik.jpg">
            <a:extLst>
              <a:ext uri="{FF2B5EF4-FFF2-40B4-BE49-F238E27FC236}">
                <a16:creationId xmlns:a16="http://schemas.microsoft.com/office/drawing/2014/main" id="{C6911EB6-07B4-4B9A-ADB6-6F56FAE0B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3" y="2730500"/>
            <a:ext cx="6089650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1A76B5B-7A31-410A-92FB-D216E8A40DB7}"/>
              </a:ext>
            </a:extLst>
          </p:cNvPr>
          <p:cNvSpPr txBox="1"/>
          <p:nvPr/>
        </p:nvSpPr>
        <p:spPr>
          <a:xfrm>
            <a:off x="1428728" y="357166"/>
            <a:ext cx="735811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«В мире животных»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CB8A0A-502C-4249-A8A5-4EDF9BF8848B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F7BF54CD-5965-4AD5-BB70-A8AD7621F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5981700"/>
            <a:ext cx="24860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медведя  </a:t>
            </a:r>
          </a:p>
        </p:txBody>
      </p:sp>
      <p:pic>
        <p:nvPicPr>
          <p:cNvPr id="13317" name="Рисунок 23" descr="32.png">
            <a:extLst>
              <a:ext uri="{FF2B5EF4-FFF2-40B4-BE49-F238E27FC236}">
                <a16:creationId xmlns:a16="http://schemas.microsoft.com/office/drawing/2014/main" id="{8B6650E4-716D-447E-AF42-23F8DD50C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643313"/>
            <a:ext cx="1512887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71121F3-7319-4EC1-8C26-CE6C634C381E}"/>
              </a:ext>
            </a:extLst>
          </p:cNvPr>
          <p:cNvSpPr txBox="1">
            <a:spLocks/>
          </p:cNvSpPr>
          <p:nvPr/>
        </p:nvSpPr>
        <p:spPr bwMode="auto">
          <a:xfrm>
            <a:off x="500063" y="14779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82500" lnSpcReduction="10000"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 какого хищного зверя наших лесов след похож на человеческий?</a:t>
            </a:r>
          </a:p>
        </p:txBody>
      </p:sp>
      <p:pic>
        <p:nvPicPr>
          <p:cNvPr id="13319" name="Picture 8" descr="http://www.karakyli.ru/wp-content/uploads/2014/11/igra-sled-6.jpg">
            <a:extLst>
              <a:ext uri="{FF2B5EF4-FFF2-40B4-BE49-F238E27FC236}">
                <a16:creationId xmlns:a16="http://schemas.microsoft.com/office/drawing/2014/main" id="{07886F6B-1EDA-498F-91BA-8BD8AF9BF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2995613"/>
            <a:ext cx="5640387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0" descr="http://previews.123rf.com/images/tribalium123/tribalium1231208/tribalium123120800027/14836456-foot-prints-two-black-man-footprints--Stock-Vector-foot-footprint-de.jpg">
            <a:extLst>
              <a:ext uri="{FF2B5EF4-FFF2-40B4-BE49-F238E27FC236}">
                <a16:creationId xmlns:a16="http://schemas.microsoft.com/office/drawing/2014/main" id="{CAF5DE90-5A02-485B-97EF-EBC43C701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97188"/>
            <a:ext cx="244475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C5E10BB-6949-436A-9ADE-8027F538629E}"/>
              </a:ext>
            </a:extLst>
          </p:cNvPr>
          <p:cNvSpPr txBox="1"/>
          <p:nvPr/>
        </p:nvSpPr>
        <p:spPr>
          <a:xfrm>
            <a:off x="1428728" y="357166"/>
            <a:ext cx="735811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«В мире животных»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AC4E94-F3A0-4F49-BB1F-44C85F7E89C3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1A8D96F8-FBC4-42E2-9168-64A4675CC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5572125"/>
            <a:ext cx="8496300" cy="9540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Волк. Он охотится на больных и </a:t>
            </a:r>
            <a:r>
              <a:rPr lang="ru-RU" altLang="ru-RU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ослабленых</a:t>
            </a: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животных  </a:t>
            </a:r>
          </a:p>
        </p:txBody>
      </p:sp>
      <p:pic>
        <p:nvPicPr>
          <p:cNvPr id="14341" name="Рисунок 23" descr="32.png">
            <a:extLst>
              <a:ext uri="{FF2B5EF4-FFF2-40B4-BE49-F238E27FC236}">
                <a16:creationId xmlns:a16="http://schemas.microsoft.com/office/drawing/2014/main" id="{0D34DBE3-CB89-431F-B9DA-6E4FA1DC4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857500"/>
            <a:ext cx="1512888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E849497-7C3F-4A4B-9E8E-B5A3CD879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287463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животное 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санитаром леса?</a:t>
            </a:r>
          </a:p>
        </p:txBody>
      </p:sp>
      <p:pic>
        <p:nvPicPr>
          <p:cNvPr id="14343" name="Picture 10" descr="https://wallpapers.pub/wallpapers/autumn-wolf/download/3840x2160.jpg">
            <a:extLst>
              <a:ext uri="{FF2B5EF4-FFF2-40B4-BE49-F238E27FC236}">
                <a16:creationId xmlns:a16="http://schemas.microsoft.com/office/drawing/2014/main" id="{AD7B3725-5982-4CE4-A9E2-344FB9DA4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2511425"/>
            <a:ext cx="5440363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DBEDC81-35DF-4D60-9410-EF3A14637EAC}"/>
              </a:ext>
            </a:extLst>
          </p:cNvPr>
          <p:cNvSpPr txBox="1"/>
          <p:nvPr/>
        </p:nvSpPr>
        <p:spPr>
          <a:xfrm>
            <a:off x="1428728" y="357166"/>
            <a:ext cx="735811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«В мире животных»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8D9D81-6B65-4729-ACA2-0D6518C79A9D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66497D97-8897-4607-9783-A0D35A4F3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6021388"/>
            <a:ext cx="849630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Кабаны валяются в лужах грязи  </a:t>
            </a:r>
          </a:p>
        </p:txBody>
      </p:sp>
      <p:pic>
        <p:nvPicPr>
          <p:cNvPr id="15365" name="Рисунок 23" descr="32.png">
            <a:extLst>
              <a:ext uri="{FF2B5EF4-FFF2-40B4-BE49-F238E27FC236}">
                <a16:creationId xmlns:a16="http://schemas.microsoft.com/office/drawing/2014/main" id="{16BDD797-A73C-4D33-948D-739269607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654300"/>
            <a:ext cx="1512887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28974A8-EFDF-4008-AA63-246851443271}"/>
              </a:ext>
            </a:extLst>
          </p:cNvPr>
          <p:cNvSpPr txBox="1">
            <a:spLocks/>
          </p:cNvSpPr>
          <p:nvPr/>
        </p:nvSpPr>
        <p:spPr bwMode="auto">
          <a:xfrm>
            <a:off x="409575" y="12573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82500" lnSpcReduction="10000"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Что регулярно делает кабан, чтобы ухаживать за своей шкурой?</a:t>
            </a:r>
          </a:p>
        </p:txBody>
      </p:sp>
      <p:pic>
        <p:nvPicPr>
          <p:cNvPr id="15367" name="Picture 8" descr="http://img1.goodfon.ru/original/1366x768/c/67/kaban-gryaz-priroda.jpg">
            <a:extLst>
              <a:ext uri="{FF2B5EF4-FFF2-40B4-BE49-F238E27FC236}">
                <a16:creationId xmlns:a16="http://schemas.microsoft.com/office/drawing/2014/main" id="{2158CB87-FD6E-4ECD-B8E8-4B191DA63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2420938"/>
            <a:ext cx="6554787" cy="3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DF10D3D-12E8-4D7B-9A24-2BBFC9509AFD}"/>
              </a:ext>
            </a:extLst>
          </p:cNvPr>
          <p:cNvSpPr txBox="1"/>
          <p:nvPr/>
        </p:nvSpPr>
        <p:spPr>
          <a:xfrm>
            <a:off x="1428728" y="357166"/>
            <a:ext cx="735811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«В мире животных»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0B8C2A-A0DA-449C-94CB-32A636D127F8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F660C2A5-15FA-4876-BCA6-3FE1E319A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040438"/>
            <a:ext cx="849630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Ящерицы </a:t>
            </a:r>
            <a:r>
              <a:rPr lang="ru-RU" altLang="ru-RU" sz="2800" b="1" i="1" u="sng" dirty="0">
                <a:latin typeface="Georgia" panose="02040502050405020303" pitchFamily="18" charset="0"/>
              </a:rPr>
              <a:t>  </a:t>
            </a:r>
          </a:p>
        </p:txBody>
      </p:sp>
      <p:pic>
        <p:nvPicPr>
          <p:cNvPr id="16389" name="Рисунок 23" descr="32.png">
            <a:extLst>
              <a:ext uri="{FF2B5EF4-FFF2-40B4-BE49-F238E27FC236}">
                <a16:creationId xmlns:a16="http://schemas.microsoft.com/office/drawing/2014/main" id="{169F43BB-BB14-443D-8491-520C18585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3687763"/>
            <a:ext cx="1512887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Заголовок 1">
            <a:extLst>
              <a:ext uri="{FF2B5EF4-FFF2-40B4-BE49-F238E27FC236}">
                <a16:creationId xmlns:a16="http://schemas.microsoft.com/office/drawing/2014/main" id="{3DE353D5-A97D-4D1E-BEC7-920D73EBC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673225"/>
            <a:ext cx="8785225" cy="1616075"/>
          </a:xfrm>
        </p:spPr>
        <p:txBody>
          <a:bodyPr/>
          <a:lstStyle/>
          <a:p>
            <a:pPr>
              <a:defRPr/>
            </a:pP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Этим юрким животным легко </a:t>
            </a:r>
            <a:r>
              <a:rPr lang="ru-RU" alt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нати</a:t>
            </a: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приют в узкой расщелине и под камнями, где они могут спрятаться от жары. Потеря хвоста для них – не беда, так как скоро вырастет новый.</a:t>
            </a:r>
          </a:p>
        </p:txBody>
      </p:sp>
      <p:pic>
        <p:nvPicPr>
          <p:cNvPr id="16391" name="Picture 8" descr="http://weirdnewsfiles.com/wp-content/uploads/2014/10/Nobodys-perfect.jpg">
            <a:extLst>
              <a:ext uri="{FF2B5EF4-FFF2-40B4-BE49-F238E27FC236}">
                <a16:creationId xmlns:a16="http://schemas.microsoft.com/office/drawing/2014/main" id="{113BA23F-F714-4B90-A236-C159E41F3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460750"/>
            <a:ext cx="51943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A56ACE2-A351-430B-94B8-CB2DFF5FC362}"/>
              </a:ext>
            </a:extLst>
          </p:cNvPr>
          <p:cNvSpPr txBox="1"/>
          <p:nvPr/>
        </p:nvSpPr>
        <p:spPr>
          <a:xfrm>
            <a:off x="1428728" y="357166"/>
            <a:ext cx="735811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«В мире животных»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255BE2-42F6-4620-8997-23B555BF5396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735E92FF-68DD-4704-BBF2-652659C72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5572125"/>
            <a:ext cx="849630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Ягненок   </a:t>
            </a:r>
          </a:p>
        </p:txBody>
      </p:sp>
      <p:pic>
        <p:nvPicPr>
          <p:cNvPr id="17413" name="Рисунок 23" descr="32.png">
            <a:extLst>
              <a:ext uri="{FF2B5EF4-FFF2-40B4-BE49-F238E27FC236}">
                <a16:creationId xmlns:a16="http://schemas.microsoft.com/office/drawing/2014/main" id="{061F686B-F455-4942-BE10-D344D8B04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857500"/>
            <a:ext cx="1512888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Заголовок 1">
            <a:extLst>
              <a:ext uri="{FF2B5EF4-FFF2-40B4-BE49-F238E27FC236}">
                <a16:creationId xmlns:a16="http://schemas.microsoft.com/office/drawing/2014/main" id="{14CE3C88-9813-49BC-96BE-0B5BE9788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8" y="1327150"/>
            <a:ext cx="8526462" cy="1143000"/>
          </a:xfrm>
        </p:spPr>
        <p:txBody>
          <a:bodyPr/>
          <a:lstStyle/>
          <a:p>
            <a:pPr>
              <a:defRPr/>
            </a:pPr>
            <a:r>
              <a:rPr lang="ru-RU" alt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называют детеныша овцы?</a:t>
            </a:r>
          </a:p>
        </p:txBody>
      </p:sp>
      <p:pic>
        <p:nvPicPr>
          <p:cNvPr id="17415" name="Picture 8" descr="http://www.waraqat.net/2009/11/moonw3_soar73.jpg">
            <a:extLst>
              <a:ext uri="{FF2B5EF4-FFF2-40B4-BE49-F238E27FC236}">
                <a16:creationId xmlns:a16="http://schemas.microsoft.com/office/drawing/2014/main" id="{97AC45B2-5169-47AB-8553-34BD6675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492375"/>
            <a:ext cx="545782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A98812A-0102-4A24-9B72-02D4A54D5B68}"/>
              </a:ext>
            </a:extLst>
          </p:cNvPr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«Царство растений»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059C0A-C1D2-4428-B1EB-9F0553B6BDB2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pic>
        <p:nvPicPr>
          <p:cNvPr id="18436" name="Рисунок 24" descr="Рисунок33.png">
            <a:extLst>
              <a:ext uri="{FF2B5EF4-FFF2-40B4-BE49-F238E27FC236}">
                <a16:creationId xmlns:a16="http://schemas.microsoft.com/office/drawing/2014/main" id="{8B65863F-31F8-420B-9E56-E9D0D0152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00388"/>
            <a:ext cx="1512888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5">
            <a:extLst>
              <a:ext uri="{FF2B5EF4-FFF2-40B4-BE49-F238E27FC236}">
                <a16:creationId xmlns:a16="http://schemas.microsoft.com/office/drawing/2014/main" id="{FFDF8B03-CD4F-416C-9F1F-C5A75B8FF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5835650"/>
            <a:ext cx="485775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2800" i="1" dirty="0">
                <a:latin typeface="Georgia" panose="02040502050405020303" pitchFamily="18" charset="0"/>
              </a:rPr>
              <a:t> </a:t>
            </a:r>
            <a:r>
              <a:rPr lang="ru-RU" alt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Мать – и – мачеха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7737A9D-05D1-4F7C-83C5-51F670A73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1508125"/>
            <a:ext cx="8453437" cy="11922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растение, цветы которого появляются первыми и без листьев?</a:t>
            </a:r>
          </a:p>
        </p:txBody>
      </p:sp>
      <p:pic>
        <p:nvPicPr>
          <p:cNvPr id="18439" name="Picture 8" descr="http://matimacheha.rynky.com/data/23704_SITELOGO_--%20.jpg">
            <a:extLst>
              <a:ext uri="{FF2B5EF4-FFF2-40B4-BE49-F238E27FC236}">
                <a16:creationId xmlns:a16="http://schemas.microsoft.com/office/drawing/2014/main" id="{9B415379-2976-472F-84FB-659622A89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2955925"/>
            <a:ext cx="3627437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18F18AC-5371-4F9C-8A5E-7D9D3AF9B7D8}"/>
              </a:ext>
            </a:extLst>
          </p:cNvPr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004200"/>
                    </a:gs>
                    <a:gs pos="100000">
                      <a:srgbClr val="9BBB59">
                        <a:lumMod val="50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«Царство растений»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3C71AD-D031-4957-83C2-63C973FAC7EC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rgbClr val="004200"/>
                    </a:gs>
                    <a:gs pos="100000">
                      <a:srgbClr val="9BBB59">
                        <a:lumMod val="50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pic>
        <p:nvPicPr>
          <p:cNvPr id="19460" name="Рисунок 24" descr="Рисунок33.png">
            <a:extLst>
              <a:ext uri="{FF2B5EF4-FFF2-40B4-BE49-F238E27FC236}">
                <a16:creationId xmlns:a16="http://schemas.microsoft.com/office/drawing/2014/main" id="{8D508FA0-0071-4A28-8916-4E0B3752B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3143250"/>
            <a:ext cx="1512888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5">
            <a:extLst>
              <a:ext uri="{FF2B5EF4-FFF2-40B4-BE49-F238E27FC236}">
                <a16:creationId xmlns:a16="http://schemas.microsoft.com/office/drawing/2014/main" id="{2AE82D0E-CEBF-4230-8023-39DEDBF25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5835650"/>
            <a:ext cx="265747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Огурец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B7CCC30-5094-4713-AAAA-AFBBA041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431925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каком растении и овоще идет речь: «На грядочке –зелёные, а в баночке солёные»?</a:t>
            </a:r>
          </a:p>
        </p:txBody>
      </p:sp>
      <p:pic>
        <p:nvPicPr>
          <p:cNvPr id="19463" name="Picture 2" descr="Картинки по запросу картинки огурец">
            <a:extLst>
              <a:ext uri="{FF2B5EF4-FFF2-40B4-BE49-F238E27FC236}">
                <a16:creationId xmlns:a16="http://schemas.microsoft.com/office/drawing/2014/main" id="{3B846178-7833-4D08-A7E5-757688D9E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838450"/>
            <a:ext cx="4954587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46D34F4-E8F2-40E3-959E-5A5501056A3C}"/>
              </a:ext>
            </a:extLst>
          </p:cNvPr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«Царство растений»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344582-E684-4531-AFB0-1AF3F5CE5D73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pic>
        <p:nvPicPr>
          <p:cNvPr id="20484" name="Рисунок 24" descr="Рисунок33.png">
            <a:extLst>
              <a:ext uri="{FF2B5EF4-FFF2-40B4-BE49-F238E27FC236}">
                <a16:creationId xmlns:a16="http://schemas.microsoft.com/office/drawing/2014/main" id="{82CFB458-6843-4734-9CFB-AD42C9C26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786063"/>
            <a:ext cx="1512888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5">
            <a:extLst>
              <a:ext uri="{FF2B5EF4-FFF2-40B4-BE49-F238E27FC236}">
                <a16:creationId xmlns:a16="http://schemas.microsoft.com/office/drawing/2014/main" id="{A93A1C3F-C8E7-49CB-A97D-D12229218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25" y="5949950"/>
            <a:ext cx="485775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2800" i="1" dirty="0">
                <a:latin typeface="Georgia" panose="02040502050405020303" pitchFamily="18" charset="0"/>
              </a:rPr>
              <a:t> </a:t>
            </a:r>
            <a:r>
              <a:rPr lang="ru-RU" alt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Крапива 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6698AD4-6351-4F8E-9D90-2B7199B89297}"/>
              </a:ext>
            </a:extLst>
          </p:cNvPr>
          <p:cNvSpPr txBox="1">
            <a:spLocks/>
          </p:cNvSpPr>
          <p:nvPr/>
        </p:nvSpPr>
        <p:spPr bwMode="auto">
          <a:xfrm>
            <a:off x="457200" y="1168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0000" lnSpcReduction="20000"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Назовите траву, которую могут узнать на ощупь даже слепые?</a:t>
            </a:r>
          </a:p>
        </p:txBody>
      </p:sp>
      <p:pic>
        <p:nvPicPr>
          <p:cNvPr id="20487" name="Picture 8" descr="http://monachay.ru/wp-content/uploads/2015/08/monastyrskij-chaj-ot-varikoza2.jpeg">
            <a:extLst>
              <a:ext uri="{FF2B5EF4-FFF2-40B4-BE49-F238E27FC236}">
                <a16:creationId xmlns:a16="http://schemas.microsoft.com/office/drawing/2014/main" id="{57E830AE-1A14-4E03-8C29-EBFED7076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11400"/>
            <a:ext cx="627221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D10A1AE-70AA-463A-BCF3-343F2504B5BD}"/>
              </a:ext>
            </a:extLst>
          </p:cNvPr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Разминка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481A47-CDFF-498C-8F12-665956812AFD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2FCBFA6-E074-401F-82CB-35B56CDA202B}"/>
              </a:ext>
            </a:extLst>
          </p:cNvPr>
          <p:cNvSpPr txBox="1">
            <a:spLocks/>
          </p:cNvSpPr>
          <p:nvPr/>
        </p:nvSpPr>
        <p:spPr>
          <a:xfrm>
            <a:off x="4572000" y="1571625"/>
            <a:ext cx="4229100" cy="1785938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Назови трех русских былинных богатырей?</a:t>
            </a:r>
          </a:p>
        </p:txBody>
      </p:sp>
      <p:sp>
        <p:nvSpPr>
          <p:cNvPr id="5126" name="Содержимое 2">
            <a:extLst>
              <a:ext uri="{FF2B5EF4-FFF2-40B4-BE49-F238E27FC236}">
                <a16:creationId xmlns:a16="http://schemas.microsoft.com/office/drawing/2014/main" id="{BB7865F8-F7CB-4C1F-8A69-B4E4A2D84E53}"/>
              </a:ext>
            </a:extLst>
          </p:cNvPr>
          <p:cNvSpPr txBox="1">
            <a:spLocks/>
          </p:cNvSpPr>
          <p:nvPr/>
        </p:nvSpPr>
        <p:spPr bwMode="auto">
          <a:xfrm>
            <a:off x="4772025" y="3684588"/>
            <a:ext cx="3829050" cy="28400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Алеша Попович</a:t>
            </a:r>
          </a:p>
          <a:p>
            <a:pPr>
              <a:defRPr/>
            </a:pPr>
            <a:r>
              <a:rPr lang="ru-RU" alt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Илья Муромец</a:t>
            </a:r>
          </a:p>
          <a:p>
            <a:pPr>
              <a:defRPr/>
            </a:pPr>
            <a:r>
              <a:rPr lang="ru-RU" alt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Добрыня Никитич</a:t>
            </a:r>
          </a:p>
        </p:txBody>
      </p:sp>
      <p:pic>
        <p:nvPicPr>
          <p:cNvPr id="3078" name="Picture 8" descr="http://www.playing-field.ru/img/2015/052007/2030606">
            <a:extLst>
              <a:ext uri="{FF2B5EF4-FFF2-40B4-BE49-F238E27FC236}">
                <a16:creationId xmlns:a16="http://schemas.microsoft.com/office/drawing/2014/main" id="{E2309908-F3CE-4AED-8BA3-C45D9851F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71625"/>
            <a:ext cx="375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457915A-48B0-42EB-A03D-F93AA0F24CE0}"/>
              </a:ext>
            </a:extLst>
          </p:cNvPr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«Царство растений»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339334-ED86-49B9-81E3-A0FD8D60FDAF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pic>
        <p:nvPicPr>
          <p:cNvPr id="21508" name="Рисунок 24" descr="Рисунок33.png">
            <a:extLst>
              <a:ext uri="{FF2B5EF4-FFF2-40B4-BE49-F238E27FC236}">
                <a16:creationId xmlns:a16="http://schemas.microsoft.com/office/drawing/2014/main" id="{377E8D4A-8086-4D7C-B7EA-60066F184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551238"/>
            <a:ext cx="1512888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5">
            <a:extLst>
              <a:ext uri="{FF2B5EF4-FFF2-40B4-BE49-F238E27FC236}">
                <a16:creationId xmlns:a16="http://schemas.microsoft.com/office/drawing/2014/main" id="{61D4AA00-797B-4DF2-8CF0-68AD7B4FD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5949950"/>
            <a:ext cx="485775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2800" i="1" dirty="0">
                <a:latin typeface="Georgia" panose="02040502050405020303" pitchFamily="18" charset="0"/>
              </a:rPr>
              <a:t> </a:t>
            </a:r>
            <a:r>
              <a:rPr lang="ru-RU" alt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Подсолнух</a:t>
            </a:r>
            <a:r>
              <a:rPr lang="ru-RU" altLang="ru-RU" sz="2800" b="1" i="1" u="sng" dirty="0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31750" name="Заголовок 1">
            <a:extLst>
              <a:ext uri="{FF2B5EF4-FFF2-40B4-BE49-F238E27FC236}">
                <a16:creationId xmlns:a16="http://schemas.microsoft.com/office/drawing/2014/main" id="{ECD42656-DF58-4603-8D8A-17475F6C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93863"/>
            <a:ext cx="8507413" cy="1230312"/>
          </a:xfrm>
        </p:spPr>
        <p:txBody>
          <a:bodyPr/>
          <a:lstStyle/>
          <a:p>
            <a:pPr>
              <a:defRPr/>
            </a:pPr>
            <a:r>
              <a:rPr lang="ru-RU" altLang="ru-RU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России, как и во многих странах, это растение называют «цветком солнца», а из его семян изготавливают полезное масло. О каком растении идет речь?</a:t>
            </a:r>
          </a:p>
        </p:txBody>
      </p:sp>
      <p:pic>
        <p:nvPicPr>
          <p:cNvPr id="21511" name="Picture 8" descr="http://tapety.tja.pl/obrazki/tja_normalne/136554.jpg">
            <a:extLst>
              <a:ext uri="{FF2B5EF4-FFF2-40B4-BE49-F238E27FC236}">
                <a16:creationId xmlns:a16="http://schemas.microsoft.com/office/drawing/2014/main" id="{F9DD6AAB-95AF-48BB-83C2-8F1E80AD1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57563"/>
            <a:ext cx="428625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25C3C9B-CBC2-457E-B161-FDFD706EFC2F}"/>
              </a:ext>
            </a:extLst>
          </p:cNvPr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004200"/>
                    </a:gs>
                    <a:gs pos="100000">
                      <a:srgbClr val="9BBB59">
                        <a:lumMod val="50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«Царство растений»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88A99A-E98F-4FF7-A692-DB6D424911CC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rgbClr val="004200"/>
                    </a:gs>
                    <a:gs pos="100000">
                      <a:srgbClr val="9BBB59">
                        <a:lumMod val="50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pic>
        <p:nvPicPr>
          <p:cNvPr id="22532" name="Рисунок 24" descr="Рисунок33.png">
            <a:extLst>
              <a:ext uri="{FF2B5EF4-FFF2-40B4-BE49-F238E27FC236}">
                <a16:creationId xmlns:a16="http://schemas.microsoft.com/office/drawing/2014/main" id="{9128A50A-1ECC-4C76-AA25-B1329E94A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317875"/>
            <a:ext cx="1512888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5">
            <a:extLst>
              <a:ext uri="{FF2B5EF4-FFF2-40B4-BE49-F238E27FC236}">
                <a16:creationId xmlns:a16="http://schemas.microsoft.com/office/drawing/2014/main" id="{5963BF67-6303-4A62-89E3-7DF5CD75B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5961063"/>
            <a:ext cx="485775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ru-RU" altLang="ru-RU" sz="2800" i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Береза  </a:t>
            </a:r>
          </a:p>
        </p:txBody>
      </p:sp>
      <p:sp>
        <p:nvSpPr>
          <p:cNvPr id="32774" name="Заголовок 1">
            <a:extLst>
              <a:ext uri="{FF2B5EF4-FFF2-40B4-BE49-F238E27FC236}">
                <a16:creationId xmlns:a16="http://schemas.microsoft.com/office/drawing/2014/main" id="{D75801C5-18AE-45CF-A46F-F962B81F4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16129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altLang="ru-RU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дерево ежегодно ранней весной поит людей своим полезным соком?</a:t>
            </a:r>
          </a:p>
        </p:txBody>
      </p:sp>
      <p:pic>
        <p:nvPicPr>
          <p:cNvPr id="22535" name="Picture 2" descr="http://mne-30.ru/wp-content/uploads/kogda-sobirat-berezovyj-sok3.jpg">
            <a:extLst>
              <a:ext uri="{FF2B5EF4-FFF2-40B4-BE49-F238E27FC236}">
                <a16:creationId xmlns:a16="http://schemas.microsoft.com/office/drawing/2014/main" id="{9228AABB-5EB9-448D-B006-C97CBE201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2798763"/>
            <a:ext cx="5162550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8440ED1-4387-41B9-81A3-DBCCA78629B7}"/>
              </a:ext>
            </a:extLst>
          </p:cNvPr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«Царство растений»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42450A-12D3-4610-9B7D-750C00DFC7B8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pic>
        <p:nvPicPr>
          <p:cNvPr id="23556" name="Рисунок 24" descr="Рисунок33.png">
            <a:extLst>
              <a:ext uri="{FF2B5EF4-FFF2-40B4-BE49-F238E27FC236}">
                <a16:creationId xmlns:a16="http://schemas.microsoft.com/office/drawing/2014/main" id="{774235EB-4DA7-426D-8899-4663FB5C6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38" y="3317875"/>
            <a:ext cx="1512887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5">
            <a:extLst>
              <a:ext uri="{FF2B5EF4-FFF2-40B4-BE49-F238E27FC236}">
                <a16:creationId xmlns:a16="http://schemas.microsoft.com/office/drawing/2014/main" id="{D4F9B508-C2F4-48EC-A931-FB5C72408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5961063"/>
            <a:ext cx="485775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2800" i="1" dirty="0">
                <a:latin typeface="Georgia" panose="02040502050405020303" pitchFamily="18" charset="0"/>
              </a:rPr>
              <a:t> </a:t>
            </a:r>
            <a:r>
              <a:rPr lang="ru-RU" alt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Одуванчик </a:t>
            </a:r>
          </a:p>
        </p:txBody>
      </p:sp>
      <p:sp>
        <p:nvSpPr>
          <p:cNvPr id="32774" name="Заголовок 1">
            <a:extLst>
              <a:ext uri="{FF2B5EF4-FFF2-40B4-BE49-F238E27FC236}">
                <a16:creationId xmlns:a16="http://schemas.microsoft.com/office/drawing/2014/main" id="{5E63640D-52C4-4C8C-ABC4-4BD822523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5367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altLang="ru-RU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этого цветка   плетут весенние венки, а когда он отцветет – разлетается на все стороны. Назовите растение?</a:t>
            </a:r>
          </a:p>
        </p:txBody>
      </p:sp>
      <p:pic>
        <p:nvPicPr>
          <p:cNvPr id="23559" name="Picture 8" descr="http://www.kartinki-cvetov.ru/images/oduvanchiki/oduvanchik12.jpg">
            <a:extLst>
              <a:ext uri="{FF2B5EF4-FFF2-40B4-BE49-F238E27FC236}">
                <a16:creationId xmlns:a16="http://schemas.microsoft.com/office/drawing/2014/main" id="{AE2DBC63-1888-43CD-8055-28AB7F622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165475"/>
            <a:ext cx="4432300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0A68673-2BA7-4C1A-954F-1C3DF1521DFA}"/>
              </a:ext>
            </a:extLst>
          </p:cNvPr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«Птичье гнездышко»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802F25-9D12-4175-8F24-FF3A7648CEE0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pic>
        <p:nvPicPr>
          <p:cNvPr id="24580" name="Рисунок 24" descr="Рисунок34.png">
            <a:extLst>
              <a:ext uri="{FF2B5EF4-FFF2-40B4-BE49-F238E27FC236}">
                <a16:creationId xmlns:a16="http://schemas.microsoft.com/office/drawing/2014/main" id="{0EF9EDD6-CAB1-4792-82CD-2BA4A48FD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270250"/>
            <a:ext cx="1512887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Прямоугольник 7">
            <a:extLst>
              <a:ext uri="{FF2B5EF4-FFF2-40B4-BE49-F238E27FC236}">
                <a16:creationId xmlns:a16="http://schemas.microsoft.com/office/drawing/2014/main" id="{2691BAF6-BECD-4146-AF6B-CA4A081AE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5981700"/>
            <a:ext cx="8286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Колибри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802FD9C-2B57-460F-879C-42EB27E10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13" y="1589088"/>
            <a:ext cx="896461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самую маленькую птичку на земле, которая летает хвостом вперед?</a:t>
            </a:r>
          </a:p>
        </p:txBody>
      </p:sp>
      <p:pic>
        <p:nvPicPr>
          <p:cNvPr id="24583" name="Picture 8" descr="http://f14.ifotki.info/org/ffc8691644558954078315dbb83b66e81f1720156822376.jpg">
            <a:extLst>
              <a:ext uri="{FF2B5EF4-FFF2-40B4-BE49-F238E27FC236}">
                <a16:creationId xmlns:a16="http://schemas.microsoft.com/office/drawing/2014/main" id="{6067A188-A080-4A9D-B318-3285D2807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3000375"/>
            <a:ext cx="392430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C8C546C-AFD7-44E4-9040-BCE85591720E}"/>
              </a:ext>
            </a:extLst>
          </p:cNvPr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924900"/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«Птичье гнездышко»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DF20E0-F908-47C2-BEE4-E227157FC3FD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rgbClr val="F79646">
                        <a:lumMod val="50000"/>
                      </a:srgb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pic>
        <p:nvPicPr>
          <p:cNvPr id="25604" name="Рисунок 24" descr="Рисунок34.png">
            <a:extLst>
              <a:ext uri="{FF2B5EF4-FFF2-40B4-BE49-F238E27FC236}">
                <a16:creationId xmlns:a16="http://schemas.microsoft.com/office/drawing/2014/main" id="{D81B13AC-C961-4BA9-AC3E-66C4B05F0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71750"/>
            <a:ext cx="1512888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Прямоугольник 7">
            <a:extLst>
              <a:ext uri="{FF2B5EF4-FFF2-40B4-BE49-F238E27FC236}">
                <a16:creationId xmlns:a16="http://schemas.microsoft.com/office/drawing/2014/main" id="{5B162E78-D7FE-472E-A4E1-1FBDF2FEE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5214938"/>
            <a:ext cx="828675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Дятел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871C7A3-8183-4FB3-8D7E-95CCB6149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1246188"/>
            <a:ext cx="8964613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птицу называют «лесным доктором»?</a:t>
            </a:r>
          </a:p>
        </p:txBody>
      </p:sp>
      <p:sp>
        <p:nvSpPr>
          <p:cNvPr id="25607" name="AutoShape 2" descr="Картинки по запросу картинки дятел">
            <a:extLst>
              <a:ext uri="{FF2B5EF4-FFF2-40B4-BE49-F238E27FC236}">
                <a16:creationId xmlns:a16="http://schemas.microsoft.com/office/drawing/2014/main" id="{9716F615-7266-46D2-9836-67D3D06FF3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08" name="AutoShape 4" descr="Картинки по запросу картинки дятел">
            <a:extLst>
              <a:ext uri="{FF2B5EF4-FFF2-40B4-BE49-F238E27FC236}">
                <a16:creationId xmlns:a16="http://schemas.microsoft.com/office/drawing/2014/main" id="{4599980F-5112-4CA3-AC76-0E0C83F8C9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0063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25609" name="Picture 6" descr="http://two-sonnik.ru/wp-content/uploads/2015/03/3633.jpg">
            <a:extLst>
              <a:ext uri="{FF2B5EF4-FFF2-40B4-BE49-F238E27FC236}">
                <a16:creationId xmlns:a16="http://schemas.microsoft.com/office/drawing/2014/main" id="{F19017CB-1A61-4EEB-AEBC-E7783C2E4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2532063"/>
            <a:ext cx="4392613" cy="403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9BC5352-A7B6-4E19-834C-DD1F3EB19361}"/>
              </a:ext>
            </a:extLst>
          </p:cNvPr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924900"/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«Птичье гнездышко»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117D1D-793D-419C-B1FA-06E75347C1CD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rgbClr val="F79646">
                        <a:lumMod val="50000"/>
                      </a:srgb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pic>
        <p:nvPicPr>
          <p:cNvPr id="26628" name="Рисунок 24" descr="Рисунок34.png">
            <a:extLst>
              <a:ext uri="{FF2B5EF4-FFF2-40B4-BE49-F238E27FC236}">
                <a16:creationId xmlns:a16="http://schemas.microsoft.com/office/drawing/2014/main" id="{CCA27508-8D4D-4385-9C0B-870E41418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13000"/>
            <a:ext cx="1512888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Прямоугольник 7">
            <a:extLst>
              <a:ext uri="{FF2B5EF4-FFF2-40B4-BE49-F238E27FC236}">
                <a16:creationId xmlns:a16="http://schemas.microsoft.com/office/drawing/2014/main" id="{F4626910-DEFE-40D4-92BB-9B402B489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" y="5214938"/>
            <a:ext cx="2195513" cy="1200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Птицы бросают 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свои гнезда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1756EEA-51D8-4032-BE26-A97B09309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1246188"/>
            <a:ext cx="8964613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 нельзя трогать руками яйца в гнездах?</a:t>
            </a:r>
          </a:p>
        </p:txBody>
      </p:sp>
      <p:sp>
        <p:nvSpPr>
          <p:cNvPr id="26631" name="AutoShape 2" descr="Картинки по запросу картинки дятел">
            <a:extLst>
              <a:ext uri="{FF2B5EF4-FFF2-40B4-BE49-F238E27FC236}">
                <a16:creationId xmlns:a16="http://schemas.microsoft.com/office/drawing/2014/main" id="{4475FE64-9DEE-4E92-A903-7D8C666704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6632" name="AutoShape 4" descr="Картинки по запросу картинки дятел">
            <a:extLst>
              <a:ext uri="{FF2B5EF4-FFF2-40B4-BE49-F238E27FC236}">
                <a16:creationId xmlns:a16="http://schemas.microsoft.com/office/drawing/2014/main" id="{2B2C3DBA-29A6-499F-B7CA-BFD8C8A777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0063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26633" name="Picture 2" descr="http://www.popugai2.ru/images/stories/foto/ptichi-jajca-v-gnezde.jpg">
            <a:extLst>
              <a:ext uri="{FF2B5EF4-FFF2-40B4-BE49-F238E27FC236}">
                <a16:creationId xmlns:a16="http://schemas.microsoft.com/office/drawing/2014/main" id="{2A3D00A8-600B-4362-ABD4-D98457931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2582863"/>
            <a:ext cx="52959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E04CA2E5-7167-49BC-8BD7-B1E937B3971C}"/>
              </a:ext>
            </a:extLst>
          </p:cNvPr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«Птичье гнездышко»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3202B5-0DBF-46FA-800F-52F885ECBA0A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pic>
        <p:nvPicPr>
          <p:cNvPr id="27652" name="Рисунок 24" descr="Рисунок34.png">
            <a:extLst>
              <a:ext uri="{FF2B5EF4-FFF2-40B4-BE49-F238E27FC236}">
                <a16:creationId xmlns:a16="http://schemas.microsoft.com/office/drawing/2014/main" id="{4ADBDD35-192B-4562-B338-A8987F2CE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232275"/>
            <a:ext cx="1512888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Прямоугольник 7">
            <a:extLst>
              <a:ext uri="{FF2B5EF4-FFF2-40B4-BE49-F238E27FC236}">
                <a16:creationId xmlns:a16="http://schemas.microsoft.com/office/drawing/2014/main" id="{06C17ADA-44E3-44D3-9C7A-DE0593678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5949950"/>
            <a:ext cx="8286750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Пингвины, киви и страусы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4A75FA1-5F7A-43B7-AAE0-CB45D6023453}"/>
              </a:ext>
            </a:extLst>
          </p:cNvPr>
          <p:cNvSpPr txBox="1">
            <a:spLocks/>
          </p:cNvSpPr>
          <p:nvPr/>
        </p:nvSpPr>
        <p:spPr bwMode="auto">
          <a:xfrm>
            <a:off x="612775" y="10636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Какие птицы не умеют летать?</a:t>
            </a:r>
          </a:p>
        </p:txBody>
      </p:sp>
      <p:pic>
        <p:nvPicPr>
          <p:cNvPr id="27655" name="Picture 8" descr="http://www.fullhdoboi.ru/_ph/3/523872009.jpg">
            <a:extLst>
              <a:ext uri="{FF2B5EF4-FFF2-40B4-BE49-F238E27FC236}">
                <a16:creationId xmlns:a16="http://schemas.microsoft.com/office/drawing/2014/main" id="{C2D0C273-736F-44EF-8414-DE94EE224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995488"/>
            <a:ext cx="4300537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0" descr="http://news.mydrivers.com/Img/20111231/S2011123108352721.jpg">
            <a:extLst>
              <a:ext uri="{FF2B5EF4-FFF2-40B4-BE49-F238E27FC236}">
                <a16:creationId xmlns:a16="http://schemas.microsoft.com/office/drawing/2014/main" id="{8130740A-EDEC-47FC-9768-5D6F57E2B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422775"/>
            <a:ext cx="3124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2" descr="http://1.bp.blogspot.com/-Wn5mNsVtITc/Vgt6ahZjftI/AAAAAAAACkw/RAMeaB1ljPM/s1600/Ostrich_male_RWD.jpg">
            <a:extLst>
              <a:ext uri="{FF2B5EF4-FFF2-40B4-BE49-F238E27FC236}">
                <a16:creationId xmlns:a16="http://schemas.microsoft.com/office/drawing/2014/main" id="{FD3BC4CD-15C9-45CF-85B5-D49DC74EF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2390775"/>
            <a:ext cx="4102100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840AF40-374D-4B92-8BB4-F5D6B1A9B8AB}"/>
              </a:ext>
            </a:extLst>
          </p:cNvPr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«Птичье гнездышко»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2BE52A-6322-4C18-B48E-032A8EB41020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  <p:pic>
        <p:nvPicPr>
          <p:cNvPr id="28676" name="Рисунок 24" descr="Рисунок34.png">
            <a:extLst>
              <a:ext uri="{FF2B5EF4-FFF2-40B4-BE49-F238E27FC236}">
                <a16:creationId xmlns:a16="http://schemas.microsoft.com/office/drawing/2014/main" id="{A55664C2-5B12-4159-A5CF-BD78B22A7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2493963"/>
            <a:ext cx="1512888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Прямоугольник 7">
            <a:extLst>
              <a:ext uri="{FF2B5EF4-FFF2-40B4-BE49-F238E27FC236}">
                <a16:creationId xmlns:a16="http://schemas.microsoft.com/office/drawing/2014/main" id="{E5018BC3-71F2-4C23-B090-30A9BE136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5214938"/>
            <a:ext cx="828675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Кукушка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13090B7-AC69-49E1-8304-514EF57AE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139223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птица подбрасывает яйца в чужие гнезда?</a:t>
            </a:r>
          </a:p>
        </p:txBody>
      </p:sp>
      <p:pic>
        <p:nvPicPr>
          <p:cNvPr id="28679" name="Picture 8" descr="http://www.kartinki24.ru/uploads/gallery/main/72/kartinki24_birds_3974.jpg">
            <a:extLst>
              <a:ext uri="{FF2B5EF4-FFF2-40B4-BE49-F238E27FC236}">
                <a16:creationId xmlns:a16="http://schemas.microsoft.com/office/drawing/2014/main" id="{3B2C7CC0-A03B-46F6-A04B-C111BC0A0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571750"/>
            <a:ext cx="5111750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F7E8B33-B88D-471D-8D8B-39032DA15F6A}"/>
              </a:ext>
            </a:extLst>
          </p:cNvPr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«Птичье гнездышко»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991E2B-F521-49D3-B59D-B499237A78F0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pic>
        <p:nvPicPr>
          <p:cNvPr id="29700" name="Рисунок 24" descr="Рисунок34.png">
            <a:extLst>
              <a:ext uri="{FF2B5EF4-FFF2-40B4-BE49-F238E27FC236}">
                <a16:creationId xmlns:a16="http://schemas.microsoft.com/office/drawing/2014/main" id="{DFF2EE16-2896-40A5-A52B-34CFB862B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373438"/>
            <a:ext cx="1512888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Прямоугольник 7">
            <a:extLst>
              <a:ext uri="{FF2B5EF4-FFF2-40B4-BE49-F238E27FC236}">
                <a16:creationId xmlns:a16="http://schemas.microsoft.com/office/drawing/2014/main" id="{9DBCB1A9-E1D3-4A08-A3DA-B97A2D774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5976938"/>
            <a:ext cx="828675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Петух  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EC6B2C3-EC3F-4FAD-B771-C8AE640B8879}"/>
              </a:ext>
            </a:extLst>
          </p:cNvPr>
          <p:cNvSpPr txBox="1">
            <a:spLocks/>
          </p:cNvSpPr>
          <p:nvPr/>
        </p:nvSpPr>
        <p:spPr bwMode="auto">
          <a:xfrm>
            <a:off x="323850" y="1571625"/>
            <a:ext cx="388778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75000" lnSpcReduction="20000"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Какая птица не несет яйца, а из него вылупляется?</a:t>
            </a:r>
          </a:p>
        </p:txBody>
      </p:sp>
      <p:pic>
        <p:nvPicPr>
          <p:cNvPr id="29703" name="Picture 8" descr="http://vse-zdes.ua/media/k2/items/cache/3abb66d58aa91d2b7b16f08ee38a95c0_XL.jpg">
            <a:extLst>
              <a:ext uri="{FF2B5EF4-FFF2-40B4-BE49-F238E27FC236}">
                <a16:creationId xmlns:a16="http://schemas.microsoft.com/office/drawing/2014/main" id="{66751281-C17E-42D4-82D1-E967E39D3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1571625"/>
            <a:ext cx="4675187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>
            <a:extLst>
              <a:ext uri="{FF2B5EF4-FFF2-40B4-BE49-F238E27FC236}">
                <a16:creationId xmlns:a16="http://schemas.microsoft.com/office/drawing/2014/main" id="{DF20DCD3-77C0-4618-B1E0-B2CD1CDC2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429000"/>
            <a:ext cx="849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800" i="1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52FBAB-FD71-4D88-893E-2D7DB956CB08}"/>
              </a:ext>
            </a:extLst>
          </p:cNvPr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Правда ли, что…?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0C2E0A-A7EE-4EC4-A720-CF18130AB5D2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72518D9-4921-45F6-95FC-B99C16DA10CA}"/>
              </a:ext>
            </a:extLst>
          </p:cNvPr>
          <p:cNvSpPr txBox="1">
            <a:spLocks/>
          </p:cNvSpPr>
          <p:nvPr/>
        </p:nvSpPr>
        <p:spPr>
          <a:xfrm>
            <a:off x="611188" y="1174750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медведь сосет зимой лапу? </a:t>
            </a:r>
          </a:p>
        </p:txBody>
      </p:sp>
      <p:pic>
        <p:nvPicPr>
          <p:cNvPr id="30726" name="Picture 8" descr="http://priroda-ht.ru/_ph/67/467153269.jpg">
            <a:extLst>
              <a:ext uri="{FF2B5EF4-FFF2-40B4-BE49-F238E27FC236}">
                <a16:creationId xmlns:a16="http://schemas.microsoft.com/office/drawing/2014/main" id="{D2E37F26-C226-4B79-9A73-F3AA55B42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349500"/>
            <a:ext cx="5832475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48B6E14-14BC-47AA-BCBA-A49E86A9D440}"/>
              </a:ext>
            </a:extLst>
          </p:cNvPr>
          <p:cNvSpPr txBox="1">
            <a:spLocks/>
          </p:cNvSpPr>
          <p:nvPr/>
        </p:nvSpPr>
        <p:spPr>
          <a:xfrm>
            <a:off x="171450" y="2205038"/>
            <a:ext cx="2600325" cy="40322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Зимой у медведя облазит кожа на лапах, чтобы уменьшить боль, он лижет лапы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4AA71C1-0AB9-44EB-983C-4CB092343122}"/>
              </a:ext>
            </a:extLst>
          </p:cNvPr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Разминка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50B0CC-9FCB-4E10-B62D-C04C8FEC42BC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12DAD16-D464-4762-83FB-D44A9A9F33BB}"/>
              </a:ext>
            </a:extLst>
          </p:cNvPr>
          <p:cNvSpPr txBox="1">
            <a:spLocks/>
          </p:cNvSpPr>
          <p:nvPr/>
        </p:nvSpPr>
        <p:spPr>
          <a:xfrm>
            <a:off x="457200" y="1504950"/>
            <a:ext cx="4691063" cy="170815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Какой предмет уронила Рукодельница в колодец в сказке «Мороз Иванович»?</a:t>
            </a:r>
          </a:p>
        </p:txBody>
      </p:sp>
      <p:pic>
        <p:nvPicPr>
          <p:cNvPr id="4101" name="Picture 8" descr="http://cs620918.vk.me/v620918264/1ec1/ul9tUmZ1pkE.jpg">
            <a:extLst>
              <a:ext uri="{FF2B5EF4-FFF2-40B4-BE49-F238E27FC236}">
                <a16:creationId xmlns:a16="http://schemas.microsoft.com/office/drawing/2014/main" id="{40FC340D-8559-4CEB-B55A-BD0D17C2A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539875"/>
            <a:ext cx="3582987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0" descr="http://img3.imgbb.ru/4/3/e/43e33e4000832e86e152f9d3dd5c415e.jpg">
            <a:extLst>
              <a:ext uri="{FF2B5EF4-FFF2-40B4-BE49-F238E27FC236}">
                <a16:creationId xmlns:a16="http://schemas.microsoft.com/office/drawing/2014/main" id="{EDE5D59E-932C-4299-8E8A-9D3852722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3644900"/>
            <a:ext cx="432435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EC3E2C-72B2-4514-91DA-6EA84557C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963" y="5624513"/>
            <a:ext cx="30067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ведёрко</a:t>
            </a:r>
          </a:p>
        </p:txBody>
      </p:sp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>
            <a:extLst>
              <a:ext uri="{FF2B5EF4-FFF2-40B4-BE49-F238E27FC236}">
                <a16:creationId xmlns:a16="http://schemas.microsoft.com/office/drawing/2014/main" id="{19C2AF78-CBCD-49C8-87AA-FF95499E3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429000"/>
            <a:ext cx="849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800" i="1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C87EFB-0A55-4268-ACCE-486AF79AD273}"/>
              </a:ext>
            </a:extLst>
          </p:cNvPr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Правда ли, что…? </a:t>
            </a:r>
          </a:p>
        </p:txBody>
      </p:sp>
      <p:pic>
        <p:nvPicPr>
          <p:cNvPr id="31748" name="Рисунок 24" descr="Рисунок30.png">
            <a:extLst>
              <a:ext uri="{FF2B5EF4-FFF2-40B4-BE49-F238E27FC236}">
                <a16:creationId xmlns:a16="http://schemas.microsoft.com/office/drawing/2014/main" id="{C79BB23D-A1BF-42C7-84DA-DEEBB2CD9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974975"/>
            <a:ext cx="69373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E4F7E7-3DEB-476B-8E47-F342BB8C41B2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E1AD958-C2F6-46A0-A5C1-70732C22EC96}"/>
              </a:ext>
            </a:extLst>
          </p:cNvPr>
          <p:cNvSpPr txBox="1">
            <a:spLocks/>
          </p:cNvSpPr>
          <p:nvPr/>
        </p:nvSpPr>
        <p:spPr>
          <a:xfrm>
            <a:off x="571500" y="1571625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муравьи никогда не спят? </a:t>
            </a:r>
          </a:p>
        </p:txBody>
      </p:sp>
      <p:pic>
        <p:nvPicPr>
          <p:cNvPr id="31751" name="Picture 8" descr="http://zooclub.org.ua/assets/files/2015/02/82.jpg">
            <a:extLst>
              <a:ext uri="{FF2B5EF4-FFF2-40B4-BE49-F238E27FC236}">
                <a16:creationId xmlns:a16="http://schemas.microsoft.com/office/drawing/2014/main" id="{3DF0297C-C6D8-472E-A08F-861C3EC70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306638"/>
            <a:ext cx="5732463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129CD61-4295-45AE-8804-01469A5B0296}"/>
              </a:ext>
            </a:extLst>
          </p:cNvPr>
          <p:cNvSpPr txBox="1">
            <a:spLocks/>
          </p:cNvSpPr>
          <p:nvPr/>
        </p:nvSpPr>
        <p:spPr>
          <a:xfrm>
            <a:off x="571500" y="4162425"/>
            <a:ext cx="1984375" cy="22113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Муравьи никогда не спят</a:t>
            </a:r>
          </a:p>
        </p:txBody>
      </p:sp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>
            <a:extLst>
              <a:ext uri="{FF2B5EF4-FFF2-40B4-BE49-F238E27FC236}">
                <a16:creationId xmlns:a16="http://schemas.microsoft.com/office/drawing/2014/main" id="{EEB42E11-E5FE-4DFC-88AE-A3F6511FA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3390900"/>
            <a:ext cx="849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800" i="1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1992AB-6C1D-4B73-B08F-BECEF3A0134A}"/>
              </a:ext>
            </a:extLst>
          </p:cNvPr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Правда ли, что…? </a:t>
            </a:r>
          </a:p>
        </p:txBody>
      </p:sp>
      <p:pic>
        <p:nvPicPr>
          <p:cNvPr id="32772" name="Рисунок 24" descr="Рисунок30.png">
            <a:extLst>
              <a:ext uri="{FF2B5EF4-FFF2-40B4-BE49-F238E27FC236}">
                <a16:creationId xmlns:a16="http://schemas.microsoft.com/office/drawing/2014/main" id="{944EA3E5-E27B-4EB9-AAE0-8F754C045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429000"/>
            <a:ext cx="69373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7B75A9-FADD-449E-B09E-97F463BA8E16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4819CC4-9E48-49E4-8E94-ABCB301820BE}"/>
              </a:ext>
            </a:extLst>
          </p:cNvPr>
          <p:cNvSpPr txBox="1">
            <a:spLocks/>
          </p:cNvSpPr>
          <p:nvPr/>
        </p:nvSpPr>
        <p:spPr>
          <a:xfrm>
            <a:off x="571500" y="1571625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осле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укуса человека – пчела умирает? </a:t>
            </a:r>
          </a:p>
        </p:txBody>
      </p:sp>
      <p:pic>
        <p:nvPicPr>
          <p:cNvPr id="32775" name="Picture 8" descr="http://www.stihi.ru/pics/2013/04/13/6548.jpg">
            <a:extLst>
              <a:ext uri="{FF2B5EF4-FFF2-40B4-BE49-F238E27FC236}">
                <a16:creationId xmlns:a16="http://schemas.microsoft.com/office/drawing/2014/main" id="{0953341F-24F7-499B-BFE1-113A29467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3003550"/>
            <a:ext cx="3694112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820CD85-D794-4425-A1F5-10021DFF731F}"/>
              </a:ext>
            </a:extLst>
          </p:cNvPr>
          <p:cNvSpPr txBox="1">
            <a:spLocks/>
          </p:cNvSpPr>
          <p:nvPr/>
        </p:nvSpPr>
        <p:spPr>
          <a:xfrm>
            <a:off x="685800" y="4500563"/>
            <a:ext cx="4030663" cy="14493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C56E3F7-5208-41C2-9CAB-A18BE4535DD6}"/>
              </a:ext>
            </a:extLst>
          </p:cNvPr>
          <p:cNvSpPr txBox="1">
            <a:spLocks/>
          </p:cNvSpPr>
          <p:nvPr/>
        </p:nvSpPr>
        <p:spPr>
          <a:xfrm>
            <a:off x="571500" y="5133975"/>
            <a:ext cx="4067175" cy="17414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Да, правда</a:t>
            </a:r>
          </a:p>
        </p:txBody>
      </p:sp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>
            <a:extLst>
              <a:ext uri="{FF2B5EF4-FFF2-40B4-BE49-F238E27FC236}">
                <a16:creationId xmlns:a16="http://schemas.microsoft.com/office/drawing/2014/main" id="{9D915D9A-7225-4B31-BD35-29BE184ED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429000"/>
            <a:ext cx="849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800" i="1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31AC32-C550-45C8-A1EC-B9DDE8BB58F5}"/>
              </a:ext>
            </a:extLst>
          </p:cNvPr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Правда ли, что…? </a:t>
            </a:r>
          </a:p>
        </p:txBody>
      </p:sp>
      <p:pic>
        <p:nvPicPr>
          <p:cNvPr id="33796" name="Рисунок 24" descr="Рисунок30.png">
            <a:extLst>
              <a:ext uri="{FF2B5EF4-FFF2-40B4-BE49-F238E27FC236}">
                <a16:creationId xmlns:a16="http://schemas.microsoft.com/office/drawing/2014/main" id="{9790822C-DA20-4275-A8E5-9946B0CCD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429000"/>
            <a:ext cx="69373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1FF95E-02E8-4473-8E2D-162629E028D1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82E520C-CF8E-4781-B68D-EEAE56D4F3A2}"/>
              </a:ext>
            </a:extLst>
          </p:cNvPr>
          <p:cNvSpPr txBox="1">
            <a:spLocks/>
          </p:cNvSpPr>
          <p:nvPr/>
        </p:nvSpPr>
        <p:spPr>
          <a:xfrm>
            <a:off x="544513" y="1174750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проходя  зимой по лесу, можно встреть ежа? </a:t>
            </a:r>
          </a:p>
        </p:txBody>
      </p:sp>
      <p:pic>
        <p:nvPicPr>
          <p:cNvPr id="33799" name="Picture 8" descr="http://lookw.ru/1/270/thumbs/1380319024-yogik----7.jpg">
            <a:extLst>
              <a:ext uri="{FF2B5EF4-FFF2-40B4-BE49-F238E27FC236}">
                <a16:creationId xmlns:a16="http://schemas.microsoft.com/office/drawing/2014/main" id="{FE132101-1485-4FCD-9139-62CA4B637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616200"/>
            <a:ext cx="5661025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C69BF72-3029-4F79-88A3-8481DF8EFF8E}"/>
              </a:ext>
            </a:extLst>
          </p:cNvPr>
          <p:cNvSpPr txBox="1">
            <a:spLocks/>
          </p:cNvSpPr>
          <p:nvPr/>
        </p:nvSpPr>
        <p:spPr>
          <a:xfrm>
            <a:off x="544513" y="4816475"/>
            <a:ext cx="2271712" cy="14700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Нет, зимой ежи спят</a:t>
            </a:r>
          </a:p>
        </p:txBody>
      </p:sp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>
            <a:extLst>
              <a:ext uri="{FF2B5EF4-FFF2-40B4-BE49-F238E27FC236}">
                <a16:creationId xmlns:a16="http://schemas.microsoft.com/office/drawing/2014/main" id="{687E8A6E-7ABA-4822-8806-04967F413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429000"/>
            <a:ext cx="849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800" i="1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59BD49-E882-42C2-905A-06A620B0D02F}"/>
              </a:ext>
            </a:extLst>
          </p:cNvPr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Правда ли, что…? </a:t>
            </a:r>
          </a:p>
        </p:txBody>
      </p:sp>
      <p:pic>
        <p:nvPicPr>
          <p:cNvPr id="34820" name="Рисунок 24" descr="Рисунок30.png">
            <a:extLst>
              <a:ext uri="{FF2B5EF4-FFF2-40B4-BE49-F238E27FC236}">
                <a16:creationId xmlns:a16="http://schemas.microsoft.com/office/drawing/2014/main" id="{1E15F319-72C8-4877-BF39-E638C7F76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3032125"/>
            <a:ext cx="69373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12C499-230C-437A-9F82-11388947C45F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7463AE4-2952-4E00-BA75-1E9DEDD25DFF}"/>
              </a:ext>
            </a:extLst>
          </p:cNvPr>
          <p:cNvSpPr txBox="1">
            <a:spLocks/>
          </p:cNvSpPr>
          <p:nvPr/>
        </p:nvSpPr>
        <p:spPr>
          <a:xfrm>
            <a:off x="685800" y="1238250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лесты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выводят своих птенцов в самые лютые морозы? </a:t>
            </a:r>
          </a:p>
        </p:txBody>
      </p:sp>
      <p:pic>
        <p:nvPicPr>
          <p:cNvPr id="34823" name="Picture 8" descr="http://i23.photobucket.com/albums/b398/syadasti/misc/ArtoJuvonen_ParrotCrossbill_1000.jpg">
            <a:extLst>
              <a:ext uri="{FF2B5EF4-FFF2-40B4-BE49-F238E27FC236}">
                <a16:creationId xmlns:a16="http://schemas.microsoft.com/office/drawing/2014/main" id="{643A9E92-6507-4729-92C0-80CECE418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708275"/>
            <a:ext cx="5745162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7CA30526-5B1A-45B3-B77B-0B2212AA96BA}"/>
              </a:ext>
            </a:extLst>
          </p:cNvPr>
          <p:cNvSpPr txBox="1">
            <a:spLocks/>
          </p:cNvSpPr>
          <p:nvPr/>
        </p:nvSpPr>
        <p:spPr>
          <a:xfrm>
            <a:off x="544513" y="5534025"/>
            <a:ext cx="2212975" cy="13414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Да, это так</a:t>
            </a:r>
          </a:p>
        </p:txBody>
      </p:sp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>
            <a:extLst>
              <a:ext uri="{FF2B5EF4-FFF2-40B4-BE49-F238E27FC236}">
                <a16:creationId xmlns:a16="http://schemas.microsoft.com/office/drawing/2014/main" id="{A2F8A96C-9D68-4CFE-89DC-E3CB17D7F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652963"/>
            <a:ext cx="849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800" i="1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1EADBF-6A2E-4770-9FA8-BA0259E59D71}"/>
              </a:ext>
            </a:extLst>
          </p:cNvPr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Правда ли, что…? </a:t>
            </a:r>
          </a:p>
        </p:txBody>
      </p:sp>
      <p:pic>
        <p:nvPicPr>
          <p:cNvPr id="35844" name="Рисунок 24" descr="Рисунок30.png">
            <a:extLst>
              <a:ext uri="{FF2B5EF4-FFF2-40B4-BE49-F238E27FC236}">
                <a16:creationId xmlns:a16="http://schemas.microsoft.com/office/drawing/2014/main" id="{FFE6EFEE-ACE6-4D4A-A8D8-89FA4E79C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3041650"/>
            <a:ext cx="69373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0BE186-DB80-4784-8E73-DDD8D44C70AB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35846" name="Прямоугольник 6">
            <a:extLst>
              <a:ext uri="{FF2B5EF4-FFF2-40B4-BE49-F238E27FC236}">
                <a16:creationId xmlns:a16="http://schemas.microsoft.com/office/drawing/2014/main" id="{BC3FC0FC-2C92-43AE-B3F8-DE22E515B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25" y="1350963"/>
            <a:ext cx="84978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наступлением холодов « божьи коровки" улетают, как и птицы,   в теплые края на зимовку, а весной возвращаются обратно?</a:t>
            </a:r>
          </a:p>
        </p:txBody>
      </p:sp>
      <p:sp>
        <p:nvSpPr>
          <p:cNvPr id="35847" name="Прямоугольник 9">
            <a:extLst>
              <a:ext uri="{FF2B5EF4-FFF2-40B4-BE49-F238E27FC236}">
                <a16:creationId xmlns:a16="http://schemas.microsoft.com/office/drawing/2014/main" id="{C99C8055-D620-4CDD-86CF-AD7E2C5DB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8" y="4492625"/>
            <a:ext cx="273843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Да. При этом летят они стаями и на большой высоте.</a:t>
            </a:r>
          </a:p>
        </p:txBody>
      </p:sp>
      <p:pic>
        <p:nvPicPr>
          <p:cNvPr id="35848" name="Picture 9" descr="http://www.stihi.ru/pics/2007/06/27-1511.jpg">
            <a:extLst>
              <a:ext uri="{FF2B5EF4-FFF2-40B4-BE49-F238E27FC236}">
                <a16:creationId xmlns:a16="http://schemas.microsoft.com/office/drawing/2014/main" id="{8A395838-F945-45A6-B794-7B5E638B0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2673350"/>
            <a:ext cx="487362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874AB62-7AB3-4D23-8350-5CE4488C278B}"/>
              </a:ext>
            </a:extLst>
          </p:cNvPr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«Грибное лукошко»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7C58D1-9ACC-4D1C-AE46-210FC31D660A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pic>
        <p:nvPicPr>
          <p:cNvPr id="36868" name="Рисунок 21" descr="Рисунок31.png">
            <a:extLst>
              <a:ext uri="{FF2B5EF4-FFF2-40B4-BE49-F238E27FC236}">
                <a16:creationId xmlns:a16="http://schemas.microsoft.com/office/drawing/2014/main" id="{6F85FDBD-F28D-4731-9B64-FD44C8CBB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500438"/>
            <a:ext cx="1512887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5">
            <a:extLst>
              <a:ext uri="{FF2B5EF4-FFF2-40B4-BE49-F238E27FC236}">
                <a16:creationId xmlns:a16="http://schemas.microsoft.com/office/drawing/2014/main" id="{AC7D9EF5-0CF7-4E26-9B6B-2B6174143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5715000"/>
            <a:ext cx="38195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Сыроежки</a:t>
            </a:r>
          </a:p>
        </p:txBody>
      </p:sp>
      <p:sp>
        <p:nvSpPr>
          <p:cNvPr id="50182" name="Заголовок 1">
            <a:extLst>
              <a:ext uri="{FF2B5EF4-FFF2-40B4-BE49-F238E27FC236}">
                <a16:creationId xmlns:a16="http://schemas.microsoft.com/office/drawing/2014/main" id="{F6A7BEDE-5D5F-436D-8FD5-C956937C2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152082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altLang="ru-RU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этих грибов шляпки могут быть разного цвета: синие, красные, желтые, зеленые и фиолетовые. А название одно. Какое? </a:t>
            </a:r>
          </a:p>
        </p:txBody>
      </p:sp>
      <p:pic>
        <p:nvPicPr>
          <p:cNvPr id="36871" name="Picture 8" descr="http://www.vladivostok-map.ru/griby/fotografii-gribov/siroejka_0.jpg">
            <a:extLst>
              <a:ext uri="{FF2B5EF4-FFF2-40B4-BE49-F238E27FC236}">
                <a16:creationId xmlns:a16="http://schemas.microsoft.com/office/drawing/2014/main" id="{C762F39D-1CE2-4925-9C5D-0EBADAE3F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60675"/>
            <a:ext cx="4391025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8BD001E-F647-4F5F-B969-A7C1ECA78F6A}"/>
              </a:ext>
            </a:extLst>
          </p:cNvPr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9BBB59">
                        <a:lumMod val="50000"/>
                      </a:srgbClr>
                    </a:gs>
                    <a:gs pos="100000">
                      <a:srgbClr val="9BBB59">
                        <a:lumMod val="50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«Грибное лукошко»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260FED-A19F-4A43-9CBF-ADCDD34E31F0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rgbClr val="9BBB59">
                        <a:lumMod val="50000"/>
                      </a:srgbClr>
                    </a:gs>
                    <a:gs pos="100000">
                      <a:srgbClr val="9BBB59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pic>
        <p:nvPicPr>
          <p:cNvPr id="37892" name="Рисунок 21" descr="Рисунок31.png">
            <a:extLst>
              <a:ext uri="{FF2B5EF4-FFF2-40B4-BE49-F238E27FC236}">
                <a16:creationId xmlns:a16="http://schemas.microsoft.com/office/drawing/2014/main" id="{A72C9CF1-3B1F-4FC6-928E-96A7C1C98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500438"/>
            <a:ext cx="1512887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5">
            <a:extLst>
              <a:ext uri="{FF2B5EF4-FFF2-40B4-BE49-F238E27FC236}">
                <a16:creationId xmlns:a16="http://schemas.microsoft.com/office/drawing/2014/main" id="{50A1D4B0-A9E9-494B-85AF-31C6B5ECF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5715000"/>
            <a:ext cx="38195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ru-RU" alt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Маслята </a:t>
            </a:r>
          </a:p>
        </p:txBody>
      </p:sp>
      <p:sp>
        <p:nvSpPr>
          <p:cNvPr id="50182" name="Заголовок 1">
            <a:extLst>
              <a:ext uri="{FF2B5EF4-FFF2-40B4-BE49-F238E27FC236}">
                <a16:creationId xmlns:a16="http://schemas.microsoft.com/office/drawing/2014/main" id="{E8CF31D4-D64C-4176-B7E9-C56C4CEC7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152082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altLang="ru-RU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сухую погоду шляпки этих грибов ничем не примечательны, а в сырую погоду блестят, будто смазанные маслом? </a:t>
            </a:r>
          </a:p>
        </p:txBody>
      </p:sp>
      <p:pic>
        <p:nvPicPr>
          <p:cNvPr id="37895" name="Picture 2" descr="Картинки по запросу картинки маслята">
            <a:extLst>
              <a:ext uri="{FF2B5EF4-FFF2-40B4-BE49-F238E27FC236}">
                <a16:creationId xmlns:a16="http://schemas.microsoft.com/office/drawing/2014/main" id="{F71E0C2B-E987-4B1B-A406-8F4600D15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2852738"/>
            <a:ext cx="4195762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580AFC4-544C-41E2-9F67-E81AF1D81785}"/>
              </a:ext>
            </a:extLst>
          </p:cNvPr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9BBB59">
                        <a:lumMod val="50000"/>
                      </a:srgbClr>
                    </a:gs>
                    <a:gs pos="100000">
                      <a:srgbClr val="9BBB59">
                        <a:lumMod val="50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«Грибное лукошко»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F7818D-A988-49EC-B526-899B8F619185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rgbClr val="9BBB59">
                        <a:lumMod val="50000"/>
                      </a:srgbClr>
                    </a:gs>
                    <a:gs pos="100000">
                      <a:srgbClr val="9BBB59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pic>
        <p:nvPicPr>
          <p:cNvPr id="38916" name="Рисунок 21" descr="Рисунок31.png">
            <a:extLst>
              <a:ext uri="{FF2B5EF4-FFF2-40B4-BE49-F238E27FC236}">
                <a16:creationId xmlns:a16="http://schemas.microsoft.com/office/drawing/2014/main" id="{7689C406-0959-46C5-AF22-78EA7311A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500438"/>
            <a:ext cx="1512887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5">
            <a:extLst>
              <a:ext uri="{FF2B5EF4-FFF2-40B4-BE49-F238E27FC236}">
                <a16:creationId xmlns:a16="http://schemas.microsoft.com/office/drawing/2014/main" id="{2EAD2BB5-C77B-4FCC-A5C4-92B7E3AC6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" y="5967413"/>
            <a:ext cx="38195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Опята</a:t>
            </a:r>
            <a:r>
              <a:rPr lang="ru-RU" altLang="ru-RU" sz="2800" b="1" i="1" u="sng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50182" name="Заголовок 1">
            <a:extLst>
              <a:ext uri="{FF2B5EF4-FFF2-40B4-BE49-F238E27FC236}">
                <a16:creationId xmlns:a16="http://schemas.microsoft.com/office/drawing/2014/main" id="{9AB08090-F105-43AA-AAAD-2DDB1086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152082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altLang="ru-RU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грибы растут на пнях целыми семьями. С одного пня или дерева можно собрать полное лукошко? </a:t>
            </a:r>
          </a:p>
        </p:txBody>
      </p:sp>
      <p:pic>
        <p:nvPicPr>
          <p:cNvPr id="38919" name="Picture 2" descr="Картинки по запросу картинки опята">
            <a:extLst>
              <a:ext uri="{FF2B5EF4-FFF2-40B4-BE49-F238E27FC236}">
                <a16:creationId xmlns:a16="http://schemas.microsoft.com/office/drawing/2014/main" id="{0545A02D-36BD-465A-B8CE-FB7750C3F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808288"/>
            <a:ext cx="4968875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A409802-8A93-4697-B8E0-039657674EE0}"/>
              </a:ext>
            </a:extLst>
          </p:cNvPr>
          <p:cNvSpPr txBox="1"/>
          <p:nvPr/>
        </p:nvSpPr>
        <p:spPr>
          <a:xfrm>
            <a:off x="1428728" y="357166"/>
            <a:ext cx="735811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«Ягодная поляна»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23AAEF-A8AD-451E-8344-76AE3152EDA8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40871403-8A5F-4DFF-8455-AFBB0F93E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5572125"/>
            <a:ext cx="849630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Смородина</a:t>
            </a:r>
            <a:r>
              <a:rPr lang="ru-RU" altLang="ru-RU" sz="2800" b="1" i="1" u="sng" dirty="0">
                <a:latin typeface="Georgia" panose="02040502050405020303" pitchFamily="18" charset="0"/>
              </a:rPr>
              <a:t>   </a:t>
            </a:r>
          </a:p>
        </p:txBody>
      </p:sp>
      <p:pic>
        <p:nvPicPr>
          <p:cNvPr id="39941" name="Рисунок 23" descr="32.png">
            <a:extLst>
              <a:ext uri="{FF2B5EF4-FFF2-40B4-BE49-F238E27FC236}">
                <a16:creationId xmlns:a16="http://schemas.microsoft.com/office/drawing/2014/main" id="{8B749329-7EC6-4309-9DA0-5FBABF0EA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857500"/>
            <a:ext cx="1512888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BDEF25C-2DFF-47E4-8612-9D47A8EF3C01}"/>
              </a:ext>
            </a:extLst>
          </p:cNvPr>
          <p:cNvSpPr txBox="1">
            <a:spLocks/>
          </p:cNvSpPr>
          <p:nvPr/>
        </p:nvSpPr>
        <p:spPr bwMode="auto">
          <a:xfrm>
            <a:off x="571500" y="17145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0000" lnSpcReduction="20000"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Какая ягода бывает черной, белой </a:t>
            </a:r>
            <a:b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красной?</a:t>
            </a:r>
          </a:p>
        </p:txBody>
      </p:sp>
      <p:pic>
        <p:nvPicPr>
          <p:cNvPr id="39943" name="Picture 9" descr="http://74.img.avito.st/1280x960/895410874.jpg">
            <a:extLst>
              <a:ext uri="{FF2B5EF4-FFF2-40B4-BE49-F238E27FC236}">
                <a16:creationId xmlns:a16="http://schemas.microsoft.com/office/drawing/2014/main" id="{4C6FF14D-ECAC-440E-AB4D-76C584C7F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2857500"/>
            <a:ext cx="5649912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73065DD-7DF5-488F-9DD7-FC1760369D09}"/>
              </a:ext>
            </a:extLst>
          </p:cNvPr>
          <p:cNvSpPr txBox="1"/>
          <p:nvPr/>
        </p:nvSpPr>
        <p:spPr>
          <a:xfrm>
            <a:off x="1428728" y="357166"/>
            <a:ext cx="735811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C0504D">
                        <a:lumMod val="50000"/>
                      </a:srgbClr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«Ягодная поляна»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5549E5-F768-4567-B359-25E36187709B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rgbClr val="C0504D">
                        <a:lumMod val="50000"/>
                      </a:srgbClr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D93564F8-0305-4F01-AFC6-BA4BFB2A6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5572125"/>
            <a:ext cx="849630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Земляника </a:t>
            </a:r>
            <a:r>
              <a:rPr lang="ru-RU" altLang="ru-RU" sz="2800" b="1" i="1" u="sng" dirty="0">
                <a:solidFill>
                  <a:prstClr val="black"/>
                </a:solidFill>
                <a:latin typeface="Georgia" panose="02040502050405020303" pitchFamily="18" charset="0"/>
              </a:rPr>
              <a:t>   </a:t>
            </a:r>
          </a:p>
        </p:txBody>
      </p:sp>
      <p:pic>
        <p:nvPicPr>
          <p:cNvPr id="40965" name="Рисунок 23" descr="32.png">
            <a:extLst>
              <a:ext uri="{FF2B5EF4-FFF2-40B4-BE49-F238E27FC236}">
                <a16:creationId xmlns:a16="http://schemas.microsoft.com/office/drawing/2014/main" id="{18169153-1CA3-4E72-AB66-DC3126FA5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857500"/>
            <a:ext cx="1512888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741D669-D0F0-4D2F-83A9-5B6DB312DDD1}"/>
              </a:ext>
            </a:extLst>
          </p:cNvPr>
          <p:cNvSpPr txBox="1">
            <a:spLocks/>
          </p:cNvSpPr>
          <p:nvPr/>
        </p:nvSpPr>
        <p:spPr bwMode="auto">
          <a:xfrm>
            <a:off x="557213" y="1296988"/>
            <a:ext cx="8229600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75000" lnSpcReduction="20000"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Отгадайте загадку: « Спелая, сладкая, красная, ароматная. </a:t>
            </a:r>
            <a:r>
              <a:rPr lang="ru-RU" sz="4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саду 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растет клубника, а в лесу …?</a:t>
            </a:r>
          </a:p>
        </p:txBody>
      </p:sp>
      <p:pic>
        <p:nvPicPr>
          <p:cNvPr id="40967" name="Picture 2" descr="http://www.nexplorer.ru/load/Image/0513/zemlyanika_1_600.jpg">
            <a:extLst>
              <a:ext uri="{FF2B5EF4-FFF2-40B4-BE49-F238E27FC236}">
                <a16:creationId xmlns:a16="http://schemas.microsoft.com/office/drawing/2014/main" id="{D2F0BAE9-E08E-4A8C-992A-0486EC475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708275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>
            <a:extLst>
              <a:ext uri="{FF2B5EF4-FFF2-40B4-BE49-F238E27FC236}">
                <a16:creationId xmlns:a16="http://schemas.microsoft.com/office/drawing/2014/main" id="{7089141C-DF59-48F9-AE33-059C5BFD9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6213" y="4916488"/>
            <a:ext cx="2571750" cy="1570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Ноги у жирафа одинаковые   </a:t>
            </a:r>
          </a:p>
        </p:txBody>
      </p:sp>
      <p:sp>
        <p:nvSpPr>
          <p:cNvPr id="5123" name="Text Box 5">
            <a:extLst>
              <a:ext uri="{FF2B5EF4-FFF2-40B4-BE49-F238E27FC236}">
                <a16:creationId xmlns:a16="http://schemas.microsoft.com/office/drawing/2014/main" id="{9B83C047-5B93-4249-B761-BE99CA68B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628775"/>
            <a:ext cx="8496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ноги у жирафа длиннее?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DF5934-C291-4918-9755-F410FC227E00}"/>
              </a:ext>
            </a:extLst>
          </p:cNvPr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Разминка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BE8208-E3CB-4CC5-9C24-3E76FC37466A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5126" name="Рисунок 24" descr="Рисунок30.png">
            <a:extLst>
              <a:ext uri="{FF2B5EF4-FFF2-40B4-BE49-F238E27FC236}">
                <a16:creationId xmlns:a16="http://schemas.microsoft.com/office/drawing/2014/main" id="{4504B8ED-0E9C-4F86-93DD-05ABF0A93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395538"/>
            <a:ext cx="1512888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>
            <a:extLst>
              <a:ext uri="{FF2B5EF4-FFF2-40B4-BE49-F238E27FC236}">
                <a16:creationId xmlns:a16="http://schemas.microsoft.com/office/drawing/2014/main" id="{AD4671CF-243D-4F3A-9740-73A283343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286000"/>
            <a:ext cx="5667375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1684DD3-0F8F-4ADD-A736-10B1DB811F86}"/>
              </a:ext>
            </a:extLst>
          </p:cNvPr>
          <p:cNvSpPr txBox="1"/>
          <p:nvPr/>
        </p:nvSpPr>
        <p:spPr>
          <a:xfrm>
            <a:off x="1428728" y="357166"/>
            <a:ext cx="735811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C0504D">
                        <a:lumMod val="50000"/>
                      </a:srgbClr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«Ягодная поляна»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31B6A9-C90B-4267-A1D5-9300425689D0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rgbClr val="C0504D">
                        <a:lumMod val="50000"/>
                      </a:srgbClr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8A7B3718-D8F9-485D-8D54-375E1E5AB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5572125"/>
            <a:ext cx="849630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</a:t>
            </a:r>
            <a:r>
              <a:rPr lang="ru-RU" altLang="ru-RU" sz="2800" b="1" i="1" u="sng" dirty="0">
                <a:solidFill>
                  <a:prstClr val="black"/>
                </a:solidFill>
                <a:latin typeface="Georgia" panose="02040502050405020303" pitchFamily="18" charset="0"/>
              </a:rPr>
              <a:t>     </a:t>
            </a:r>
          </a:p>
        </p:txBody>
      </p:sp>
      <p:pic>
        <p:nvPicPr>
          <p:cNvPr id="41989" name="Рисунок 23" descr="32.png">
            <a:extLst>
              <a:ext uri="{FF2B5EF4-FFF2-40B4-BE49-F238E27FC236}">
                <a16:creationId xmlns:a16="http://schemas.microsoft.com/office/drawing/2014/main" id="{D9E0C7C3-AF55-49D3-95E4-8D36AB4F9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857500"/>
            <a:ext cx="1512888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EB055FE-C2E6-4102-9933-6CA3020ECF1F}"/>
              </a:ext>
            </a:extLst>
          </p:cNvPr>
          <p:cNvSpPr txBox="1">
            <a:spLocks/>
          </p:cNvSpPr>
          <p:nvPr/>
        </p:nvSpPr>
        <p:spPr bwMode="auto">
          <a:xfrm>
            <a:off x="395288" y="1358900"/>
            <a:ext cx="822960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67500" lnSpcReduction="20000"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сушеном виде это ягода называется изюм. Какое название она имеет в свежем виде?</a:t>
            </a:r>
          </a:p>
        </p:txBody>
      </p:sp>
      <p:pic>
        <p:nvPicPr>
          <p:cNvPr id="41991" name="Picture 2" descr="http://www.supersadovnik.ru/binfiles/images/00000088/00066652.jpg">
            <a:extLst>
              <a:ext uri="{FF2B5EF4-FFF2-40B4-BE49-F238E27FC236}">
                <a16:creationId xmlns:a16="http://schemas.microsoft.com/office/drawing/2014/main" id="{B4045B8E-B1CC-4BA7-8EEB-993D632A6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2636838"/>
            <a:ext cx="5308600" cy="38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ADC1CCE-BD01-4897-8F3C-97E3F575B93F}"/>
              </a:ext>
            </a:extLst>
          </p:cNvPr>
          <p:cNvSpPr txBox="1"/>
          <p:nvPr/>
        </p:nvSpPr>
        <p:spPr>
          <a:xfrm>
            <a:off x="1428728" y="357166"/>
            <a:ext cx="735811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C0504D">
                        <a:lumMod val="50000"/>
                      </a:srgbClr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«Ягодная поляна»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BA224B-6198-41D3-8951-9DEF6917B725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rgbClr val="C0504D">
                        <a:lumMod val="50000"/>
                      </a:srgbClr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4EE8FE19-848E-455E-9D11-DE97B8B2D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5572125"/>
            <a:ext cx="849630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Черника </a:t>
            </a:r>
            <a:r>
              <a:rPr lang="ru-RU" altLang="ru-RU" sz="2800" b="1" i="1" u="sng" dirty="0">
                <a:solidFill>
                  <a:prstClr val="black"/>
                </a:solidFill>
                <a:latin typeface="Georgia" panose="02040502050405020303" pitchFamily="18" charset="0"/>
              </a:rPr>
              <a:t>    </a:t>
            </a:r>
          </a:p>
        </p:txBody>
      </p:sp>
      <p:pic>
        <p:nvPicPr>
          <p:cNvPr id="43013" name="Рисунок 23" descr="32.png">
            <a:extLst>
              <a:ext uri="{FF2B5EF4-FFF2-40B4-BE49-F238E27FC236}">
                <a16:creationId xmlns:a16="http://schemas.microsoft.com/office/drawing/2014/main" id="{6B6F0706-5625-43EF-8A5D-505CD1E01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857500"/>
            <a:ext cx="1512888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6AD8D09-3682-44B6-879E-27B189D4AD46}"/>
              </a:ext>
            </a:extLst>
          </p:cNvPr>
          <p:cNvSpPr txBox="1">
            <a:spLocks/>
          </p:cNvSpPr>
          <p:nvPr/>
        </p:nvSpPr>
        <p:spPr bwMode="auto">
          <a:xfrm>
            <a:off x="557213" y="138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52500" lnSpcReduction="20000"/>
          </a:bodyPr>
          <a:lstStyle/>
          <a:p>
            <a:pPr algn="ctr">
              <a:defRPr/>
            </a:pPr>
            <a:r>
              <a:rPr lang="ru-RU" sz="4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ягода получила свое название из-за темно-синего, почти черного цвета, а у всех, кто ей полакомится – зубы и язык на некоторое время становятся чернильно-синими?</a:t>
            </a:r>
          </a:p>
        </p:txBody>
      </p:sp>
      <p:pic>
        <p:nvPicPr>
          <p:cNvPr id="43015" name="Picture 2" descr="http://www.ippnou.ru/images/news/chernika.jpg">
            <a:extLst>
              <a:ext uri="{FF2B5EF4-FFF2-40B4-BE49-F238E27FC236}">
                <a16:creationId xmlns:a16="http://schemas.microsoft.com/office/drawing/2014/main" id="{7BC3B60B-AA03-47F8-BCDD-923A0051B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528888"/>
            <a:ext cx="5078412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3AF0EA3-2FF2-4855-B765-CB82BD97F270}"/>
              </a:ext>
            </a:extLst>
          </p:cNvPr>
          <p:cNvSpPr txBox="1"/>
          <p:nvPr/>
        </p:nvSpPr>
        <p:spPr>
          <a:xfrm>
            <a:off x="1428728" y="357166"/>
            <a:ext cx="735811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C0504D">
                        <a:lumMod val="50000"/>
                      </a:srgbClr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«Ягодная поляна»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8EB24A-6209-4FDD-8003-8A29D7EAD872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rgbClr val="C0504D">
                        <a:lumMod val="50000"/>
                      </a:srgbClr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41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F3F54D76-809A-4F00-80B3-A9474054D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5572125"/>
            <a:ext cx="849630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Рябина </a:t>
            </a:r>
            <a:r>
              <a:rPr lang="ru-RU" altLang="ru-RU" sz="2800" b="1" i="1" u="sng" dirty="0">
                <a:solidFill>
                  <a:prstClr val="black"/>
                </a:solidFill>
                <a:latin typeface="Georgia" panose="02040502050405020303" pitchFamily="18" charset="0"/>
              </a:rPr>
              <a:t>    </a:t>
            </a:r>
          </a:p>
        </p:txBody>
      </p:sp>
      <p:pic>
        <p:nvPicPr>
          <p:cNvPr id="44037" name="Рисунок 23" descr="32.png">
            <a:extLst>
              <a:ext uri="{FF2B5EF4-FFF2-40B4-BE49-F238E27FC236}">
                <a16:creationId xmlns:a16="http://schemas.microsoft.com/office/drawing/2014/main" id="{36C0D035-BF7B-4169-A7C6-764B08864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857500"/>
            <a:ext cx="1512888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F862D72-283A-48D6-BF0C-B1851FB90DA1}"/>
              </a:ext>
            </a:extLst>
          </p:cNvPr>
          <p:cNvSpPr txBox="1">
            <a:spLocks/>
          </p:cNvSpPr>
          <p:nvPr/>
        </p:nvSpPr>
        <p:spPr bwMode="auto">
          <a:xfrm>
            <a:off x="468313" y="12509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ягоды радуют нас в парках и  лесах среди снежной зимы, а многих птиц спасает от голода?</a:t>
            </a:r>
          </a:p>
        </p:txBody>
      </p:sp>
      <p:pic>
        <p:nvPicPr>
          <p:cNvPr id="44039" name="Picture 2" descr="http://nature-photographing.com/d/1798-7/PB052576.jpg">
            <a:extLst>
              <a:ext uri="{FF2B5EF4-FFF2-40B4-BE49-F238E27FC236}">
                <a16:creationId xmlns:a16="http://schemas.microsoft.com/office/drawing/2014/main" id="{D7E28055-33E5-4858-B94E-5F522795A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492375"/>
            <a:ext cx="4176712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F157FFF-AA3C-4D16-99EC-F2BAB6F46BF7}"/>
              </a:ext>
            </a:extLst>
          </p:cNvPr>
          <p:cNvSpPr txBox="1"/>
          <p:nvPr/>
        </p:nvSpPr>
        <p:spPr>
          <a:xfrm>
            <a:off x="1428728" y="357166"/>
            <a:ext cx="735811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«Ягодная поляна»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619D72-E3F0-4BCC-9546-C54969E02B39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F664FD9A-4A86-471A-8701-E8D7F7D3C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5572125"/>
            <a:ext cx="849630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Клюква</a:t>
            </a:r>
            <a:r>
              <a:rPr lang="ru-RU" altLang="ru-RU" sz="2800" b="1" i="1" u="sng" dirty="0">
                <a:latin typeface="Georgia" panose="02040502050405020303" pitchFamily="18" charset="0"/>
              </a:rPr>
              <a:t>    </a:t>
            </a:r>
          </a:p>
        </p:txBody>
      </p:sp>
      <p:pic>
        <p:nvPicPr>
          <p:cNvPr id="45061" name="Рисунок 23" descr="32.png">
            <a:extLst>
              <a:ext uri="{FF2B5EF4-FFF2-40B4-BE49-F238E27FC236}">
                <a16:creationId xmlns:a16="http://schemas.microsoft.com/office/drawing/2014/main" id="{0BC578D8-FE31-4960-A4D1-EE48AF233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857500"/>
            <a:ext cx="1512888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6FBFCBB-D4CA-40E5-AE73-C6CD206ABEF8}"/>
              </a:ext>
            </a:extLst>
          </p:cNvPr>
          <p:cNvSpPr txBox="1">
            <a:spLocks/>
          </p:cNvSpPr>
          <p:nvPr/>
        </p:nvSpPr>
        <p:spPr bwMode="auto">
          <a:xfrm>
            <a:off x="409575" y="1127125"/>
            <a:ext cx="82296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60000" lnSpcReduction="20000"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одной сказке мачеха посылает девочку зимой в лес за свежими ягодами. А ведь достать из-под снега зимой свежие ягоды можно не только в сказке, но и на самом деле. Какие это ягоды?</a:t>
            </a:r>
          </a:p>
        </p:txBody>
      </p:sp>
      <p:pic>
        <p:nvPicPr>
          <p:cNvPr id="45063" name="Picture 9" descr="http://club.foto.ru/gallery/images/photo/2006/10/03/708427.jpg">
            <a:extLst>
              <a:ext uri="{FF2B5EF4-FFF2-40B4-BE49-F238E27FC236}">
                <a16:creationId xmlns:a16="http://schemas.microsoft.com/office/drawing/2014/main" id="{3881F146-AC85-4CAC-86ED-55137F0A8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2503488"/>
            <a:ext cx="5330825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072FE75-966D-4A20-9EA7-1B3953C160E1}"/>
              </a:ext>
            </a:extLst>
          </p:cNvPr>
          <p:cNvSpPr txBox="1"/>
          <p:nvPr/>
        </p:nvSpPr>
        <p:spPr>
          <a:xfrm>
            <a:off x="1428728" y="357166"/>
            <a:ext cx="735811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«Узнай по описанию 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236851-94EB-4BC0-9779-09E2481FBFC2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43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F5EDE25D-906D-471B-A162-3998B1964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5572125"/>
            <a:ext cx="849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Голубой кит    </a:t>
            </a:r>
          </a:p>
        </p:txBody>
      </p:sp>
      <p:sp>
        <p:nvSpPr>
          <p:cNvPr id="46085" name="Заголовок 1">
            <a:extLst>
              <a:ext uri="{FF2B5EF4-FFF2-40B4-BE49-F238E27FC236}">
                <a16:creationId xmlns:a16="http://schemas.microsoft.com/office/drawing/2014/main" id="{ECE38AB0-72EF-4CA6-B95B-3AFFCDFC8087}"/>
              </a:ext>
            </a:extLst>
          </p:cNvPr>
          <p:cNvSpPr txBox="1">
            <a:spLocks/>
          </p:cNvSpPr>
          <p:nvPr/>
        </p:nvSpPr>
        <p:spPr bwMode="auto">
          <a:xfrm>
            <a:off x="550863" y="22637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en-US" sz="2400">
                <a:solidFill>
                  <a:srgbClr val="002060"/>
                </a:solidFill>
              </a:rPr>
              <a:t>«</a:t>
            </a:r>
            <a:r>
              <a:rPr lang="ru-RU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самое большое животное из всех, которые когда-либо жили на Земле. Я вешу столько, сколько весят 33 африканских слона. Я слышу и разговариваю с себе подобными на расстоянии до 60км. Это происходит потому, что в воде звук распространяется лучше, чем в воздухе. Моё тело имеет очень толстый слой жира, который согревает меня в ледяных водах океана» </a:t>
            </a:r>
          </a:p>
        </p:txBody>
      </p:sp>
      <p:pic>
        <p:nvPicPr>
          <p:cNvPr id="46086" name="Picture 2" descr="http://1sovetnik.net/images/stories/priroda/420x167xgoluboy-kit.jpg.pagespeed.ic.G424ZuYgNn.jpg">
            <a:extLst>
              <a:ext uri="{FF2B5EF4-FFF2-40B4-BE49-F238E27FC236}">
                <a16:creationId xmlns:a16="http://schemas.microsoft.com/office/drawing/2014/main" id="{0503A961-7163-45FD-B07E-356916A18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437063"/>
            <a:ext cx="5399088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4FEC183-E788-4C24-A645-803148F193C3}"/>
              </a:ext>
            </a:extLst>
          </p:cNvPr>
          <p:cNvSpPr txBox="1"/>
          <p:nvPr/>
        </p:nvSpPr>
        <p:spPr>
          <a:xfrm>
            <a:off x="1428728" y="357166"/>
            <a:ext cx="735811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C0504D">
                        <a:lumMod val="50000"/>
                      </a:srgbClr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«Узнай по описанию 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06FA31-D8EE-4256-9986-B1BA407C3E26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rgbClr val="C0504D">
                        <a:lumMod val="50000"/>
                      </a:srgbClr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6FA43DC4-96A5-48F5-B3AD-55AF234DD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5572125"/>
            <a:ext cx="849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Жираф</a:t>
            </a:r>
            <a:r>
              <a:rPr lang="ru-RU" altLang="ru-RU" sz="2800" b="1" i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800" b="1" i="1" u="sng">
                <a:solidFill>
                  <a:srgbClr val="000000"/>
                </a:solidFill>
                <a:latin typeface="Georgia" panose="02040502050405020303" pitchFamily="18" charset="0"/>
              </a:rPr>
              <a:t>   </a:t>
            </a:r>
          </a:p>
        </p:txBody>
      </p:sp>
      <p:sp>
        <p:nvSpPr>
          <p:cNvPr id="47109" name="Заголовок 1">
            <a:extLst>
              <a:ext uri="{FF2B5EF4-FFF2-40B4-BE49-F238E27FC236}">
                <a16:creationId xmlns:a16="http://schemas.microsoft.com/office/drawing/2014/main" id="{A8A98192-8AB3-4458-9BE3-BB7A3265999C}"/>
              </a:ext>
            </a:extLst>
          </p:cNvPr>
          <p:cNvSpPr txBox="1">
            <a:spLocks/>
          </p:cNvSpPr>
          <p:nvPr/>
        </p:nvSpPr>
        <p:spPr bwMode="auto">
          <a:xfrm>
            <a:off x="577850" y="16478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самый  высокий  в мире. В моей  шее всего 7 позвонков, как в шее человека. Питаюсь я  преимущественно листьями. Если захочу достать траву, мне  нужно широко расставить ноги, чтобы достать головой до земли»</a:t>
            </a:r>
            <a:r>
              <a:rPr lang="ru-RU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7110" name="Picture 2" descr="http://detki.co.il/images/upbringing/jiraf.jpg">
            <a:extLst>
              <a:ext uri="{FF2B5EF4-FFF2-40B4-BE49-F238E27FC236}">
                <a16:creationId xmlns:a16="http://schemas.microsoft.com/office/drawing/2014/main" id="{7F5F1540-6E70-4187-9261-B6974A126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3068638"/>
            <a:ext cx="4791075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D75DB28-F317-4ABF-8465-D9519814E31B}"/>
              </a:ext>
            </a:extLst>
          </p:cNvPr>
          <p:cNvSpPr txBox="1"/>
          <p:nvPr/>
        </p:nvSpPr>
        <p:spPr>
          <a:xfrm>
            <a:off x="1428728" y="357166"/>
            <a:ext cx="735811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C0504D">
                        <a:lumMod val="50000"/>
                      </a:srgbClr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«Узнай по описанию 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DFB695-8EBF-417D-A1F5-55719AA1A0FA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rgbClr val="C0504D">
                        <a:lumMod val="50000"/>
                      </a:srgbClr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13C155B9-E897-4768-ADF5-C98507761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5572125"/>
            <a:ext cx="849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Лягушка</a:t>
            </a:r>
            <a:r>
              <a:rPr lang="ru-RU" altLang="ru-RU" sz="2800" b="1" i="1" u="sng">
                <a:solidFill>
                  <a:srgbClr val="000000"/>
                </a:solidFill>
                <a:latin typeface="Georgia" panose="02040502050405020303" pitchFamily="18" charset="0"/>
              </a:rPr>
              <a:t>     </a:t>
            </a:r>
          </a:p>
        </p:txBody>
      </p:sp>
      <p:sp>
        <p:nvSpPr>
          <p:cNvPr id="48133" name="Заголовок 1">
            <a:extLst>
              <a:ext uri="{FF2B5EF4-FFF2-40B4-BE49-F238E27FC236}">
                <a16:creationId xmlns:a16="http://schemas.microsoft.com/office/drawing/2014/main" id="{E0AD30F2-3AFB-45E1-B8FC-233C8BCA04A1}"/>
              </a:ext>
            </a:extLst>
          </p:cNvPr>
          <p:cNvSpPr txBox="1">
            <a:spLocks/>
          </p:cNvSpPr>
          <p:nvPr/>
        </p:nvSpPr>
        <p:spPr bwMode="auto">
          <a:xfrm>
            <a:off x="550863" y="20605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 меня есть четыре ноги, два глаза и позвоночник. Я – зелёного цвета и могу жить в воде и на суше. Мой язык находится на кончике рта. Я выстреливаю языком, чтобы поймать насекомых – мою основную еду. Я хорошо плаваю. Зимою я сплю, зарывшись в грунт  на дне пруда» </a:t>
            </a:r>
          </a:p>
        </p:txBody>
      </p:sp>
      <p:pic>
        <p:nvPicPr>
          <p:cNvPr id="48134" name="Picture 6" descr="http://www.i-sonnik.ru/wp-content/uploads/2015/10/sonnik-prisnilas-lyagushka.jpg">
            <a:extLst>
              <a:ext uri="{FF2B5EF4-FFF2-40B4-BE49-F238E27FC236}">
                <a16:creationId xmlns:a16="http://schemas.microsoft.com/office/drawing/2014/main" id="{52D4E564-C0D3-4A7C-A8CC-D44A1032B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3748088"/>
            <a:ext cx="3868737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1669ED0-B027-466A-A92C-4AD4A68CAFF9}"/>
              </a:ext>
            </a:extLst>
          </p:cNvPr>
          <p:cNvSpPr txBox="1"/>
          <p:nvPr/>
        </p:nvSpPr>
        <p:spPr>
          <a:xfrm>
            <a:off x="1428728" y="357166"/>
            <a:ext cx="735811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C0504D">
                        <a:lumMod val="50000"/>
                      </a:srgbClr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«Узнай по описанию 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C7B300-4792-4A24-B907-82921E65139D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rgbClr val="C0504D">
                        <a:lumMod val="50000"/>
                      </a:srgbClr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46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4015961F-6CC4-4D9D-8BE4-B88CC97DA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5572125"/>
            <a:ext cx="22685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Белый медведь     </a:t>
            </a:r>
          </a:p>
        </p:txBody>
      </p:sp>
      <p:sp>
        <p:nvSpPr>
          <p:cNvPr id="49157" name="Заголовок 1">
            <a:extLst>
              <a:ext uri="{FF2B5EF4-FFF2-40B4-BE49-F238E27FC236}">
                <a16:creationId xmlns:a16="http://schemas.microsoft.com/office/drawing/2014/main" id="{3548A9C1-9BFB-4A29-992C-FDC6A27C7E89}"/>
              </a:ext>
            </a:extLst>
          </p:cNvPr>
          <p:cNvSpPr txBox="1">
            <a:spLocks/>
          </p:cNvSpPr>
          <p:nvPr/>
        </p:nvSpPr>
        <p:spPr bwMode="auto">
          <a:xfrm>
            <a:off x="292100" y="1390650"/>
            <a:ext cx="82296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–огромный пушистый  зверь, длиной до 3 м и весом более тонны. Я хорошо плаваю, загребая своими огромными лапами, охочусь не только в воде, но и со льда. Иногда подолгу сижу у лунки, поджидая тюленя.  Живу я  там, где всегда холодно» </a:t>
            </a:r>
          </a:p>
        </p:txBody>
      </p:sp>
      <p:pic>
        <p:nvPicPr>
          <p:cNvPr id="49158" name="Picture 2" descr="http://img-fotki.yandex.ru/get/6604/137106206.fc/0_8fb67_8cd78f97_orig.jpg">
            <a:extLst>
              <a:ext uri="{FF2B5EF4-FFF2-40B4-BE49-F238E27FC236}">
                <a16:creationId xmlns:a16="http://schemas.microsoft.com/office/drawing/2014/main" id="{4E3EE489-F49F-44A3-8A00-00E730BF9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281363"/>
            <a:ext cx="4351337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51C0B69-C273-4382-8443-0F46EF57CEF8}"/>
              </a:ext>
            </a:extLst>
          </p:cNvPr>
          <p:cNvSpPr txBox="1"/>
          <p:nvPr/>
        </p:nvSpPr>
        <p:spPr>
          <a:xfrm>
            <a:off x="1428728" y="357166"/>
            <a:ext cx="735811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C0504D">
                        <a:lumMod val="50000"/>
                      </a:srgbClr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«Узнай по описанию 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B17CB5-D54C-4472-80EC-CC490D0F8CC3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rgbClr val="C0504D">
                        <a:lumMod val="50000"/>
                      </a:srgbClr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47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B36FCA7C-8A5B-4120-9D98-FDE54B4AF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5572125"/>
            <a:ext cx="849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Верблюд</a:t>
            </a:r>
            <a:r>
              <a:rPr lang="ru-RU" altLang="ru-RU" sz="2800" b="1" i="1" u="sng">
                <a:solidFill>
                  <a:srgbClr val="000000"/>
                </a:solidFill>
                <a:latin typeface="Georgia" panose="02040502050405020303" pitchFamily="18" charset="0"/>
              </a:rPr>
              <a:t>      </a:t>
            </a:r>
          </a:p>
        </p:txBody>
      </p:sp>
      <p:sp>
        <p:nvSpPr>
          <p:cNvPr id="50181" name="Прямоугольник 3">
            <a:extLst>
              <a:ext uri="{FF2B5EF4-FFF2-40B4-BE49-F238E27FC236}">
                <a16:creationId xmlns:a16="http://schemas.microsoft.com/office/drawing/2014/main" id="{AEC0098C-5607-4AF9-A91E-7116CDC5A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255713"/>
            <a:ext cx="82645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20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– чемпион по выживанию в условиях пустыни. Я отлично переношу суровый климат, морозы, засуху. Летом  выдерживаю без воды 5 дней, а зимой – 20. После столь продолжительной жажды могу  выпить до 120 литров воды. А свои запасы воды и пищи ношу в своих горбах»</a:t>
            </a:r>
          </a:p>
        </p:txBody>
      </p:sp>
      <p:pic>
        <p:nvPicPr>
          <p:cNvPr id="50182" name="Picture 8" descr="http://wildwildworld.net.ua/sites/default/files/images/verblud.jpg">
            <a:extLst>
              <a:ext uri="{FF2B5EF4-FFF2-40B4-BE49-F238E27FC236}">
                <a16:creationId xmlns:a16="http://schemas.microsoft.com/office/drawing/2014/main" id="{54D4D9B9-16AD-4847-97D9-4042A2435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400425"/>
            <a:ext cx="460851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A37E850-49DB-40EC-952B-2B3D4B385FCE}"/>
              </a:ext>
            </a:extLst>
          </p:cNvPr>
          <p:cNvSpPr txBox="1"/>
          <p:nvPr/>
        </p:nvSpPr>
        <p:spPr>
          <a:xfrm>
            <a:off x="1428728" y="357166"/>
            <a:ext cx="735811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C0504D">
                        <a:lumMod val="50000"/>
                      </a:srgbClr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«Узнай по описанию 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14E72A-9526-48B6-916D-0C29EBADFAC4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rgbClr val="C0504D">
                        <a:lumMod val="50000"/>
                      </a:srgbClr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2DB1F44D-7EC9-4981-8175-92091A505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5572125"/>
            <a:ext cx="849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Морж </a:t>
            </a:r>
            <a:r>
              <a:rPr lang="ru-RU" altLang="ru-RU" sz="2800" b="1" i="1" u="sng">
                <a:solidFill>
                  <a:srgbClr val="000000"/>
                </a:solidFill>
                <a:latin typeface="Georgia" panose="02040502050405020303" pitchFamily="18" charset="0"/>
              </a:rPr>
              <a:t>       </a:t>
            </a:r>
          </a:p>
        </p:txBody>
      </p:sp>
      <p:sp>
        <p:nvSpPr>
          <p:cNvPr id="51205" name="Прямоугольник 3">
            <a:extLst>
              <a:ext uri="{FF2B5EF4-FFF2-40B4-BE49-F238E27FC236}">
                <a16:creationId xmlns:a16="http://schemas.microsoft.com/office/drawing/2014/main" id="{CE027195-E8B1-41BB-BB7E-FE89E7371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385888"/>
            <a:ext cx="82645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«Я –полярный житель и близкий родственник тюленя. Я большой и сильный, и мало кто решается напасть на меня. У меня два длинных клыка, которые я использую при драках, а также, чтобы выбраться на лед для отдыха»</a:t>
            </a:r>
          </a:p>
        </p:txBody>
      </p:sp>
      <p:pic>
        <p:nvPicPr>
          <p:cNvPr id="51206" name="Picture 2" descr="http://www.animalsglobe.ru/wp-content/uploads/2012/04/morzh1.jpg">
            <a:extLst>
              <a:ext uri="{FF2B5EF4-FFF2-40B4-BE49-F238E27FC236}">
                <a16:creationId xmlns:a16="http://schemas.microsoft.com/office/drawing/2014/main" id="{8F9E027C-ED1C-4194-B044-523764B45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100388"/>
            <a:ext cx="52705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6C177F4-E38A-4F7D-A40F-F7A68A40E3DB}"/>
              </a:ext>
            </a:extLst>
          </p:cNvPr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Разминка </a:t>
            </a:r>
          </a:p>
        </p:txBody>
      </p:sp>
      <p:pic>
        <p:nvPicPr>
          <p:cNvPr id="6147" name="Рисунок 24" descr="Рисунок30.png">
            <a:extLst>
              <a:ext uri="{FF2B5EF4-FFF2-40B4-BE49-F238E27FC236}">
                <a16:creationId xmlns:a16="http://schemas.microsoft.com/office/drawing/2014/main" id="{7AA78EF0-8528-45FC-917C-6EAD99A1E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071938"/>
            <a:ext cx="1512887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1952DC-70B0-4E2D-857B-7673C750C6B5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269" name="Содержимое 2">
            <a:extLst>
              <a:ext uri="{FF2B5EF4-FFF2-40B4-BE49-F238E27FC236}">
                <a16:creationId xmlns:a16="http://schemas.microsoft.com/office/drawing/2014/main" id="{EE15623F-08A4-477B-A4B8-1DDE1236B2DA}"/>
              </a:ext>
            </a:extLst>
          </p:cNvPr>
          <p:cNvSpPr txBox="1">
            <a:spLocks/>
          </p:cNvSpPr>
          <p:nvPr/>
        </p:nvSpPr>
        <p:spPr bwMode="auto">
          <a:xfrm>
            <a:off x="2722563" y="5997575"/>
            <a:ext cx="3784600" cy="20716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паука 8 ног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9430DD7-0848-4913-A617-695760006519}"/>
              </a:ext>
            </a:extLst>
          </p:cNvPr>
          <p:cNvSpPr txBox="1">
            <a:spLocks/>
          </p:cNvSpPr>
          <p:nvPr/>
        </p:nvSpPr>
        <p:spPr>
          <a:xfrm>
            <a:off x="250825" y="1725613"/>
            <a:ext cx="3135313" cy="20002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Сколько ног у паука?</a:t>
            </a:r>
          </a:p>
        </p:txBody>
      </p:sp>
      <p:pic>
        <p:nvPicPr>
          <p:cNvPr id="6151" name="Picture 8" descr="http://animalreader.ru/wp-content/uploads/2014/08/4229652697_ca0ff9d350_z-e1408025140710.jpg">
            <a:extLst>
              <a:ext uri="{FF2B5EF4-FFF2-40B4-BE49-F238E27FC236}">
                <a16:creationId xmlns:a16="http://schemas.microsoft.com/office/drawing/2014/main" id="{18D69C56-5F3C-4474-8143-DE874BA61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1587500"/>
            <a:ext cx="5421312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4">
            <a:extLst>
              <a:ext uri="{FF2B5EF4-FFF2-40B4-BE49-F238E27FC236}">
                <a16:creationId xmlns:a16="http://schemas.microsoft.com/office/drawing/2014/main" id="{D38BBC6A-F3C8-4CE9-BE96-DE2DDC035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084763"/>
            <a:ext cx="8569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2060"/>
                </a:solidFill>
                <a:latin typeface="Times New Roman" panose="02020603050405020304" pitchFamily="18" charset="0"/>
              </a:rPr>
              <a:t>Спасибо за участие!</a:t>
            </a:r>
          </a:p>
        </p:txBody>
      </p:sp>
      <p:pic>
        <p:nvPicPr>
          <p:cNvPr id="52227" name="Рисунок 9" descr="Рисунок17.png">
            <a:extLst>
              <a:ext uri="{FF2B5EF4-FFF2-40B4-BE49-F238E27FC236}">
                <a16:creationId xmlns:a16="http://schemas.microsoft.com/office/drawing/2014/main" id="{9ED008E5-7350-4083-B026-41A923D384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3375"/>
            <a:ext cx="74168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81EB113-0AA8-462E-A236-F5A5BC329553}"/>
              </a:ext>
            </a:extLst>
          </p:cNvPr>
          <p:cNvSpPr txBox="1">
            <a:spLocks/>
          </p:cNvSpPr>
          <p:nvPr/>
        </p:nvSpPr>
        <p:spPr>
          <a:xfrm>
            <a:off x="642938" y="1500188"/>
            <a:ext cx="7772400" cy="1470025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3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«Все обо всём»  </a:t>
            </a:r>
            <a:br>
              <a:rPr lang="ru-RU" sz="53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2-х классов</a:t>
            </a:r>
          </a:p>
        </p:txBody>
      </p:sp>
    </p:spTree>
  </p:cSld>
  <p:clrMapOvr>
    <a:masterClrMapping/>
  </p:clrMapOvr>
  <p:transition spd="slow" advClick="0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>
            <a:extLst>
              <a:ext uri="{FF2B5EF4-FFF2-40B4-BE49-F238E27FC236}">
                <a16:creationId xmlns:a16="http://schemas.microsoft.com/office/drawing/2014/main" id="{E35C0083-9545-4D30-B531-CA0FAB164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942013"/>
            <a:ext cx="8496300" cy="5857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Сова </a:t>
            </a:r>
            <a:r>
              <a:rPr lang="ru-RU" altLang="ru-RU" sz="2800" i="1" dirty="0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7171" name="Text Box 5">
            <a:extLst>
              <a:ext uri="{FF2B5EF4-FFF2-40B4-BE49-F238E27FC236}">
                <a16:creationId xmlns:a16="http://schemas.microsoft.com/office/drawing/2014/main" id="{7830A11B-B8EC-4B68-A8AE-6293A7F57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628775"/>
            <a:ext cx="8496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Кого называют «пернатой кошкой»?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92A9D3-60B5-4A2C-95E1-B74548324443}"/>
              </a:ext>
            </a:extLst>
          </p:cNvPr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Разминка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507F53-DF68-4F9D-BDAF-8C16100D4424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7174" name="Рисунок 24" descr="Рисунок30.png">
            <a:extLst>
              <a:ext uri="{FF2B5EF4-FFF2-40B4-BE49-F238E27FC236}">
                <a16:creationId xmlns:a16="http://schemas.microsoft.com/office/drawing/2014/main" id="{9A22CA10-4C46-442C-975C-E1131E4E0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520950"/>
            <a:ext cx="1512888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>
            <a:extLst>
              <a:ext uri="{FF2B5EF4-FFF2-40B4-BE49-F238E27FC236}">
                <a16:creationId xmlns:a16="http://schemas.microsoft.com/office/drawing/2014/main" id="{52845BF6-331C-47E4-9335-B2F1AAA8C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2276475"/>
            <a:ext cx="5524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532AE9D-C546-4D89-895A-041CC5465417}"/>
              </a:ext>
            </a:extLst>
          </p:cNvPr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Разминка </a:t>
            </a:r>
          </a:p>
        </p:txBody>
      </p:sp>
      <p:pic>
        <p:nvPicPr>
          <p:cNvPr id="8195" name="Рисунок 24" descr="Рисунок30.png">
            <a:extLst>
              <a:ext uri="{FF2B5EF4-FFF2-40B4-BE49-F238E27FC236}">
                <a16:creationId xmlns:a16="http://schemas.microsoft.com/office/drawing/2014/main" id="{0632CA1B-BCC0-4665-BB49-96E7B7AB0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071938"/>
            <a:ext cx="1512887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FE5819-647B-4CAB-A007-DAD04E602E2F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5365" name="Содержимое 2">
            <a:extLst>
              <a:ext uri="{FF2B5EF4-FFF2-40B4-BE49-F238E27FC236}">
                <a16:creationId xmlns:a16="http://schemas.microsoft.com/office/drawing/2014/main" id="{55EF5DEB-E0B1-43AA-AEED-4FB4EEB07B9E}"/>
              </a:ext>
            </a:extLst>
          </p:cNvPr>
          <p:cNvSpPr txBox="1">
            <a:spLocks/>
          </p:cNvSpPr>
          <p:nvPr/>
        </p:nvSpPr>
        <p:spPr bwMode="auto">
          <a:xfrm>
            <a:off x="3324225" y="5916613"/>
            <a:ext cx="3786188" cy="207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Комарам и моли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1CBF033-C253-4AC1-8BD3-33D678196145}"/>
              </a:ext>
            </a:extLst>
          </p:cNvPr>
          <p:cNvSpPr txBox="1">
            <a:spLocks/>
          </p:cNvSpPr>
          <p:nvPr/>
        </p:nvSpPr>
        <p:spPr>
          <a:xfrm>
            <a:off x="250825" y="1565275"/>
            <a:ext cx="8569325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Каким насекомым</a:t>
            </a:r>
            <a:b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хлопают в ладоши?</a:t>
            </a:r>
          </a:p>
        </p:txBody>
      </p:sp>
      <p:pic>
        <p:nvPicPr>
          <p:cNvPr id="8199" name="Picture 8" descr="http://www.stihi.ru/pics/2012/11/05/1368.jpg">
            <a:extLst>
              <a:ext uri="{FF2B5EF4-FFF2-40B4-BE49-F238E27FC236}">
                <a16:creationId xmlns:a16="http://schemas.microsoft.com/office/drawing/2014/main" id="{5DD63AD1-7F05-4A71-8CE3-97EE6C6BC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816225"/>
            <a:ext cx="4168775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4" descr="http://www.koeder-discount.de/grafiken/img/620/1362069537.jpg">
            <a:extLst>
              <a:ext uri="{FF2B5EF4-FFF2-40B4-BE49-F238E27FC236}">
                <a16:creationId xmlns:a16="http://schemas.microsoft.com/office/drawing/2014/main" id="{3B5C6BB8-A76C-42EA-AE0E-828220AC1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2598738"/>
            <a:ext cx="3490912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BD307AC-B2F2-451D-9147-A96306C38A54}"/>
              </a:ext>
            </a:extLst>
          </p:cNvPr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Разминка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33CE10-1D2C-44EF-855B-ED5724BF517D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7413" name="Содержимое 2">
            <a:extLst>
              <a:ext uri="{FF2B5EF4-FFF2-40B4-BE49-F238E27FC236}">
                <a16:creationId xmlns:a16="http://schemas.microsoft.com/office/drawing/2014/main" id="{88359B9A-2849-4431-99F7-222252DF504B}"/>
              </a:ext>
            </a:extLst>
          </p:cNvPr>
          <p:cNvSpPr txBox="1">
            <a:spLocks/>
          </p:cNvSpPr>
          <p:nvPr/>
        </p:nvSpPr>
        <p:spPr bwMode="auto">
          <a:xfrm>
            <a:off x="1566863" y="6005513"/>
            <a:ext cx="3786187" cy="207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Желуди</a:t>
            </a:r>
            <a:r>
              <a:rPr lang="ru-RU" altLang="ru-RU" dirty="0"/>
              <a:t> 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A964A5A-DDB1-4218-A16A-EDF8FA3096AD}"/>
              </a:ext>
            </a:extLst>
          </p:cNvPr>
          <p:cNvSpPr txBox="1">
            <a:spLocks/>
          </p:cNvSpPr>
          <p:nvPr/>
        </p:nvSpPr>
        <p:spPr>
          <a:xfrm>
            <a:off x="500063" y="1571625"/>
            <a:ext cx="3063875" cy="21447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бочонок с шапочкой,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дерева упал. 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прошел – и деревцем 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маленьким он стал.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называются плоды дуба?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9222" name="Picture 8" descr="https://www.colourbox.com/preview/4875570-acorn-with-green-leaves.jpg">
            <a:extLst>
              <a:ext uri="{FF2B5EF4-FFF2-40B4-BE49-F238E27FC236}">
                <a16:creationId xmlns:a16="http://schemas.microsoft.com/office/drawing/2014/main" id="{06C72150-4D15-4B6D-8F50-C8A69D037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1754188"/>
            <a:ext cx="5256212" cy="465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>
            <a:extLst>
              <a:ext uri="{FF2B5EF4-FFF2-40B4-BE49-F238E27FC236}">
                <a16:creationId xmlns:a16="http://schemas.microsoft.com/office/drawing/2014/main" id="{45010B85-D7D8-448B-BFAF-E0CCDBDDD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" y="5902325"/>
            <a:ext cx="8496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Микробы</a:t>
            </a:r>
            <a:r>
              <a:rPr lang="ru-RU" altLang="ru-RU" sz="2800" i="1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10243" name="Text Box 5">
            <a:extLst>
              <a:ext uri="{FF2B5EF4-FFF2-40B4-BE49-F238E27FC236}">
                <a16:creationId xmlns:a16="http://schemas.microsoft.com/office/drawing/2014/main" id="{82C33B0B-3AAB-47FA-8F07-F7FCC60C8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628775"/>
            <a:ext cx="84963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 b="1">
                <a:solidFill>
                  <a:srgbClr val="002060"/>
                </a:solidFill>
                <a:latin typeface="Georgia" panose="02040502050405020303" pitchFamily="18" charset="0"/>
              </a:rPr>
              <a:t>Они очень маленькие,  их не видно, но от них можно заболеть?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13537A-8EDB-4ABA-A3AC-3527F9D14FF2}"/>
              </a:ext>
            </a:extLst>
          </p:cNvPr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Разминка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C26DEF-B743-44CC-B70E-A8628ED5B023}"/>
              </a:ext>
            </a:extLst>
          </p:cNvPr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pic>
        <p:nvPicPr>
          <p:cNvPr id="10246" name="Рисунок 24" descr="Рисунок30.png">
            <a:extLst>
              <a:ext uri="{FF2B5EF4-FFF2-40B4-BE49-F238E27FC236}">
                <a16:creationId xmlns:a16="http://schemas.microsoft.com/office/drawing/2014/main" id="{E1AABF94-561E-4F51-87EA-FFF269136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08275"/>
            <a:ext cx="1512887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2360D690-5FD1-424D-A3E8-C8FABF17E3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12" y="2582863"/>
            <a:ext cx="4064000" cy="4064000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1_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db83d0-779d-445a-a542-78c4e7e32ea9">UX25FU4DC2SS-299-1811</_dlc_DocId>
    <_dlc_DocIdUrl xmlns="abdb83d0-779d-445a-a542-78c4e7e32ea9">
      <Url>http://www.eduportal44.ru/soligalich/shablon/_layouts/15/DocIdRedir.aspx?ID=UX25FU4DC2SS-299-1811</Url>
      <Description>UX25FU4DC2SS-299-1811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446008AEDCEE84CB7C482180BF9D09A" ma:contentTypeVersion="1" ma:contentTypeDescription="Создание документа." ma:contentTypeScope="" ma:versionID="64f8da8877053b832dba57171a24fbd5">
  <xsd:schema xmlns:xsd="http://www.w3.org/2001/XMLSchema" xmlns:xs="http://www.w3.org/2001/XMLSchema" xmlns:p="http://schemas.microsoft.com/office/2006/metadata/properties" xmlns:ns2="abdb83d0-779d-445a-a542-78c4e7e32ea9" targetNamespace="http://schemas.microsoft.com/office/2006/metadata/properties" ma:root="true" ma:fieldsID="caa7888a296d7a675a193ad356a4c418" ns2:_="">
    <xsd:import namespace="abdb83d0-779d-445a-a542-78c4e7e32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83d0-779d-445a-a542-78c4e7e32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E675B2-2C82-44D2-A704-944BD84C9BBC}"/>
</file>

<file path=customXml/itemProps2.xml><?xml version="1.0" encoding="utf-8"?>
<ds:datastoreItem xmlns:ds="http://schemas.openxmlformats.org/officeDocument/2006/customXml" ds:itemID="{4DD3F80E-2FD8-40B0-8A68-1512A18E267F}"/>
</file>

<file path=customXml/itemProps3.xml><?xml version="1.0" encoding="utf-8"?>
<ds:datastoreItem xmlns:ds="http://schemas.openxmlformats.org/officeDocument/2006/customXml" ds:itemID="{927C88DB-06A8-4F4D-9817-FC754BBAB5E3}"/>
</file>

<file path=customXml/itemProps4.xml><?xml version="1.0" encoding="utf-8"?>
<ds:datastoreItem xmlns:ds="http://schemas.openxmlformats.org/officeDocument/2006/customXml" ds:itemID="{FC48BF3F-1D57-4833-AE09-C163F37EDECE}"/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1264</Words>
  <Application>Microsoft Office PowerPoint</Application>
  <PresentationFormat>Экран (4:3)</PresentationFormat>
  <Paragraphs>221</Paragraphs>
  <Slides>50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Какое животное собирает яблоки спиной?</vt:lpstr>
      <vt:lpstr>Презентация PowerPoint</vt:lpstr>
      <vt:lpstr>Какое животное  является санитаром леса?</vt:lpstr>
      <vt:lpstr>Презентация PowerPoint</vt:lpstr>
      <vt:lpstr>Этим юрким животным легко нати приют в узкой расщелине и под камнями, где они могут спрятаться от жары. Потеря хвоста для них – не беда, так как скоро вырастет новый.</vt:lpstr>
      <vt:lpstr>Как называют детеныша овцы?</vt:lpstr>
      <vt:lpstr>Назовите растение, цветы которого появляются первыми и без листьев?</vt:lpstr>
      <vt:lpstr>О каком растении и овоще идет речь: «На грядочке –зелёные, а в баночке солёные»?</vt:lpstr>
      <vt:lpstr>Презентация PowerPoint</vt:lpstr>
      <vt:lpstr>В России, как и во многих странах, это растение называют «цветком солнца», а из его семян изготавливают полезное масло. О каком растении идет речь?</vt:lpstr>
      <vt:lpstr>Это дерево ежегодно ранней весной поит людей своим полезным соком?</vt:lpstr>
      <vt:lpstr>Из этого цветка   плетут весенние венки, а когда он отцветет – разлетается на все стороны. Назовите растение?</vt:lpstr>
      <vt:lpstr>Назовите самую маленькую птичку на земле, которая летает хвостом вперед?</vt:lpstr>
      <vt:lpstr>Какую птицу называют «лесным доктором»?</vt:lpstr>
      <vt:lpstr>Почему  нельзя трогать руками яйца в гнездах?</vt:lpstr>
      <vt:lpstr>Презентация PowerPoint</vt:lpstr>
      <vt:lpstr>Какая птица подбрасывает яйца в чужие гнезда?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 этих грибов шляпки могут быть разного цвета: синие, красные, желтые, зеленые и фиолетовые. А название одно. Какое? </vt:lpstr>
      <vt:lpstr>В сухую погоду шляпки этих грибов ничем не примечательны, а в сырую погоду блестят, будто смазанные маслом? </vt:lpstr>
      <vt:lpstr>Эти грибы растут на пнях целыми семьями. С одного пня или дерева можно собрать полное лукошко?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Разминка</dc:title>
  <dc:creator>User</dc:creator>
  <cp:lastModifiedBy>Неизвестный пользователь</cp:lastModifiedBy>
  <cp:revision>56</cp:revision>
  <dcterms:created xsi:type="dcterms:W3CDTF">2016-01-23T10:27:25Z</dcterms:created>
  <dcterms:modified xsi:type="dcterms:W3CDTF">2019-02-26T12:41:31Z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0x010100A446008AEDCEE84CB7C482180BF9D09A</vt:lpwstr>
  </property>
  <property fmtid="{D5CDD505-2E9C-101B-9397-08002B2CF9AE}" pid="3" name="_dlc_DocIdItemGuid">
    <vt:lpwstr>c680da68-4774-4f1e-98d6-51a2a488d57e</vt:lpwstr>
  </property>
</Properties>
</file>