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56" r:id="rId5"/>
    <p:sldId id="257" r:id="rId6"/>
    <p:sldId id="277" r:id="rId7"/>
    <p:sldId id="314" r:id="rId8"/>
    <p:sldId id="315" r:id="rId9"/>
    <p:sldId id="259" r:id="rId10"/>
    <p:sldId id="260" r:id="rId11"/>
    <p:sldId id="279" r:id="rId12"/>
    <p:sldId id="276" r:id="rId13"/>
    <p:sldId id="312" r:id="rId14"/>
    <p:sldId id="284" r:id="rId15"/>
    <p:sldId id="286" r:id="rId16"/>
    <p:sldId id="288" r:id="rId17"/>
    <p:sldId id="289" r:id="rId18"/>
    <p:sldId id="295" r:id="rId19"/>
    <p:sldId id="297" r:id="rId20"/>
    <p:sldId id="290" r:id="rId21"/>
    <p:sldId id="291" r:id="rId22"/>
    <p:sldId id="292" r:id="rId23"/>
    <p:sldId id="298" r:id="rId24"/>
    <p:sldId id="301" r:id="rId25"/>
    <p:sldId id="302" r:id="rId26"/>
    <p:sldId id="299" r:id="rId27"/>
    <p:sldId id="300" r:id="rId28"/>
    <p:sldId id="308" r:id="rId29"/>
    <p:sldId id="310" r:id="rId30"/>
    <p:sldId id="282" r:id="rId31"/>
    <p:sldId id="313" r:id="rId32"/>
    <p:sldId id="267" r:id="rId33"/>
    <p:sldId id="270" r:id="rId34"/>
    <p:sldId id="272" r:id="rId35"/>
    <p:sldId id="303" r:id="rId36"/>
    <p:sldId id="311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80E"/>
    <a:srgbClr val="F05328"/>
    <a:srgbClr val="F3724F"/>
    <a:srgbClr val="EF4111"/>
    <a:srgbClr val="D8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0" autoAdjust="0"/>
    <p:restoredTop sz="92069" autoAdjust="0"/>
  </p:normalViewPr>
  <p:slideViewPr>
    <p:cSldViewPr>
      <p:cViewPr varScale="1">
        <p:scale>
          <a:sx n="100" d="100"/>
          <a:sy n="100" d="100"/>
        </p:scale>
        <p:origin x="5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DAAC7-2064-4834-A81E-B0A7A95F9219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C2452-61F3-4350-841E-29460F3D9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8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602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46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75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6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12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1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19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668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39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 ЗАВИСИМОСТЬ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 известны признаки зависимости от азартных игр: потеря ощущения времени, невозможность остановиться, эйфория при нахождении за игровым автоматом, раздражение и беспокойство  при невозможности  поиграть.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Подобным образом проявляется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Интернет-зависимоть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 теряет ощущение времени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трудом прекращает пользоваться Интернетом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испытывает эйфорию, находясь за компьютером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раздражен, если нет возможности выйти в Интернет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03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2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04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45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Какими средствами </a:t>
            </a:r>
            <a:r>
              <a:rPr lang="ru-RU" sz="1200" b="1" kern="1200" cap="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защиты умеет пользоваться ребенок?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возрасте 11-12 лет только один из десяти школьников умеет управлять настройками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Интернет-фильтров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Почти половина детей знают, как настроить конфиденциальность профиля в социальных сетях и блокировать нежелательные сообщения.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92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Какими средствами </a:t>
            </a:r>
            <a:r>
              <a:rPr lang="ru-RU" sz="1200" b="1" kern="1200" cap="all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онлайн</a:t>
            </a:r>
            <a:r>
              <a:rPr lang="ru-RU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защиты умеет пользоваться ребенок?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13 годам уже практически половина детей осваивает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Интернет-фильтры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80% детей знают, как управлять настройками конфиденциальности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соцсетях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блокировать нежелательные сообщения и отслеживать журнал посещаемых сайтов.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82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ВЗРОСЛЫМ ТРУДНО ПОМОЧЬ РЕБЕНКУ?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Цифровой разрыв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 наше время, подростки значительно активнее своих родителей и педагогов используют Интернет, легко осваивают любые необходимые навыки и умения пользования Сетью. Уже к 13 годам многие являются уверенными пользователями сети и владеют тем, чего не умеют делать родители.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Незнание Интернет рисков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недостаточная интернет-грамотность взрослых выражается и в том, что они недостаточно осведомлены об угрозах Интернета, недооценивают риски, которым подвергается ребенок в Сети и, как следствие, некомпетентны в вопросах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Интернет-безопасности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 не готов увидеть и принять помощь – это касается, в первую очередь подростков, с которыми взрослым и так нелегко найти общий язык. А видя, неуверенность родителей при пользовании Интернета, ребенок не принимает и попытки взрослого помочь или проконтролировать его деятельность в сети.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дети остаются без активной и грамотной поддержки взрослых.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27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ndara" pitchFamily="34" charset="0"/>
              </a:rPr>
              <a:t>Остро стоят вопрос обеспечения безопасности детей и подростков в глобальной сети</a:t>
            </a:r>
          </a:p>
          <a:p>
            <a:endParaRPr lang="ru-RU" dirty="0" smtClean="0">
              <a:latin typeface="Candara" pitchFamily="34" charset="0"/>
            </a:endParaRPr>
          </a:p>
          <a:p>
            <a:endParaRPr lang="ru-RU" dirty="0" smtClean="0">
              <a:latin typeface="Candara" pitchFamily="34" charset="0"/>
            </a:endParaRPr>
          </a:p>
          <a:p>
            <a:endParaRPr lang="ru-RU" dirty="0" smtClean="0">
              <a:latin typeface="Candara" pitchFamily="34" charset="0"/>
            </a:endParaRPr>
          </a:p>
          <a:p>
            <a:r>
              <a:rPr lang="ru-RU" dirty="0" smtClean="0">
                <a:latin typeface="Candara" pitchFamily="34" charset="0"/>
              </a:rPr>
              <a:t>Высокая пользовательская интернет-активность среди школьников</a:t>
            </a:r>
          </a:p>
          <a:p>
            <a:r>
              <a:rPr lang="ru-RU" dirty="0" smtClean="0">
                <a:latin typeface="Candara" pitchFamily="34" charset="0"/>
              </a:rPr>
              <a:t>Широкий диапазон </a:t>
            </a:r>
            <a:r>
              <a:rPr lang="ru-RU" dirty="0" err="1" smtClean="0">
                <a:latin typeface="Candara" pitchFamily="34" charset="0"/>
              </a:rPr>
              <a:t>онлайн</a:t>
            </a:r>
            <a:r>
              <a:rPr lang="ru-RU" dirty="0" smtClean="0">
                <a:latin typeface="Candara" pitchFamily="34" charset="0"/>
              </a:rPr>
              <a:t> активностей</a:t>
            </a:r>
          </a:p>
          <a:p>
            <a:r>
              <a:rPr lang="ru-RU" dirty="0" smtClean="0">
                <a:latin typeface="Candara" pitchFamily="34" charset="0"/>
              </a:rPr>
              <a:t>Бесконтрольность пользования интернетом</a:t>
            </a:r>
          </a:p>
          <a:p>
            <a:r>
              <a:rPr lang="ru-RU" dirty="0" smtClean="0">
                <a:latin typeface="Candara" pitchFamily="34" charset="0"/>
              </a:rPr>
              <a:t>Рост </a:t>
            </a:r>
            <a:r>
              <a:rPr lang="ru-RU" dirty="0" err="1" smtClean="0">
                <a:latin typeface="Candara" pitchFamily="34" charset="0"/>
              </a:rPr>
              <a:t>онлайн-рисков</a:t>
            </a:r>
            <a:endParaRPr lang="ru-RU" dirty="0" smtClean="0">
              <a:latin typeface="Candara" pitchFamily="34" charset="0"/>
            </a:endParaRPr>
          </a:p>
          <a:p>
            <a:r>
              <a:rPr lang="ru-RU" dirty="0" smtClean="0">
                <a:latin typeface="Candara" pitchFamily="34" charset="0"/>
              </a:rPr>
              <a:t>Цифровой разрыв (в том числе низкая осведомленность об </a:t>
            </a:r>
            <a:r>
              <a:rPr lang="ru-RU" dirty="0" err="1" smtClean="0">
                <a:latin typeface="Candara" pitchFamily="34" charset="0"/>
              </a:rPr>
              <a:t>онлайн-рисках</a:t>
            </a:r>
            <a:r>
              <a:rPr lang="ru-RU" dirty="0" smtClean="0">
                <a:latin typeface="Candara" pitchFamily="34" charset="0"/>
              </a:rPr>
              <a:t>)</a:t>
            </a:r>
          </a:p>
          <a:p>
            <a:endParaRPr lang="ru-RU" dirty="0" smtClean="0">
              <a:latin typeface="Candara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65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1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5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4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8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1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3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14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06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:\TNC\Ростелеком\PPT Shablon\work\DIMA_ROS_P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51" y="0"/>
            <a:ext cx="4358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373216"/>
            <a:ext cx="262778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4608512" cy="1152128"/>
          </a:xfrm>
        </p:spPr>
        <p:txBody>
          <a:bodyPr>
            <a:normAutofit/>
          </a:bodyPr>
          <a:lstStyle>
            <a:lvl1pPr algn="l"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340696"/>
            <a:ext cx="460851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2052" name="Picture 4" descr="K:\TNC\Ростелеком\PPT Shablon\work\ROS-logo-diskr-color-goriz-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0"/>
            <a:ext cx="2957659" cy="16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4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6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1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8075240" cy="4608513"/>
          </a:xfrm>
        </p:spPr>
        <p:txBody>
          <a:bodyPr lIns="0" tIns="0" rIns="0" bIns="0">
            <a:normAutofit/>
          </a:bodyPr>
          <a:lstStyle>
            <a:lvl1pPr marL="92075" indent="-92075">
              <a:spcAft>
                <a:spcPts val="600"/>
              </a:spcAft>
              <a:defRPr sz="1300"/>
            </a:lvl1pPr>
            <a:lvl2pPr marL="360363" indent="-92075">
              <a:spcAft>
                <a:spcPts val="600"/>
              </a:spcAft>
              <a:buFont typeface="Arial" pitchFamily="34" charset="0"/>
              <a:buChar char="•"/>
              <a:defRPr sz="1200"/>
            </a:lvl2pPr>
            <a:lvl3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3pPr>
            <a:lvl4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4pPr>
            <a:lvl5pPr marL="628650" indent="-92075">
              <a:spcAft>
                <a:spcPts val="600"/>
              </a:spcAft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7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TNC\Ростелеком\PPT Shablon\work\DIMA_ROS_PP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24" y="2204864"/>
            <a:ext cx="3883968" cy="1512169"/>
          </a:xfrm>
        </p:spPr>
        <p:txBody>
          <a:bodyPr anchor="b" anchorCtr="0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24" y="3873029"/>
            <a:ext cx="1435696" cy="348059"/>
          </a:xfrm>
          <a:gradFill>
            <a:gsLst>
              <a:gs pos="0">
                <a:srgbClr val="F15A22"/>
              </a:gs>
              <a:gs pos="100000">
                <a:srgbClr val="F99D33"/>
              </a:gs>
            </a:gsLst>
            <a:lin ang="0" scaled="0"/>
          </a:gra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K:\TNC\Ростелеком\PPT Shablon\work\ROS-logo-diskr-color-goriz-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0"/>
            <a:ext cx="2957659" cy="16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070372" y="6153399"/>
            <a:ext cx="0" cy="46647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10208" y="6237312"/>
            <a:ext cx="17281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www.rt.ru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3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7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3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3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3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TNC\Ростелеком\PPT Shablon\work\DIMA_ROS_PP-0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33" y="0"/>
            <a:ext cx="3496074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2821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8075240" cy="417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193978"/>
            <a:ext cx="7207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92B74B-EED3-44BA-9CD0-772C786EDE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070372" y="6153399"/>
            <a:ext cx="0" cy="46647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10208" y="6237312"/>
            <a:ext cx="17281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www.rt.ru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K:\TNC\Ростелеком\PPT Shablon\work\ROS-logo-color-horiz-RU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70" y="5720709"/>
            <a:ext cx="2491530" cy="11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8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20725" indent="-1841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725" indent="-1841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20725" indent="-18415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4608512" cy="1152128"/>
          </a:xfrm>
        </p:spPr>
        <p:txBody>
          <a:bodyPr/>
          <a:lstStyle/>
          <a:p>
            <a:r>
              <a:rPr lang="ru-RU" dirty="0" smtClean="0"/>
              <a:t>Дети России </a:t>
            </a:r>
            <a:br>
              <a:rPr lang="ru-RU" dirty="0" smtClean="0"/>
            </a:br>
            <a:r>
              <a:rPr lang="ru-RU" dirty="0" smtClean="0"/>
              <a:t>в сети интернет</a:t>
            </a:r>
            <a:endParaRPr lang="ru-RU" dirty="0"/>
          </a:p>
        </p:txBody>
      </p:sp>
    </p:spTree>
  </p:cSld>
  <p:clrMapOvr>
    <a:masterClrMapping/>
  </p:clrMapOvr>
  <p:transition advTm="179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3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err="1" smtClean="0">
                <a:latin typeface="Arial" pitchFamily="34" charset="0"/>
                <a:ea typeface="+mj-ea"/>
                <a:cs typeface="Arial" pitchFamily="34" charset="0"/>
              </a:rPr>
              <a:t>Интернет-риски</a:t>
            </a:r>
            <a:endParaRPr lang="ru-RU" sz="32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1700808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ОПАСНЫЙ КОНТЕНТ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2492896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КИБЕРБУЛЛИНГ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284904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ВСТРЕЧИ С ОНЛАЙН-НЕЗНАКОМЦАМИ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077072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КИБЕРМОШЕННИЧЕСТВА И ВИРУСЫ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869160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cap="all" dirty="0" smtClean="0">
                <a:latin typeface="Candara" pitchFamily="34" charset="0"/>
                <a:cs typeface="Arial" pitchFamily="34" charset="0"/>
              </a:rPr>
              <a:t>Интернет зависимость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1700808"/>
            <a:ext cx="6912768" cy="6129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ОПАСНЫЙ КОНТЕНТ</a:t>
            </a:r>
          </a:p>
        </p:txBody>
      </p:sp>
    </p:spTree>
    <p:custDataLst>
      <p:tags r:id="rId1"/>
    </p:custDataLst>
  </p:cSld>
  <p:clrMapOvr>
    <a:masterClrMapping/>
  </p:clrMapOvr>
  <p:transition advTm="1185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9552" y="1700808"/>
            <a:ext cx="2592000" cy="75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198000" rIns="0" bIns="162000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   </a:t>
            </a:r>
            <a:r>
              <a:rPr lang="ru-RU" sz="2800" dirty="0" smtClean="0">
                <a:latin typeface="Candara" pitchFamily="34" charset="0"/>
                <a:cs typeface="Arial" pitchFamily="34" charset="0"/>
              </a:rPr>
              <a:t>«Взрослый</a:t>
            </a:r>
            <a:r>
              <a:rPr lang="ru-RU" sz="2800" b="1" dirty="0" smtClean="0">
                <a:latin typeface="Candara" pitchFamily="34" charset="0"/>
                <a:cs typeface="Arial" pitchFamily="34" charset="0"/>
              </a:rPr>
              <a:t>»</a:t>
            </a:r>
            <a:endParaRPr lang="ru-RU" sz="2800" dirty="0" smtClean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5868144" y="1700808"/>
            <a:ext cx="2592288" cy="7548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</a:t>
            </a:r>
            <a:r>
              <a:rPr lang="ru-RU" sz="2800" dirty="0" smtClean="0">
                <a:latin typeface="Candara" pitchFamily="34" charset="0"/>
                <a:cs typeface="Arial" pitchFamily="34" charset="0"/>
              </a:rPr>
              <a:t>Пропаганда насилия</a:t>
            </a:r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3203848" y="1700808"/>
            <a:ext cx="2592288" cy="7548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rIns="0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    </a:t>
            </a:r>
            <a:r>
              <a:rPr lang="ru-RU" sz="2800" dirty="0" smtClean="0">
                <a:latin typeface="Candara" pitchFamily="34" charset="0"/>
                <a:cs typeface="Arial" pitchFamily="34" charset="0"/>
              </a:rPr>
              <a:t>Опасный для   </a:t>
            </a:r>
            <a:br>
              <a:rPr lang="ru-RU" sz="2800" dirty="0" smtClean="0">
                <a:latin typeface="Candara" pitchFamily="34" charset="0"/>
                <a:cs typeface="Arial" pitchFamily="34" charset="0"/>
              </a:rPr>
            </a:br>
            <a:r>
              <a:rPr lang="ru-RU" sz="2800" dirty="0" smtClean="0">
                <a:latin typeface="Candara" pitchFamily="34" charset="0"/>
                <a:cs typeface="Arial" pitchFamily="34" charset="0"/>
              </a:rPr>
              <a:t>   здоровья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683568" y="2492896"/>
            <a:ext cx="2304256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Видео и изображения сексуального характера</a:t>
            </a:r>
            <a:endParaRPr lang="ru-RU" sz="2800" dirty="0" smtClean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6084168" y="2492896"/>
            <a:ext cx="237626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Ненависть и агрессия к людям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3347864" y="2492896"/>
            <a:ext cx="259228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Способы употребления наркотиков </a:t>
            </a:r>
          </a:p>
        </p:txBody>
      </p:sp>
      <p:cxnSp>
        <p:nvCxnSpPr>
          <p:cNvPr id="269" name="Прямая соединительная линия 268"/>
          <p:cNvCxnSpPr/>
          <p:nvPr/>
        </p:nvCxnSpPr>
        <p:spPr>
          <a:xfrm>
            <a:off x="683568" y="2492896"/>
            <a:ext cx="0" cy="60877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Овал 274"/>
          <p:cNvSpPr>
            <a:spLocks noChangeAspect="1"/>
          </p:cNvSpPr>
          <p:nvPr/>
        </p:nvSpPr>
        <p:spPr>
          <a:xfrm>
            <a:off x="647992" y="3068960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6" name="Прямая соединительная линия 275"/>
          <p:cNvCxnSpPr>
            <a:endCxn id="306" idx="1"/>
          </p:cNvCxnSpPr>
          <p:nvPr/>
        </p:nvCxnSpPr>
        <p:spPr>
          <a:xfrm>
            <a:off x="6084168" y="2492896"/>
            <a:ext cx="0" cy="185328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Овал 276"/>
          <p:cNvSpPr>
            <a:spLocks noChangeAspect="1"/>
          </p:cNvSpPr>
          <p:nvPr/>
        </p:nvSpPr>
        <p:spPr>
          <a:xfrm>
            <a:off x="6048279" y="2708920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Овал 282"/>
          <p:cNvSpPr>
            <a:spLocks noChangeAspect="1"/>
          </p:cNvSpPr>
          <p:nvPr/>
        </p:nvSpPr>
        <p:spPr>
          <a:xfrm>
            <a:off x="6048279" y="3463200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Овал 285"/>
          <p:cNvSpPr>
            <a:spLocks noChangeAspect="1"/>
          </p:cNvSpPr>
          <p:nvPr/>
        </p:nvSpPr>
        <p:spPr>
          <a:xfrm>
            <a:off x="6048272" y="4284000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7" name="Прямая соединительная линия 286"/>
          <p:cNvCxnSpPr>
            <a:endCxn id="291" idx="4"/>
          </p:cNvCxnSpPr>
          <p:nvPr/>
        </p:nvCxnSpPr>
        <p:spPr>
          <a:xfrm flipH="1">
            <a:off x="3347864" y="2492896"/>
            <a:ext cx="188" cy="266429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Овал 287"/>
          <p:cNvSpPr>
            <a:spLocks noChangeAspect="1"/>
          </p:cNvSpPr>
          <p:nvPr/>
        </p:nvSpPr>
        <p:spPr>
          <a:xfrm>
            <a:off x="3311860" y="2852936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Овал 288"/>
          <p:cNvSpPr>
            <a:spLocks noChangeAspect="1"/>
          </p:cNvSpPr>
          <p:nvPr/>
        </p:nvSpPr>
        <p:spPr>
          <a:xfrm>
            <a:off x="3311860" y="3861048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Овал 290"/>
          <p:cNvSpPr>
            <a:spLocks noChangeAspect="1"/>
          </p:cNvSpPr>
          <p:nvPr/>
        </p:nvSpPr>
        <p:spPr>
          <a:xfrm>
            <a:off x="3311860" y="5085184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рямоугольник 304"/>
          <p:cNvSpPr/>
          <p:nvPr/>
        </p:nvSpPr>
        <p:spPr>
          <a:xfrm>
            <a:off x="6084168" y="3212976"/>
            <a:ext cx="237626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Издевательства над животными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6084168" y="4005064"/>
            <a:ext cx="237626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Расизм и экстремизм </a:t>
            </a:r>
            <a:endParaRPr lang="ru-RU" sz="2800" dirty="0" smtClean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3347864" y="3501008"/>
            <a:ext cx="259228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Пропаганда суицидальных действий</a:t>
            </a:r>
          </a:p>
        </p:txBody>
      </p:sp>
      <p:sp>
        <p:nvSpPr>
          <p:cNvPr id="308" name="Прямоугольник 307"/>
          <p:cNvSpPr/>
          <p:nvPr/>
        </p:nvSpPr>
        <p:spPr>
          <a:xfrm>
            <a:off x="3275856" y="4653136"/>
            <a:ext cx="259228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Чрезмерное похудение, булимия и </a:t>
            </a:r>
            <a:r>
              <a:rPr lang="ru-RU" sz="2000" dirty="0" err="1" smtClean="0">
                <a:latin typeface="Candara" pitchFamily="34" charset="0"/>
                <a:cs typeface="Arial" pitchFamily="34" charset="0"/>
              </a:rPr>
              <a:t>анорексия</a:t>
            </a:r>
            <a:endParaRPr lang="ru-RU" sz="2000" dirty="0" smtClean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539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cap="all" dirty="0" smtClean="0"/>
              <a:t>Опасный </a:t>
            </a:r>
            <a:r>
              <a:rPr lang="ru-RU" sz="3200" b="1" cap="all" dirty="0" err="1" smtClean="0"/>
              <a:t>контент</a:t>
            </a:r>
            <a:endParaRPr lang="ru-RU" sz="3200" b="1" cap="all" dirty="0"/>
          </a:p>
        </p:txBody>
      </p:sp>
    </p:spTree>
    <p:custDataLst>
      <p:tags r:id="rId1"/>
    </p:custDataLst>
  </p:cSld>
  <p:clrMapOvr>
    <a:masterClrMapping/>
  </p:clrMapOvr>
  <p:transition advTm="228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8"/>
          <p:cNvGrpSpPr>
            <a:grpSpLocks noChangeAspect="1"/>
          </p:cNvGrpSpPr>
          <p:nvPr/>
        </p:nvGrpSpPr>
        <p:grpSpPr>
          <a:xfrm>
            <a:off x="4824000" y="4797152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590" name="Овал 589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1" name="Овал 590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599" name="Блок-схема: альтернативный процесс 598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0" name="Овал 599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597" name="Блок-схема: альтернативный процесс 596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8" name="Овал 597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4" name="Овал 593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5" name="Блок-схема: альтернативный процесс 594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6" name="Трапеция 595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48"/>
          <p:cNvGrpSpPr>
            <a:grpSpLocks noChangeAspect="1"/>
          </p:cNvGrpSpPr>
          <p:nvPr/>
        </p:nvGrpSpPr>
        <p:grpSpPr>
          <a:xfrm>
            <a:off x="3996000" y="4797152"/>
            <a:ext cx="307640" cy="827218"/>
            <a:chOff x="7596336" y="1988840"/>
            <a:chExt cx="1677253" cy="4226768"/>
          </a:xfrm>
          <a:solidFill>
            <a:schemeClr val="accent3"/>
          </a:solidFill>
        </p:grpSpPr>
        <p:sp>
          <p:nvSpPr>
            <p:cNvPr id="503" name="Овал 502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4" name="Овал 503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512" name="Блок-схема: альтернативный процесс 511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3" name="Овал 512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510" name="Блок-схема: альтернативный процесс 509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1" name="Овал 510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7" name="Овал 506"/>
            <p:cNvSpPr/>
            <p:nvPr/>
          </p:nvSpPr>
          <p:spPr>
            <a:xfrm>
              <a:off x="8848635" y="3068960"/>
              <a:ext cx="424954" cy="1355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8" name="Блок-схема: альтернативный процесс 507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9" name="Трапеция 508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8"/>
          <p:cNvGrpSpPr>
            <a:grpSpLocks noChangeAspect="1"/>
          </p:cNvGrpSpPr>
          <p:nvPr/>
        </p:nvGrpSpPr>
        <p:grpSpPr>
          <a:xfrm>
            <a:off x="3240000" y="4797152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478" name="Овал 477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9" name="Овал 478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487" name="Блок-схема: альтернативный процесс 486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8" name="Овал 487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485" name="Блок-схема: альтернативный процесс 484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6" name="Овал 485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2" name="Овал 481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3" name="Блок-схема: альтернативный процесс 482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4" name="Трапеция 483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51"/>
          <p:cNvGrpSpPr>
            <a:grpSpLocks noChangeAspect="1"/>
          </p:cNvGrpSpPr>
          <p:nvPr/>
        </p:nvGrpSpPr>
        <p:grpSpPr>
          <a:xfrm>
            <a:off x="2394000" y="4797152"/>
            <a:ext cx="341602" cy="829126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13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492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3" name="Трапеция 492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4" name="Овал 493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5" name="Трапеция 494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500" name="Блок-схема: альтернативный процесс 49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1" name="Овал 50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98" name="Блок-схема: альтернативный процесс 49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9" name="Овал 49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91" name="Овал 490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48"/>
          <p:cNvGrpSpPr>
            <a:grpSpLocks noChangeAspect="1"/>
          </p:cNvGrpSpPr>
          <p:nvPr/>
        </p:nvGrpSpPr>
        <p:grpSpPr>
          <a:xfrm>
            <a:off x="1980000" y="4797152"/>
            <a:ext cx="307640" cy="827218"/>
            <a:chOff x="7596336" y="1988840"/>
            <a:chExt cx="1677253" cy="4226768"/>
          </a:xfrm>
          <a:solidFill>
            <a:schemeClr val="accent3"/>
          </a:solidFill>
        </p:grpSpPr>
        <p:sp>
          <p:nvSpPr>
            <p:cNvPr id="30" name="Овал 29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39" name="Блок-схема: альтернативный процесс 38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37" name="Блок-схема: альтернативный процесс 36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8848635" y="3068960"/>
              <a:ext cx="424954" cy="1355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альтернативный процесс 34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Трапеция 35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48"/>
          <p:cNvGrpSpPr>
            <a:grpSpLocks noChangeAspect="1"/>
          </p:cNvGrpSpPr>
          <p:nvPr/>
        </p:nvGrpSpPr>
        <p:grpSpPr>
          <a:xfrm>
            <a:off x="1188000" y="4797152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53" name="Овал 52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62" name="Блок-схема: альтернативный процесс 61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60" name="Блок-схема: альтернативный процесс 59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7" name="Овал 56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Блок-схема: альтернативный процесс 57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Трапеция 58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48"/>
          <p:cNvGrpSpPr>
            <a:grpSpLocks noChangeAspect="1"/>
          </p:cNvGrpSpPr>
          <p:nvPr/>
        </p:nvGrpSpPr>
        <p:grpSpPr>
          <a:xfrm>
            <a:off x="5202000" y="3862800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540" name="Овал 539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1" name="Овал 540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549" name="Блок-схема: альтернативный процесс 548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0" name="Овал 549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547" name="Блок-схема: альтернативный процесс 546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8" name="Овал 547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4" name="Овал 543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5" name="Блок-схема: альтернативный процесс 95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6" name="Трапеция 96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101"/>
          <p:cNvGrpSpPr>
            <a:grpSpLocks noChangeAspect="1"/>
          </p:cNvGrpSpPr>
          <p:nvPr/>
        </p:nvGrpSpPr>
        <p:grpSpPr>
          <a:xfrm>
            <a:off x="4410000" y="3861048"/>
            <a:ext cx="341602" cy="829126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44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554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5" name="Трапеция 554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6" name="Овал 555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7" name="Трапеция 556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5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562" name="Блок-схема: альтернативный процесс 56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3" name="Овал 56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560" name="Блок-схема: альтернативный процесс 55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1" name="Овал 56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53" name="Овал 552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8"/>
          <p:cNvGrpSpPr>
            <a:grpSpLocks noChangeAspect="1"/>
          </p:cNvGrpSpPr>
          <p:nvPr/>
        </p:nvGrpSpPr>
        <p:grpSpPr>
          <a:xfrm>
            <a:off x="3618000" y="3861048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428" name="Овал 427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" name="Овал 428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437" name="Блок-схема: альтернативный процесс 436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8" name="Овал 437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9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435" name="Блок-схема: альтернативный процесс 434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" name="Овал 435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2" name="Овал 431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Блок-схема: альтернативный процесс 95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4" name="Трапеция 96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101"/>
          <p:cNvGrpSpPr>
            <a:grpSpLocks noChangeAspect="1"/>
          </p:cNvGrpSpPr>
          <p:nvPr/>
        </p:nvGrpSpPr>
        <p:grpSpPr>
          <a:xfrm>
            <a:off x="2826000" y="3861048"/>
            <a:ext cx="341602" cy="829126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51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442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3" name="Трапеция 442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4" name="Овал 443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5" name="Трапеция 444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2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50" name="Блок-схема: альтернативный процесс 44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1" name="Овал 45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5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48" name="Блок-схема: альтернативный процесс 44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9" name="Овал 44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41" name="Овал 440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48"/>
          <p:cNvGrpSpPr>
            <a:grpSpLocks noChangeAspect="1"/>
          </p:cNvGrpSpPr>
          <p:nvPr/>
        </p:nvGrpSpPr>
        <p:grpSpPr>
          <a:xfrm>
            <a:off x="1620000" y="3862800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812" name="Овал 811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3" name="Овал 812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821" name="Блок-схема: альтернативный процесс 820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2" name="Овал 821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819" name="Блок-схема: альтернативный процесс 818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0" name="Овал 819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16" name="Овал 815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7" name="Блок-схема: альтернативный процесс 816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8" name="Трапеция 817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48"/>
          <p:cNvGrpSpPr>
            <a:grpSpLocks noChangeAspect="1"/>
          </p:cNvGrpSpPr>
          <p:nvPr/>
        </p:nvGrpSpPr>
        <p:grpSpPr>
          <a:xfrm>
            <a:off x="827584" y="3862800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99" name="Овал 98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8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08" name="Блок-схема: альтернативный процесс 107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06" name="Блок-схема: альтернативный процесс 105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3" name="Овал 102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Блок-схема: альтернативный процесс 95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Трапеция 96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176"/>
          <p:cNvGrpSpPr>
            <a:grpSpLocks noChangeAspect="1"/>
          </p:cNvGrpSpPr>
          <p:nvPr/>
        </p:nvGrpSpPr>
        <p:grpSpPr>
          <a:xfrm>
            <a:off x="3618000" y="2926800"/>
            <a:ext cx="341602" cy="829126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88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987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8" name="Трапеция 987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9" name="Овал 988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0" name="Трапеция 989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9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995" name="Блок-схема: альтернативный процесс 99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6" name="Овал 99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0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993" name="Блок-схема: альтернативный процесс 99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4" name="Овал 99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986" name="Овал 985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48"/>
          <p:cNvGrpSpPr>
            <a:grpSpLocks noChangeAspect="1"/>
          </p:cNvGrpSpPr>
          <p:nvPr/>
        </p:nvGrpSpPr>
        <p:grpSpPr>
          <a:xfrm>
            <a:off x="1187624" y="2924944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666" name="Овал 665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2" name="Овал 671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2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684" name="Блок-схема: альтернативный процесс 683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5" name="Овал 684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682" name="Блок-схема: альтернативный процесс 681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3" name="Овал 682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79" name="Овал 678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0" name="Блок-схема: альтернативный процесс 679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1" name="Трапеция 680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48"/>
          <p:cNvGrpSpPr>
            <a:grpSpLocks noChangeAspect="1"/>
          </p:cNvGrpSpPr>
          <p:nvPr/>
        </p:nvGrpSpPr>
        <p:grpSpPr>
          <a:xfrm>
            <a:off x="828000" y="2926800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614" name="Овал 613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0" name="Овал 619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5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632" name="Блок-схема: альтернативный процесс 631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3" name="Овал 632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6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630" name="Блок-схема: альтернативный процесс 629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1" name="Овал 630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27" name="Овал 626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8" name="Блок-схема: альтернативный процесс 627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9" name="Трапеция 628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48"/>
          <p:cNvGrpSpPr>
            <a:grpSpLocks noChangeAspect="1"/>
          </p:cNvGrpSpPr>
          <p:nvPr/>
        </p:nvGrpSpPr>
        <p:grpSpPr>
          <a:xfrm>
            <a:off x="4824000" y="1990800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998" name="Овал 997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9" name="Овал 998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007" name="Блок-схема: альтернативный процесс 1006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8" name="Овал 1007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1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005" name="Блок-схема: альтернативный процесс 1004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6" name="Овал 41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2" name="Овал 42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3" name="Блок-схема: альтернативный процесс 35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4" name="Трапеция 1003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88"/>
          <p:cNvGrpSpPr>
            <a:grpSpLocks noChangeAspect="1"/>
          </p:cNvGrpSpPr>
          <p:nvPr/>
        </p:nvGrpSpPr>
        <p:grpSpPr>
          <a:xfrm>
            <a:off x="2394000" y="1987200"/>
            <a:ext cx="341602" cy="829126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110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887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8" name="Трапеция 15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9" name="Овал 16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0" name="Трапеция 17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6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895" name="Блок-схема: альтернативный процесс 89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6" name="Овал 26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7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893" name="Блок-схема: альтернативный процесс 89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4" name="Овал 89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886" name="Овал 64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05" name="Группа 88"/>
          <p:cNvGrpSpPr>
            <a:grpSpLocks noChangeAspect="1"/>
          </p:cNvGrpSpPr>
          <p:nvPr/>
        </p:nvGrpSpPr>
        <p:grpSpPr>
          <a:xfrm>
            <a:off x="2394000" y="3862800"/>
            <a:ext cx="341602" cy="829126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1806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417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8" name="Трапеция 15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9" name="Овал 16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0" name="Трапеция 17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07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25" name="Блок-схема: альтернативный процесс 42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6" name="Овал 26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08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23" name="Блок-схема: альтернативный процесс 42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4" name="Овал 42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16" name="Овал 64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90" name="Группа 126"/>
          <p:cNvGrpSpPr>
            <a:grpSpLocks noChangeAspect="1"/>
          </p:cNvGrpSpPr>
          <p:nvPr/>
        </p:nvGrpSpPr>
        <p:grpSpPr>
          <a:xfrm>
            <a:off x="1187624" y="1990800"/>
            <a:ext cx="341602" cy="829126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1891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637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8" name="Трапеция 637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9" name="Овал 638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0" name="Трапеция 639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92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659" name="Блок-схема: альтернативный процесс 658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0" name="Овал 659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93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652" name="Блок-схема: альтернативный процесс 65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3" name="Овал 65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36" name="Овал 635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13" name="Группа 48"/>
          <p:cNvGrpSpPr>
            <a:grpSpLocks noChangeAspect="1"/>
          </p:cNvGrpSpPr>
          <p:nvPr/>
        </p:nvGrpSpPr>
        <p:grpSpPr>
          <a:xfrm>
            <a:off x="3618000" y="1990800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898" name="Овал 897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9" name="Овал 898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14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907" name="Блок-схема: альтернативный процесс 906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8" name="Овал 907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15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905" name="Блок-схема: альтернативный процесс 904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6" name="Овал 905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2" name="Овал 901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3" name="Блок-схема: альтернативный процесс 95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4" name="Трапеция 96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3" name="Группа 48"/>
          <p:cNvGrpSpPr>
            <a:grpSpLocks noChangeAspect="1"/>
          </p:cNvGrpSpPr>
          <p:nvPr/>
        </p:nvGrpSpPr>
        <p:grpSpPr>
          <a:xfrm>
            <a:off x="2826000" y="2926800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923" name="Овал 922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4" name="Овал 923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21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932" name="Блок-схема: альтернативный процесс 931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3" name="Овал 932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6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930" name="Блок-схема: альтернативный процесс 929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1" name="Овал 930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27" name="Овал 926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8" name="Блок-схема: альтернативный процесс 927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9" name="Трапеция 928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25" name="Группа 151"/>
          <p:cNvGrpSpPr>
            <a:grpSpLocks noChangeAspect="1"/>
          </p:cNvGrpSpPr>
          <p:nvPr/>
        </p:nvGrpSpPr>
        <p:grpSpPr>
          <a:xfrm>
            <a:off x="2394000" y="2926800"/>
            <a:ext cx="341602" cy="829126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1926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962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3" name="Трапеция 962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4" name="Овал 963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5" name="Трапеция 964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27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970" name="Блок-схема: альтернативный процесс 96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1" name="Овал 97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28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968" name="Блок-схема: альтернативный процесс 96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9" name="Овал 96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961" name="Овал 960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48" name="Группа 48"/>
          <p:cNvGrpSpPr>
            <a:grpSpLocks noChangeAspect="1"/>
          </p:cNvGrpSpPr>
          <p:nvPr/>
        </p:nvGrpSpPr>
        <p:grpSpPr>
          <a:xfrm>
            <a:off x="4410000" y="2926800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1035" name="Овал 1034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6" name="Овал 1035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49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044" name="Блок-схема: альтернативный процесс 1043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Овал 1044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50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042" name="Блок-схема: альтернативный процесс 1041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Овал 1042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39" name="Овал 1038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0" name="Блок-схема: альтернативный процесс 1039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1" name="Трапеция 1040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51" name="Группа 126"/>
          <p:cNvGrpSpPr>
            <a:grpSpLocks noChangeAspect="1"/>
          </p:cNvGrpSpPr>
          <p:nvPr/>
        </p:nvGrpSpPr>
        <p:grpSpPr>
          <a:xfrm>
            <a:off x="5580112" y="1990800"/>
            <a:ext cx="341602" cy="829126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646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1049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0" name="Трапеция 1049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1" name="Овал 1050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2" name="Трапеция 1051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47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057" name="Блок-схема: альтернативный процесс 105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8" name="Овал 105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65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055" name="Блок-схема: альтернативный процесс 105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6" name="Овал 105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048" name="Овал 1047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55" name="Группа 48"/>
          <p:cNvGrpSpPr>
            <a:grpSpLocks noChangeAspect="1"/>
          </p:cNvGrpSpPr>
          <p:nvPr/>
        </p:nvGrpSpPr>
        <p:grpSpPr>
          <a:xfrm>
            <a:off x="5580000" y="2926800"/>
            <a:ext cx="307640" cy="827218"/>
            <a:chOff x="7596336" y="1988840"/>
            <a:chExt cx="1677253" cy="4226768"/>
          </a:xfrm>
          <a:solidFill>
            <a:schemeClr val="accent3"/>
          </a:solidFill>
        </p:grpSpPr>
        <p:sp>
          <p:nvSpPr>
            <p:cNvPr id="1072" name="Овал 1071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3" name="Овал 1072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56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081" name="Блок-схема: альтернативный процесс 1080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2" name="Овал 1081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57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079" name="Блок-схема: альтернативный процесс 1078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0" name="Овал 1079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76" name="Овал 1075"/>
            <p:cNvSpPr/>
            <p:nvPr/>
          </p:nvSpPr>
          <p:spPr>
            <a:xfrm>
              <a:off x="8848635" y="3068960"/>
              <a:ext cx="424954" cy="1355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Блок-схема: альтернативный процесс 1076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Трапеция 1077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2" name="Группа 48"/>
          <p:cNvGrpSpPr>
            <a:grpSpLocks noChangeAspect="1"/>
          </p:cNvGrpSpPr>
          <p:nvPr/>
        </p:nvGrpSpPr>
        <p:grpSpPr>
          <a:xfrm>
            <a:off x="1620000" y="1990800"/>
            <a:ext cx="303776" cy="827218"/>
            <a:chOff x="7596336" y="1988840"/>
            <a:chExt cx="1656184" cy="4226768"/>
          </a:xfrm>
          <a:solidFill>
            <a:schemeClr val="accent3"/>
          </a:solidFill>
        </p:grpSpPr>
        <p:sp>
          <p:nvSpPr>
            <p:cNvPr id="1097" name="Овал 1096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Овал 1097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63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106" name="Блок-схема: альтернативный процесс 1105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7" name="Овал 1106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64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1104" name="Блок-схема: альтернативный процесс 1103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5" name="Овал 1104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1" name="Овал 1100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Блок-схема: альтернативный процесс 1101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3" name="Трапеция 1102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793" name="Прямая соединительная линия 1792"/>
          <p:cNvCxnSpPr/>
          <p:nvPr/>
        </p:nvCxnSpPr>
        <p:spPr>
          <a:xfrm>
            <a:off x="6084168" y="1988840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4" name="Прямоугольник 1793"/>
          <p:cNvSpPr/>
          <p:nvPr/>
        </p:nvSpPr>
        <p:spPr>
          <a:xfrm>
            <a:off x="6012160" y="1988840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	</a:t>
            </a:r>
            <a:r>
              <a:rPr lang="ru-RU" sz="2800" b="1" dirty="0" smtClean="0">
                <a:latin typeface="Candara" pitchFamily="34" charset="0"/>
                <a:cs typeface="Arial" pitchFamily="34" charset="0"/>
              </a:rPr>
              <a:t>С опасным </a:t>
            </a:r>
            <a:r>
              <a:rPr lang="ru-RU" sz="2800" b="1" dirty="0" err="1" smtClean="0">
                <a:latin typeface="Candara" pitchFamily="34" charset="0"/>
                <a:cs typeface="Arial" pitchFamily="34" charset="0"/>
              </a:rPr>
              <a:t>контентом</a:t>
            </a:r>
            <a:r>
              <a:rPr lang="ru-RU" sz="2800" b="1" dirty="0" smtClean="0">
                <a:latin typeface="Candara" pitchFamily="34" charset="0"/>
                <a:cs typeface="Arial" pitchFamily="34" charset="0"/>
              </a:rPr>
              <a:t> </a:t>
            </a:r>
            <a:br>
              <a:rPr lang="ru-RU" sz="2800" b="1" dirty="0" smtClean="0">
                <a:latin typeface="Candara" pitchFamily="34" charset="0"/>
                <a:cs typeface="Arial" pitchFamily="34" charset="0"/>
              </a:rPr>
            </a:br>
            <a:r>
              <a:rPr lang="ru-RU" sz="2800" b="1" dirty="0" smtClean="0">
                <a:latin typeface="Candara" pitchFamily="34" charset="0"/>
                <a:cs typeface="Arial" pitchFamily="34" charset="0"/>
              </a:rPr>
              <a:t>в Сети сталкивается каждый</a:t>
            </a:r>
          </a:p>
        </p:txBody>
      </p:sp>
      <p:grpSp>
        <p:nvGrpSpPr>
          <p:cNvPr id="975" name="Группа 974"/>
          <p:cNvGrpSpPr/>
          <p:nvPr/>
        </p:nvGrpSpPr>
        <p:grpSpPr>
          <a:xfrm>
            <a:off x="827584" y="1988840"/>
            <a:ext cx="5094130" cy="3637438"/>
            <a:chOff x="827584" y="1988840"/>
            <a:chExt cx="5094130" cy="3637438"/>
          </a:xfrm>
        </p:grpSpPr>
        <p:grpSp>
          <p:nvGrpSpPr>
            <p:cNvPr id="122" name="Группа 48"/>
            <p:cNvGrpSpPr>
              <a:grpSpLocks noChangeAspect="1"/>
            </p:cNvGrpSpPr>
            <p:nvPr/>
          </p:nvGrpSpPr>
          <p:grpSpPr>
            <a:xfrm>
              <a:off x="827584" y="2924944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1973" name="Овал 1972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4" name="Овал 1973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82" name="Блок-схема: альтернативный процесс 198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3" name="Овал 198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80" name="Блок-схема: альтернативный процесс 197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1" name="Овал 198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77" name="Овал 1976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8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9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5" name="Группа 176"/>
            <p:cNvGrpSpPr>
              <a:grpSpLocks noChangeAspect="1"/>
            </p:cNvGrpSpPr>
            <p:nvPr/>
          </p:nvGrpSpPr>
          <p:grpSpPr>
            <a:xfrm>
              <a:off x="3618000" y="2924944"/>
              <a:ext cx="341602" cy="829126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12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898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99" name="Трапеция 1898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00" name="Овал 1899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01" name="Трапеция 1900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7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906" name="Блок-схема: альтернативный процесс 190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07" name="Овал 190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84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904" name="Блок-схема: альтернативный процесс 190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05" name="Овал 1904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897" name="Овал 1896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5" name="Группа 176"/>
            <p:cNvGrpSpPr>
              <a:grpSpLocks noChangeAspect="1"/>
            </p:cNvGrpSpPr>
            <p:nvPr/>
          </p:nvGrpSpPr>
          <p:grpSpPr>
            <a:xfrm>
              <a:off x="2394000" y="1988840"/>
              <a:ext cx="341602" cy="829126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38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937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8" name="Трапеция 1937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9" name="Овал 1938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0" name="Трапеция 1939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87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945" name="Блок-схема: альтернативный процесс 1944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46" name="Овал 1945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88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943" name="Блок-схема: альтернативный процесс 194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44" name="Овал 194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936" name="Овал 1935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9" name="Группа 48"/>
            <p:cNvGrpSpPr>
              <a:grpSpLocks noChangeAspect="1"/>
            </p:cNvGrpSpPr>
            <p:nvPr/>
          </p:nvGrpSpPr>
          <p:grpSpPr>
            <a:xfrm>
              <a:off x="4824000" y="1988840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1781" name="Овал 178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2" name="Овал 178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90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790" name="Блок-схема: альтернативный процесс 178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1" name="Овал 179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1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788" name="Блок-схема: альтернативный процесс 178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9" name="Овал 178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85" name="Овал 1784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6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7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2" name="Группа 48"/>
            <p:cNvGrpSpPr>
              <a:grpSpLocks noChangeAspect="1"/>
            </p:cNvGrpSpPr>
            <p:nvPr/>
          </p:nvGrpSpPr>
          <p:grpSpPr>
            <a:xfrm>
              <a:off x="1619672" y="3862800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824" name="Овал 823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5" name="Овал 824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9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833" name="Блок-схема: альтернативный процесс 83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4" name="Овал 83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831" name="Блок-схема: альтернативный процесс 83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2" name="Овал 83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28" name="Овал 827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9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0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5" name="Группа 101"/>
            <p:cNvGrpSpPr>
              <a:grpSpLocks noChangeAspect="1"/>
            </p:cNvGrpSpPr>
            <p:nvPr/>
          </p:nvGrpSpPr>
          <p:grpSpPr>
            <a:xfrm>
              <a:off x="2826000" y="3862800"/>
              <a:ext cx="341602" cy="829126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39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642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3" name="Трапеция 642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4" name="Овал 643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5" name="Трапеция 644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97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650" name="Блок-схема: альтернативный процесс 649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1" name="Овал 650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98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648" name="Блок-схема: альтернативный процесс 64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9" name="Овал 64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41" name="Овал 640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9" name="Группа 101"/>
            <p:cNvGrpSpPr>
              <a:grpSpLocks noChangeAspect="1"/>
            </p:cNvGrpSpPr>
            <p:nvPr/>
          </p:nvGrpSpPr>
          <p:grpSpPr>
            <a:xfrm>
              <a:off x="4410000" y="3862800"/>
              <a:ext cx="341602" cy="829126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400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65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6" name="Трапеция 65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7" name="Овал 65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8" name="Трапеция 65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01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663" name="Блок-схема: альтернативный процесс 66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4" name="Овал 66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02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661" name="Блок-схема: альтернативный процесс 66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2" name="Овал 66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54" name="Овал 65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5" name="Группа 101"/>
            <p:cNvGrpSpPr>
              <a:grpSpLocks noChangeAspect="1"/>
            </p:cNvGrpSpPr>
            <p:nvPr/>
          </p:nvGrpSpPr>
          <p:grpSpPr>
            <a:xfrm>
              <a:off x="2394000" y="4797152"/>
              <a:ext cx="341602" cy="829126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40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668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9" name="Трапеция 668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0" name="Овал 669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1" name="Трапеция 670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1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676" name="Блок-схема: альтернативный процесс 67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7" name="Овал 67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1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674" name="Блок-схема: альтернативный процесс 67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5" name="Овал 674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67" name="Овал 666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1" name="Группа 48"/>
            <p:cNvGrpSpPr>
              <a:grpSpLocks noChangeAspect="1"/>
            </p:cNvGrpSpPr>
            <p:nvPr/>
          </p:nvGrpSpPr>
          <p:grpSpPr>
            <a:xfrm>
              <a:off x="1979712" y="4797152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692" name="Овал 691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3" name="Овал 692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22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01" name="Блок-схема: альтернативный процесс 70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2" name="Овал 70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27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699" name="Блок-схема: альтернативный процесс 698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0" name="Овал 699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6" name="Овал 695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7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8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30" name="Группа 48"/>
            <p:cNvGrpSpPr>
              <a:grpSpLocks noChangeAspect="1"/>
            </p:cNvGrpSpPr>
            <p:nvPr/>
          </p:nvGrpSpPr>
          <p:grpSpPr>
            <a:xfrm>
              <a:off x="3618000" y="3862800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704" name="Овал 703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5" name="Овал 704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31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13" name="Блок-схема: альтернативный процесс 71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4" name="Овал 71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3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11" name="Блок-схема: альтернативный процесс 71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2" name="Овал 71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8" name="Овал 707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9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0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0" name="Группа 48"/>
            <p:cNvGrpSpPr>
              <a:grpSpLocks noChangeAspect="1"/>
            </p:cNvGrpSpPr>
            <p:nvPr/>
          </p:nvGrpSpPr>
          <p:grpSpPr>
            <a:xfrm>
              <a:off x="5202000" y="3862800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716" name="Овал 71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7" name="Овал 71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46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25" name="Блок-схема: альтернативный процесс 72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6" name="Овал 72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47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23" name="Блок-схема: альтернативный процесс 72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4" name="Овал 72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20" name="Овал 719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1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2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60" name="Группа 48"/>
            <p:cNvGrpSpPr>
              <a:grpSpLocks noChangeAspect="1"/>
            </p:cNvGrpSpPr>
            <p:nvPr/>
          </p:nvGrpSpPr>
          <p:grpSpPr>
            <a:xfrm>
              <a:off x="4824000" y="4797152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740" name="Овал 739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1" name="Овал 740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61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49" name="Блок-схема: альтернативный процесс 748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0" name="Овал 749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62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47" name="Блок-схема: альтернативный процесс 74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8" name="Овал 74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44" name="Овал 743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5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6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63" name="Группа 48"/>
            <p:cNvGrpSpPr>
              <a:grpSpLocks noChangeAspect="1"/>
            </p:cNvGrpSpPr>
            <p:nvPr/>
          </p:nvGrpSpPr>
          <p:grpSpPr>
            <a:xfrm>
              <a:off x="3995936" y="4797152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752" name="Овал 751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3" name="Овал 752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64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61" name="Блок-схема: альтернативный процесс 76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2" name="Овал 76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65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59" name="Блок-схема: альтернативный процесс 758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0" name="Овал 759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56" name="Овал 755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7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8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66" name="Группа 48"/>
            <p:cNvGrpSpPr>
              <a:grpSpLocks noChangeAspect="1"/>
            </p:cNvGrpSpPr>
            <p:nvPr/>
          </p:nvGrpSpPr>
          <p:grpSpPr>
            <a:xfrm>
              <a:off x="3240000" y="4797152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764" name="Овал 763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5" name="Овал 764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67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73" name="Блок-схема: альтернативный процесс 77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4" name="Овал 77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68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71" name="Блок-схема: альтернативный процесс 77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2" name="Овал 77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8" name="Овал 767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9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0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74" name="Группа 48"/>
            <p:cNvGrpSpPr>
              <a:grpSpLocks noChangeAspect="1"/>
            </p:cNvGrpSpPr>
            <p:nvPr/>
          </p:nvGrpSpPr>
          <p:grpSpPr>
            <a:xfrm>
              <a:off x="827584" y="3862800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776" name="Овал 77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7" name="Овал 77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75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85" name="Блок-схема: альтернативный процесс 78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6" name="Овал 78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80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83" name="Блок-схема: альтернативный процесс 78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4" name="Овал 78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0" name="Овал 779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1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2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83" name="Группа 48"/>
            <p:cNvGrpSpPr>
              <a:grpSpLocks noChangeAspect="1"/>
            </p:cNvGrpSpPr>
            <p:nvPr/>
          </p:nvGrpSpPr>
          <p:grpSpPr>
            <a:xfrm>
              <a:off x="1187624" y="4797152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788" name="Овал 787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9" name="Овал 788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84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97" name="Блок-схема: альтернативный процесс 79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8" name="Овал 79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52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95" name="Блок-схема: альтернативный процесс 79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6" name="Овал 79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92" name="Овал 791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3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4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55" name="Группа 88"/>
            <p:cNvGrpSpPr>
              <a:grpSpLocks noChangeAspect="1"/>
            </p:cNvGrpSpPr>
            <p:nvPr/>
          </p:nvGrpSpPr>
          <p:grpSpPr>
            <a:xfrm>
              <a:off x="1980000" y="3862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45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12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Трапеция 1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Овал 1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Трапеция 1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6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20" name="Блок-схема: альтернативный процесс 119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1" name="Овал 2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6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18" name="Блок-схема: альтернативный процесс 11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" name="Овал 11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11" name="Овал 6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71" name="Группа 48"/>
            <p:cNvGrpSpPr>
              <a:grpSpLocks noChangeAspect="1"/>
            </p:cNvGrpSpPr>
            <p:nvPr/>
          </p:nvGrpSpPr>
          <p:grpSpPr>
            <a:xfrm>
              <a:off x="828000" y="4797152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76" name="Овал 7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72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85" name="Блок-схема: альтернативный процесс 8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Овал 8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77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83" name="Блок-схема: альтернативный процесс 8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0" name="Овал 79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Блок-схема: альтернативный процесс 8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Трапеция 8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92" name="Группа 126"/>
            <p:cNvGrpSpPr>
              <a:grpSpLocks noChangeAspect="1"/>
            </p:cNvGrpSpPr>
            <p:nvPr/>
          </p:nvGrpSpPr>
          <p:grpSpPr>
            <a:xfrm>
              <a:off x="1188000" y="3862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795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66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Трапеция 66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Овал 67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Трапеция 68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796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74" name="Блок-схема: альтернативный процесс 7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" name="Овал 74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797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72" name="Блок-схема: альтернативный процесс 7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" name="Овал 72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5" name="Овал 6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98" name="Группа 176"/>
            <p:cNvGrpSpPr>
              <a:grpSpLocks noChangeAspect="1"/>
            </p:cNvGrpSpPr>
            <p:nvPr/>
          </p:nvGrpSpPr>
          <p:grpSpPr>
            <a:xfrm>
              <a:off x="1620000" y="4797152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799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Трапеция 2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Трапеция 2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80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8" name="Блок-схема: альтернативный процесс 2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Овал 2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01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6" name="Блок-схема: альтернативный процесс 2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Овал 2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9" name="Овал 1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02" name="Группа 48"/>
            <p:cNvGrpSpPr>
              <a:grpSpLocks noChangeAspect="1"/>
            </p:cNvGrpSpPr>
            <p:nvPr/>
          </p:nvGrpSpPr>
          <p:grpSpPr>
            <a:xfrm>
              <a:off x="3240000" y="3862800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403" name="Овал 402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4" name="Овал 403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0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12" name="Блок-схема: альтернативный процесс 41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3" name="Овал 41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0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10" name="Блок-схема: альтернативный процесс 40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1" name="Овал 4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07" name="Овал 42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8" name="Блок-схема: альтернативный процесс 3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9" name="Трапеция 408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09" name="Группа 48"/>
            <p:cNvGrpSpPr>
              <a:grpSpLocks noChangeAspect="1"/>
            </p:cNvGrpSpPr>
            <p:nvPr/>
          </p:nvGrpSpPr>
          <p:grpSpPr>
            <a:xfrm>
              <a:off x="2826000" y="4797152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453" name="Овал 452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4" name="Овал 453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10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62" name="Блок-схема: альтернативный процесс 46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3" name="Овал 46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11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60" name="Блок-схема: альтернативный процесс 45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1" name="Овал 46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57" name="Овал 456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8" name="Блок-схема: альтернативный процесс 457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9" name="Трапеция 458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12" name="Группа 126"/>
            <p:cNvGrpSpPr>
              <a:grpSpLocks noChangeAspect="1"/>
            </p:cNvGrpSpPr>
            <p:nvPr/>
          </p:nvGrpSpPr>
          <p:grpSpPr>
            <a:xfrm>
              <a:off x="3996000" y="3862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81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467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8" name="Трапеция 467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9" name="Овал 468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0" name="Трапеция 469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81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475" name="Блок-схема: альтернативный процесс 474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6" name="Овал 475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1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473" name="Блок-схема: альтернативный процесс 47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4" name="Овал 47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466" name="Овал 465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16" name="Группа 176"/>
            <p:cNvGrpSpPr>
              <a:grpSpLocks noChangeAspect="1"/>
            </p:cNvGrpSpPr>
            <p:nvPr/>
          </p:nvGrpSpPr>
          <p:grpSpPr>
            <a:xfrm>
              <a:off x="3618000" y="4797152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817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517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8" name="Трапеция 517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9" name="Овал 518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0" name="Трапеция 519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818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525" name="Блок-схема: альтернативный процесс 524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6" name="Овал 525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19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523" name="Блок-схема: альтернативный процесс 52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4" name="Овал 52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516" name="Овал 515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20" name="Группа 48"/>
            <p:cNvGrpSpPr>
              <a:grpSpLocks noChangeAspect="1"/>
            </p:cNvGrpSpPr>
            <p:nvPr/>
          </p:nvGrpSpPr>
          <p:grpSpPr>
            <a:xfrm>
              <a:off x="4824000" y="3862800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528" name="Овал 527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9" name="Овал 528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21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537" name="Блок-схема: альтернативный процесс 53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8" name="Овал 53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22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535" name="Блок-схема: альтернативный процесс 53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6" name="Овал 4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32" name="Овал 42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3" name="Блок-схема: альтернативный процесс 3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4" name="Трапеция 533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23" name="Группа 48"/>
            <p:cNvGrpSpPr>
              <a:grpSpLocks noChangeAspect="1"/>
            </p:cNvGrpSpPr>
            <p:nvPr/>
          </p:nvGrpSpPr>
          <p:grpSpPr>
            <a:xfrm>
              <a:off x="4410000" y="4797152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565" name="Овал 564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6" name="Овал 565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80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574" name="Блок-схема: альтернативный процесс 573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5" name="Овал 574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81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572" name="Блок-схема: альтернативный процесс 57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3" name="Овал 57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69" name="Овал 568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0" name="Блок-схема: альтернативный процесс 569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1" name="Трапеция 570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9" name="Группа 126"/>
            <p:cNvGrpSpPr>
              <a:grpSpLocks noChangeAspect="1"/>
            </p:cNvGrpSpPr>
            <p:nvPr/>
          </p:nvGrpSpPr>
          <p:grpSpPr>
            <a:xfrm>
              <a:off x="5580000" y="3862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490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579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0" name="Трапеция 579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1" name="Овал 580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2" name="Трапеция 581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96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587" name="Блок-схема: альтернативный процесс 586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8" name="Овал 587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97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585" name="Блок-схема: альтернативный процесс 584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86" name="Овал 585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578" name="Овал 577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2" name="Группа 48"/>
            <p:cNvGrpSpPr>
              <a:grpSpLocks noChangeAspect="1"/>
            </p:cNvGrpSpPr>
            <p:nvPr/>
          </p:nvGrpSpPr>
          <p:grpSpPr>
            <a:xfrm>
              <a:off x="5580112" y="4797152"/>
              <a:ext cx="307640" cy="82721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602" name="Овал 601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3" name="Овал 602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05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611" name="Блок-схема: альтернативный процесс 61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2" name="Овал 61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06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609" name="Блок-схема: альтернативный процесс 608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0" name="Овал 609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6" name="Овал 605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7" name="Блок-схема: альтернативный процесс 606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8" name="Трапеция 607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4" name="Группа 176"/>
            <p:cNvGrpSpPr>
              <a:grpSpLocks noChangeAspect="1"/>
            </p:cNvGrpSpPr>
            <p:nvPr/>
          </p:nvGrpSpPr>
          <p:grpSpPr>
            <a:xfrm>
              <a:off x="5202000" y="4797152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515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616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7" name="Трапеция 616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8" name="Овал 617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9" name="Трапеция 618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21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624" name="Блок-схема: альтернативный процесс 62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5" name="Овал 624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22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622" name="Блок-схема: альтернативный процесс 62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3" name="Овал 622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15" name="Овал 61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3" name="Группа 88"/>
            <p:cNvGrpSpPr>
              <a:grpSpLocks noChangeAspect="1"/>
            </p:cNvGrpSpPr>
            <p:nvPr/>
          </p:nvGrpSpPr>
          <p:grpSpPr>
            <a:xfrm>
              <a:off x="1980000" y="1990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551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53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1" name="Трапеция 1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9" name="Овал 1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2" name="Трапеция 1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67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559" name="Блок-схема: альтернативный процесс 558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4" name="Овал 2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77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552" name="Блок-схема: альтернативный процесс 55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8" name="Овал 557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527" name="Овал 6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3" name="Группа 48"/>
            <p:cNvGrpSpPr>
              <a:grpSpLocks noChangeAspect="1"/>
            </p:cNvGrpSpPr>
            <p:nvPr/>
          </p:nvGrpSpPr>
          <p:grpSpPr>
            <a:xfrm>
              <a:off x="827584" y="1990800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568" name="Овал 567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6" name="Овал 575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8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604" name="Блок-схема: альтернативный процесс 603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5" name="Овал 604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8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593" name="Блок-схема: альтернативный процесс 59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1" name="Овал 60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84" name="Овал 583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9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2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94" name="Группа 48"/>
            <p:cNvGrpSpPr>
              <a:grpSpLocks noChangeAspect="1"/>
            </p:cNvGrpSpPr>
            <p:nvPr/>
          </p:nvGrpSpPr>
          <p:grpSpPr>
            <a:xfrm>
              <a:off x="1980000" y="2926800"/>
              <a:ext cx="307640" cy="82721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687" name="Овал 686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8" name="Овал 687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95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07" name="Блок-схема: альтернативный процесс 70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5" name="Овал 714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96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703" name="Блок-схема: альтернативный процесс 70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6" name="Овал 70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1" name="Овал 690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4" name="Блок-схема: альтернативный процесс 693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5" name="Трапеция 694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02" name="Группа 176"/>
            <p:cNvGrpSpPr>
              <a:grpSpLocks noChangeAspect="1"/>
            </p:cNvGrpSpPr>
            <p:nvPr/>
          </p:nvGrpSpPr>
          <p:grpSpPr>
            <a:xfrm>
              <a:off x="1620000" y="2926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90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73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1" name="Трапеция 73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4" name="Овал 863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5" name="Трапеция 864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908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870" name="Блок-схема: альтернативный процесс 869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1" name="Овал 870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09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868" name="Блок-схема: альтернативный процесс 86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9" name="Овал 86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727" name="Овал 726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10" name="Группа 48"/>
            <p:cNvGrpSpPr>
              <a:grpSpLocks noChangeAspect="1"/>
            </p:cNvGrpSpPr>
            <p:nvPr/>
          </p:nvGrpSpPr>
          <p:grpSpPr>
            <a:xfrm>
              <a:off x="3240000" y="1990800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873" name="Овал 872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4" name="Овал 873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11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882" name="Блок-схема: альтернативный процесс 88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3" name="Овал 88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12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880" name="Блок-схема: альтернативный процесс 87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1" name="Овал 4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77" name="Овал 42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8" name="Блок-схема: альтернативный процесс 3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9" name="Трапеция 878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16" name="Группа 101"/>
            <p:cNvGrpSpPr>
              <a:grpSpLocks noChangeAspect="1"/>
            </p:cNvGrpSpPr>
            <p:nvPr/>
          </p:nvGrpSpPr>
          <p:grpSpPr>
            <a:xfrm>
              <a:off x="2826000" y="1990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917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912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3" name="Трапеция 912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4" name="Овал 913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5" name="Трапеция 914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918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920" name="Блок-схема: альтернативный процесс 919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21" name="Овал 920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19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918" name="Блок-схема: альтернативный процесс 91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19" name="Овал 91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911" name="Овал 910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34" name="Группа 126"/>
            <p:cNvGrpSpPr>
              <a:grpSpLocks noChangeAspect="1"/>
            </p:cNvGrpSpPr>
            <p:nvPr/>
          </p:nvGrpSpPr>
          <p:grpSpPr>
            <a:xfrm>
              <a:off x="3996000" y="1990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635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937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8" name="Трапеция 937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9" name="Овал 938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0" name="Трапеция 939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92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945" name="Блок-схема: альтернативный процесс 944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6" name="Овал 945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21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943" name="Блок-схема: альтернативный процесс 94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4" name="Овал 94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936" name="Овал 935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22" name="Группа 48"/>
            <p:cNvGrpSpPr>
              <a:grpSpLocks noChangeAspect="1"/>
            </p:cNvGrpSpPr>
            <p:nvPr/>
          </p:nvGrpSpPr>
          <p:grpSpPr>
            <a:xfrm>
              <a:off x="3240000" y="2926800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948" name="Овал 947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9" name="Овал 948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2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957" name="Блок-схема: альтернативный процесс 95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8" name="Овал 95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2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955" name="Блок-схема: альтернативный процесс 95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6" name="Овал 95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52" name="Овал 951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3" name="Блок-схема: альтернативный процесс 952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4" name="Трапеция 953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29" name="Группа 48"/>
            <p:cNvGrpSpPr>
              <a:grpSpLocks noChangeAspect="1"/>
            </p:cNvGrpSpPr>
            <p:nvPr/>
          </p:nvGrpSpPr>
          <p:grpSpPr>
            <a:xfrm>
              <a:off x="3996000" y="2926800"/>
              <a:ext cx="307640" cy="82721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973" name="Овал 972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4" name="Овал 973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30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982" name="Блок-схема: альтернативный процесс 98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3" name="Овал 98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31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980" name="Блок-схема: альтернативный процесс 97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1" name="Овал 98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77" name="Овал 976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8" name="Блок-схема: альтернативный процесс 977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9" name="Трапеция 978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32" name="Группа 48"/>
            <p:cNvGrpSpPr>
              <a:grpSpLocks noChangeAspect="1"/>
            </p:cNvGrpSpPr>
            <p:nvPr/>
          </p:nvGrpSpPr>
          <p:grpSpPr>
            <a:xfrm>
              <a:off x="5202000" y="1990800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1010" name="Овал 1009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1" name="Овал 1010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3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019" name="Блок-схема: альтернативный процесс 1018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0" name="Овал 1019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3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017" name="Блок-схема: альтернативный процесс 101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8" name="Овал 101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14" name="Овал 1013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5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6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35" name="Группа 101"/>
            <p:cNvGrpSpPr>
              <a:grpSpLocks noChangeAspect="1"/>
            </p:cNvGrpSpPr>
            <p:nvPr/>
          </p:nvGrpSpPr>
          <p:grpSpPr>
            <a:xfrm>
              <a:off x="4410000" y="1990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941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024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5" name="Трапеция 1024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6" name="Овал 1025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7" name="Трапеция 1026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942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032" name="Блок-схема: альтернативный процесс 103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3" name="Овал 1032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47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030" name="Блок-схема: альтернативный процесс 1029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1" name="Овал 1030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023" name="Овал 1022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52" name="Группа 48"/>
            <p:cNvGrpSpPr>
              <a:grpSpLocks noChangeAspect="1"/>
            </p:cNvGrpSpPr>
            <p:nvPr/>
          </p:nvGrpSpPr>
          <p:grpSpPr>
            <a:xfrm>
              <a:off x="4824000" y="2926800"/>
              <a:ext cx="303776" cy="827218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1060" name="Овал 1059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1" name="Овал 1060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5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069" name="Блок-схема: альтернативный процесс 1068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0" name="Овал 1069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5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067" name="Блок-схема: альтернативный процесс 106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8" name="Овал 106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64" name="Овал 1063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5" name="Блок-схема: альтернативный процесс 1064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6" name="Трапеция 1065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58" name="Группа 176"/>
            <p:cNvGrpSpPr>
              <a:grpSpLocks noChangeAspect="1"/>
            </p:cNvGrpSpPr>
            <p:nvPr/>
          </p:nvGrpSpPr>
          <p:grpSpPr>
            <a:xfrm>
              <a:off x="5202000" y="2926800"/>
              <a:ext cx="341602" cy="829126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959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086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7" name="Трапеция 1086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8" name="Овал 1087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9" name="Трапеция 1088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96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094" name="Блок-схема: альтернативный процесс 109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95" name="Овал 1094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61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092" name="Блок-схема: альтернативный процесс 109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93" name="Овал 1092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085" name="Овал 108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65" name="Группа 176"/>
            <p:cNvGrpSpPr>
              <a:grpSpLocks noChangeAspect="1"/>
            </p:cNvGrpSpPr>
            <p:nvPr/>
          </p:nvGrpSpPr>
          <p:grpSpPr>
            <a:xfrm>
              <a:off x="2394000" y="3861048"/>
              <a:ext cx="341602" cy="829126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196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77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1" name="Трапеция 177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2" name="Овал 177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3" name="Трапеция 177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967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778" name="Блок-схема: альтернативный процесс 177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79" name="Овал 177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68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776" name="Блок-схема: альтернативный процесс 177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77" name="Овал 177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769" name="Овал 176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69" name="Группа 176"/>
            <p:cNvGrpSpPr>
              <a:grpSpLocks noChangeAspect="1"/>
            </p:cNvGrpSpPr>
            <p:nvPr/>
          </p:nvGrpSpPr>
          <p:grpSpPr>
            <a:xfrm>
              <a:off x="2394000" y="2924944"/>
              <a:ext cx="341602" cy="829126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1970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051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2" name="Трапеция 2051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3" name="Овал 2052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4" name="Трапеция 2053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971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59" name="Блок-схема: альтернативный процесс 2058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60" name="Овал 2059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972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57" name="Блок-схема: альтернативный процесс 2056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58" name="Овал 2057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050" name="Овал 2049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75" name="Группа 176"/>
            <p:cNvGrpSpPr>
              <a:grpSpLocks noChangeAspect="1"/>
            </p:cNvGrpSpPr>
            <p:nvPr/>
          </p:nvGrpSpPr>
          <p:grpSpPr>
            <a:xfrm>
              <a:off x="1187624" y="1988840"/>
              <a:ext cx="341602" cy="829126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197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064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5" name="Трапеция 2064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6" name="Овал 2065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7" name="Трапеция 2066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73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72" name="Блок-схема: альтернативный процесс 207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3" name="Овал 2072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78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70" name="Блок-схема: альтернативный процесс 2069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1" name="Овал 2070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063" name="Овал 2062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6" name="Группа 48"/>
            <p:cNvGrpSpPr>
              <a:grpSpLocks noChangeAspect="1"/>
            </p:cNvGrpSpPr>
            <p:nvPr/>
          </p:nvGrpSpPr>
          <p:grpSpPr>
            <a:xfrm>
              <a:off x="1619672" y="1988840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075" name="Овал 2074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6" name="Овал 2075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89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084" name="Блок-схема: альтернативный процесс 2083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5" name="Овал 2084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90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082" name="Блок-схема: альтернативный процесс 208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3" name="Овал 208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79" name="Овал 2078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0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1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8" name="Группа 48"/>
            <p:cNvGrpSpPr>
              <a:grpSpLocks noChangeAspect="1"/>
            </p:cNvGrpSpPr>
            <p:nvPr/>
          </p:nvGrpSpPr>
          <p:grpSpPr>
            <a:xfrm>
              <a:off x="4410000" y="2924944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087" name="Овал 2086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8" name="Овал 2087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19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096" name="Блок-схема: альтернативный процесс 2095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7" name="Овал 2096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28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094" name="Блок-схема: альтернативный процесс 2093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5" name="Овал 2094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91" name="Овал 2090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2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3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29" name="Группа 48"/>
            <p:cNvGrpSpPr>
              <a:grpSpLocks noChangeAspect="1"/>
            </p:cNvGrpSpPr>
            <p:nvPr/>
          </p:nvGrpSpPr>
          <p:grpSpPr>
            <a:xfrm>
              <a:off x="2826000" y="2924944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099" name="Овал 2098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0" name="Овал 2099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2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08" name="Блок-схема: альтернативный процесс 210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9" name="Овал 210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33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06" name="Блок-схема: альтернативный процесс 2105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7" name="Овал 2106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03" name="Овал 2102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4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5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4" name="Группа 48"/>
            <p:cNvGrpSpPr>
              <a:grpSpLocks noChangeAspect="1"/>
            </p:cNvGrpSpPr>
            <p:nvPr/>
          </p:nvGrpSpPr>
          <p:grpSpPr>
            <a:xfrm>
              <a:off x="3618000" y="1988840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111" name="Овал 211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2" name="Овал 211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5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20" name="Блок-схема: альтернативный процесс 21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1" name="Овал 21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36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18" name="Блок-схема: альтернативный процесс 21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9" name="Овал 21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15" name="Овал 2114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6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7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7" name="Группа 48"/>
            <p:cNvGrpSpPr>
              <a:grpSpLocks noChangeAspect="1"/>
            </p:cNvGrpSpPr>
            <p:nvPr/>
          </p:nvGrpSpPr>
          <p:grpSpPr>
            <a:xfrm>
              <a:off x="5580112" y="2924944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123" name="Овал 2122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4" name="Овал 2123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32" name="Блок-схема: альтернативный процесс 213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3" name="Овал 213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3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30" name="Блок-схема: альтернативный процесс 212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1" name="Овал 213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27" name="Овал 2126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8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9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2" name="Группа 176"/>
            <p:cNvGrpSpPr>
              <a:grpSpLocks noChangeAspect="1"/>
            </p:cNvGrpSpPr>
            <p:nvPr/>
          </p:nvGrpSpPr>
          <p:grpSpPr>
            <a:xfrm>
              <a:off x="5580112" y="1988840"/>
              <a:ext cx="341602" cy="829126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74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137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8" name="Трапеция 2137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9" name="Овал 2138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0" name="Трапеция 2139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751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145" name="Блок-схема: альтернативный процесс 2144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46" name="Овал 2145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54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143" name="Блок-схема: альтернативный процесс 214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44" name="Овал 214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136" name="Овал 2135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5" name="Группа 48"/>
            <p:cNvGrpSpPr>
              <a:grpSpLocks noChangeAspect="1"/>
            </p:cNvGrpSpPr>
            <p:nvPr/>
          </p:nvGrpSpPr>
          <p:grpSpPr>
            <a:xfrm>
              <a:off x="1187624" y="2924944"/>
              <a:ext cx="303776" cy="827218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148" name="Овал 2147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9" name="Овал 2148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6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57" name="Блок-схема: альтернативный процесс 215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58" name="Овал 215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66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55" name="Блок-схема: альтернативный процесс 215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56" name="Овал 215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52" name="Овал 2151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3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4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72" name="Прямоугольник 971"/>
          <p:cNvSpPr/>
          <p:nvPr/>
        </p:nvSpPr>
        <p:spPr>
          <a:xfrm>
            <a:off x="6012160" y="4005064"/>
            <a:ext cx="2592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4000" b="1" dirty="0" smtClean="0">
                <a:latin typeface="Candara" pitchFamily="34" charset="0"/>
                <a:cs typeface="Arial" pitchFamily="34" charset="0"/>
              </a:rPr>
              <a:t> второй</a:t>
            </a:r>
            <a:r>
              <a:rPr lang="ru-RU" sz="2800" b="1" dirty="0" smtClean="0">
                <a:latin typeface="Candara" pitchFamily="34" charset="0"/>
                <a:cs typeface="Arial" pitchFamily="34" charset="0"/>
              </a:rPr>
              <a:t> юный пользователь </a:t>
            </a:r>
          </a:p>
        </p:txBody>
      </p:sp>
      <p:sp>
        <p:nvSpPr>
          <p:cNvPr id="97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/>
              <a:t>Опасный </a:t>
            </a:r>
            <a:r>
              <a:rPr lang="ru-RU" sz="3200" b="1" cap="all" dirty="0" err="1" smtClean="0"/>
              <a:t>контент</a:t>
            </a:r>
            <a:endParaRPr lang="ru-RU" sz="3200" b="1" cap="all" dirty="0"/>
          </a:p>
        </p:txBody>
      </p:sp>
    </p:spTree>
  </p:cSld>
  <p:clrMapOvr>
    <a:masterClrMapping/>
  </p:clrMapOvr>
  <p:transition advTm="811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59632" y="2492896"/>
            <a:ext cx="6912768" cy="6129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КИБЕРБУЛЛИНГ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3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Интернет-риски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1700808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ОПАСНЫЙ КОНТЕНТ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284904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ВСТРЕЧИ С ОНЛАЙН-НЕЗНАКОМЦАМИ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077072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КИБЕРМОШЕННИЧЕСТВА и ВИРУСЫ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869160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cap="all" dirty="0" smtClean="0">
                <a:latin typeface="Candara" pitchFamily="34" charset="0"/>
                <a:cs typeface="Arial" pitchFamily="34" charset="0"/>
              </a:rPr>
              <a:t>Интернет зависимость</a:t>
            </a:r>
          </a:p>
        </p:txBody>
      </p:sp>
    </p:spTree>
  </p:cSld>
  <p:clrMapOvr>
    <a:masterClrMapping/>
  </p:clrMapOvr>
  <p:transition advTm="39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850106"/>
          </a:xfrm>
        </p:spPr>
        <p:txBody>
          <a:bodyPr>
            <a:normAutofit/>
          </a:bodyPr>
          <a:lstStyle/>
          <a:p>
            <a:r>
              <a:rPr lang="ru-RU" sz="3200" b="1" cap="all" dirty="0" err="1" smtClean="0"/>
              <a:t>Кибербуллинг</a:t>
            </a:r>
            <a:endParaRPr lang="ru-RU" sz="3200" b="1" cap="all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1484784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Candara" pitchFamily="34" charset="0"/>
              </a:rPr>
              <a:t>Запугивание, унижение, преследование с помощью электронной почты, социальных сетей, сервисов мгновенных сообщений, чатов и </a:t>
            </a:r>
            <a:r>
              <a:rPr lang="en-US" sz="2200" dirty="0" smtClean="0">
                <a:latin typeface="Candara" pitchFamily="34" charset="0"/>
              </a:rPr>
              <a:t>web-</a:t>
            </a:r>
            <a:r>
              <a:rPr lang="ru-RU" sz="2200" dirty="0" smtClean="0">
                <a:latin typeface="Candara" pitchFamily="34" charset="0"/>
              </a:rPr>
              <a:t>сайтов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979712" y="2924944"/>
            <a:ext cx="4320480" cy="2520280"/>
            <a:chOff x="1979712" y="2924944"/>
            <a:chExt cx="4320480" cy="25202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2924944"/>
              <a:ext cx="1296369" cy="105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4869160"/>
              <a:ext cx="1224136" cy="550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4077072"/>
              <a:ext cx="1345438" cy="59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4653136"/>
              <a:ext cx="7920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3888" y="4941168"/>
              <a:ext cx="1794797" cy="45727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7904" y="3212976"/>
              <a:ext cx="1359595" cy="135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4" name="Прямая соединительная линия 53"/>
          <p:cNvCxnSpPr/>
          <p:nvPr/>
        </p:nvCxnSpPr>
        <p:spPr>
          <a:xfrm>
            <a:off x="1763688" y="1556792"/>
            <a:ext cx="0" cy="93610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41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850106"/>
          </a:xfrm>
        </p:spPr>
        <p:txBody>
          <a:bodyPr>
            <a:normAutofit/>
          </a:bodyPr>
          <a:lstStyle/>
          <a:p>
            <a:r>
              <a:rPr lang="ru-RU" sz="3200" b="1" cap="all" dirty="0" err="1" smtClean="0"/>
              <a:t>Кибербуллинг</a:t>
            </a:r>
            <a:r>
              <a:rPr lang="ru-RU" sz="3200" b="1" cap="all" dirty="0" smtClean="0"/>
              <a:t> в </a:t>
            </a:r>
            <a:r>
              <a:rPr lang="ru-RU" sz="3200" b="1" cap="all" dirty="0" err="1" smtClean="0"/>
              <a:t>соцсетях</a:t>
            </a:r>
            <a:endParaRPr lang="ru-RU" sz="3200" b="1" cap="all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39552" y="3111888"/>
            <a:ext cx="8129703" cy="2856087"/>
            <a:chOff x="539552" y="3111888"/>
            <a:chExt cx="8129703" cy="28560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379" t="13897" r="3205" b="9670"/>
            <a:stretch>
              <a:fillRect/>
            </a:stretch>
          </p:blipFill>
          <p:spPr bwMode="auto">
            <a:xfrm>
              <a:off x="539552" y="3111888"/>
              <a:ext cx="5400600" cy="285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9618" t="39692" r="30980" b="37594"/>
            <a:stretch>
              <a:fillRect/>
            </a:stretch>
          </p:blipFill>
          <p:spPr bwMode="auto">
            <a:xfrm>
              <a:off x="5364088" y="4653136"/>
              <a:ext cx="330516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2411760" y="2060848"/>
            <a:ext cx="6264696" cy="851297"/>
          </a:xfrm>
          <a:prstGeom prst="round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Candara" pitchFamily="34" charset="0"/>
              </a:rPr>
              <a:t>Создание поддельной страницы на имя ребенка</a:t>
            </a:r>
          </a:p>
          <a:p>
            <a:r>
              <a:rPr lang="ru-RU" sz="2200" dirty="0" smtClean="0">
                <a:latin typeface="Candara" pitchFamily="34" charset="0"/>
              </a:rPr>
              <a:t>Взлом существующей странички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9552" y="1268760"/>
            <a:ext cx="5112568" cy="85129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Candara" pitchFamily="34" charset="0"/>
              </a:rPr>
              <a:t>Оскорбления в сообщениях</a:t>
            </a:r>
          </a:p>
          <a:p>
            <a:r>
              <a:rPr lang="ru-RU" sz="2200" dirty="0" smtClean="0">
                <a:latin typeface="Candara" pitchFamily="34" charset="0"/>
              </a:rPr>
              <a:t>Размещение унизительного </a:t>
            </a:r>
            <a:r>
              <a:rPr lang="ru-RU" sz="2200" dirty="0" err="1" smtClean="0">
                <a:latin typeface="Candara" pitchFamily="34" charset="0"/>
              </a:rPr>
              <a:t>контента</a:t>
            </a:r>
            <a:endParaRPr lang="ru-RU" sz="2200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 advTm="1408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850106"/>
          </a:xfrm>
        </p:spPr>
        <p:txBody>
          <a:bodyPr>
            <a:normAutofit/>
          </a:bodyPr>
          <a:lstStyle/>
          <a:p>
            <a:r>
              <a:rPr lang="ru-RU" sz="3200" b="1" cap="all" dirty="0" err="1" smtClean="0"/>
              <a:t>Кибербуллинг</a:t>
            </a:r>
            <a:r>
              <a:rPr lang="ru-RU" sz="3200" b="1" cap="all" dirty="0" smtClean="0"/>
              <a:t> в </a:t>
            </a:r>
            <a:r>
              <a:rPr lang="ru-RU" sz="3200" b="1" cap="all" dirty="0" err="1" smtClean="0"/>
              <a:t>соцсетях</a:t>
            </a:r>
            <a:endParaRPr lang="ru-RU" sz="3200" b="1" cap="all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907704" y="908720"/>
            <a:ext cx="5153884" cy="5073897"/>
            <a:chOff x="1691680" y="1052736"/>
            <a:chExt cx="4937860" cy="48578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3816" t="4572" r="24742" b="24611"/>
            <a:stretch>
              <a:fillRect/>
            </a:stretch>
          </p:blipFill>
          <p:spPr bwMode="auto">
            <a:xfrm>
              <a:off x="1691680" y="1052736"/>
              <a:ext cx="4937860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3816" t="87392" r="24742" b="2450"/>
            <a:stretch>
              <a:fillRect/>
            </a:stretch>
          </p:blipFill>
          <p:spPr bwMode="auto">
            <a:xfrm>
              <a:off x="1691680" y="5301208"/>
              <a:ext cx="4937860" cy="60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Tm="605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59632" y="2492896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КИБЕРБУЛЛИНГ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3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Интернет-риски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1700808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ОПАСНЫЙ КОНТЕНТ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284904"/>
            <a:ext cx="6912768" cy="6129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ВСТРЕЧИ С ОНЛАЙН-НЕЗНАКОМЦАМИ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077072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КИБЕРМОШЕННИЧЕСТВА и ВИРУСЫ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869160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cap="all" dirty="0" smtClean="0">
                <a:latin typeface="Candara" pitchFamily="34" charset="0"/>
                <a:cs typeface="Arial" pitchFamily="34" charset="0"/>
              </a:rPr>
              <a:t>Интернет зависимость</a:t>
            </a:r>
          </a:p>
        </p:txBody>
      </p:sp>
    </p:spTree>
  </p:cSld>
  <p:clrMapOvr>
    <a:masterClrMapping/>
  </p:clrMapOvr>
  <p:transition advTm="39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3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atin typeface="Arial" pitchFamily="34" charset="0"/>
                <a:ea typeface="+mj-ea"/>
                <a:cs typeface="Arial" pitchFamily="34" charset="0"/>
              </a:rPr>
              <a:t>Встречи с </a:t>
            </a:r>
            <a:r>
              <a:rPr lang="ru-RU" sz="3200" b="1" cap="all" dirty="0" err="1" smtClean="0">
                <a:latin typeface="Arial" pitchFamily="34" charset="0"/>
                <a:ea typeface="+mj-ea"/>
                <a:cs typeface="Arial" pitchFamily="34" charset="0"/>
              </a:rPr>
              <a:t>онлайн-незнакомцами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1412776"/>
            <a:ext cx="74168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err="1" smtClean="0">
                <a:latin typeface="Candara" pitchFamily="34" charset="0"/>
                <a:ea typeface="+mj-ea"/>
                <a:cs typeface="Arial" pitchFamily="34" charset="0"/>
              </a:rPr>
              <a:t>Груминг</a:t>
            </a:r>
            <a:r>
              <a:rPr lang="ru-RU" dirty="0" smtClean="0">
                <a:latin typeface="Candara" pitchFamily="34" charset="0"/>
              </a:rPr>
              <a:t> </a:t>
            </a:r>
            <a:endParaRPr lang="ru-RU" sz="2200" dirty="0" smtClean="0">
              <a:latin typeface="Candara" pitchFamily="34" charset="0"/>
            </a:endParaRPr>
          </a:p>
          <a:p>
            <a:r>
              <a:rPr lang="ru-RU" sz="2100" dirty="0" smtClean="0">
                <a:latin typeface="Candara" pitchFamily="34" charset="0"/>
              </a:rPr>
              <a:t>	</a:t>
            </a:r>
            <a:r>
              <a:rPr lang="ru-RU" sz="2200" dirty="0" smtClean="0">
                <a:latin typeface="Candara" pitchFamily="34" charset="0"/>
              </a:rPr>
              <a:t>Установление дружеских отношений с ребенком с 	целью личной встречи и вступления с ним в 	сексуальные отношения</a:t>
            </a:r>
            <a:endParaRPr lang="ru-RU" sz="2200" dirty="0">
              <a:latin typeface="Candara" pitchFamily="34" charset="0"/>
            </a:endParaRPr>
          </a:p>
        </p:txBody>
      </p:sp>
      <p:grpSp>
        <p:nvGrpSpPr>
          <p:cNvPr id="27" name="Группа 48"/>
          <p:cNvGrpSpPr>
            <a:grpSpLocks noChangeAspect="1"/>
          </p:cNvGrpSpPr>
          <p:nvPr/>
        </p:nvGrpSpPr>
        <p:grpSpPr>
          <a:xfrm>
            <a:off x="1619672" y="3068960"/>
            <a:ext cx="1099242" cy="2993369"/>
            <a:chOff x="7596336" y="1988840"/>
            <a:chExt cx="1656184" cy="42267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Овал 27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37" name="Блок-схема: альтернативный процесс 36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35" name="Блок-схема: альтернативный процесс 34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альтернативный процесс 32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Трапеция 33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51"/>
          <p:cNvGrpSpPr>
            <a:grpSpLocks noChangeAspect="1"/>
          </p:cNvGrpSpPr>
          <p:nvPr/>
        </p:nvGrpSpPr>
        <p:grpSpPr>
          <a:xfrm>
            <a:off x="1259632" y="4221088"/>
            <a:ext cx="804762" cy="1953308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15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17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Трапеция 17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Трапеция 19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5" name="Блок-схема: альтернативный процесс 2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3" name="Блок-схема: альтернативный процесс 2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6" name="Овал 15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635896" y="3212976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ndara" pitchFamily="34" charset="0"/>
              </a:rPr>
              <a:t>Преступник знакомится с ребенком в Сети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635896" y="5373216"/>
            <a:ext cx="4968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ndara" pitchFamily="34" charset="0"/>
              </a:rPr>
              <a:t>Добивается встречи в реальной жизни </a:t>
            </a:r>
            <a:endParaRPr lang="ru-RU" sz="2000" dirty="0">
              <a:latin typeface="Candara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563888" y="3356992"/>
            <a:ext cx="0" cy="558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>
            <a:spLocks noChangeAspect="1"/>
          </p:cNvSpPr>
          <p:nvPr/>
        </p:nvSpPr>
        <p:spPr>
          <a:xfrm>
            <a:off x="3524287" y="3356991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3524287" y="3906031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563888" y="4437112"/>
            <a:ext cx="0" cy="576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>
            <a:spLocks noChangeAspect="1"/>
          </p:cNvSpPr>
          <p:nvPr/>
        </p:nvSpPr>
        <p:spPr>
          <a:xfrm>
            <a:off x="3524287" y="4437111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3524287" y="5004031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563888" y="5013176"/>
            <a:ext cx="0" cy="504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>
            <a:spLocks noChangeAspect="1"/>
          </p:cNvSpPr>
          <p:nvPr/>
        </p:nvSpPr>
        <p:spPr>
          <a:xfrm>
            <a:off x="3524287" y="5508031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635896" y="3717032"/>
            <a:ext cx="4968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ndara" pitchFamily="34" charset="0"/>
              </a:rPr>
              <a:t>Представляется ровесником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635896" y="4293096"/>
            <a:ext cx="4968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ndara" pitchFamily="34" charset="0"/>
              </a:rPr>
              <a:t>Входит в доверие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635896" y="4869160"/>
            <a:ext cx="4968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ndara" pitchFamily="34" charset="0"/>
              </a:rPr>
              <a:t>Узнает номер телефона и адрес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3563888" y="3933056"/>
            <a:ext cx="0" cy="558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619672" y="1772816"/>
            <a:ext cx="0" cy="10801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803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>
            <a:spLocks noChangeAspect="1"/>
          </p:cNvSpPr>
          <p:nvPr/>
        </p:nvSpPr>
        <p:spPr>
          <a:xfrm>
            <a:off x="647144" y="3501008"/>
            <a:ext cx="2354560" cy="2354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3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atin typeface="Arial" pitchFamily="34" charset="0"/>
                <a:ea typeface="+mj-ea"/>
                <a:cs typeface="Arial" pitchFamily="34" charset="0"/>
              </a:rPr>
              <a:t>Встречи с </a:t>
            </a:r>
            <a:r>
              <a:rPr lang="ru-RU" sz="3200" b="1" cap="all" dirty="0" err="1" smtClean="0">
                <a:latin typeface="Arial" pitchFamily="34" charset="0"/>
                <a:ea typeface="+mj-ea"/>
                <a:cs typeface="Arial" pitchFamily="34" charset="0"/>
              </a:rPr>
              <a:t>онлайн-незнакомцами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ирог 5"/>
          <p:cNvSpPr>
            <a:spLocks/>
          </p:cNvSpPr>
          <p:nvPr/>
        </p:nvSpPr>
        <p:spPr>
          <a:xfrm>
            <a:off x="683568" y="3501008"/>
            <a:ext cx="2354400" cy="2354400"/>
          </a:xfrm>
          <a:prstGeom prst="pie">
            <a:avLst>
              <a:gd name="adj1" fmla="val 16156998"/>
              <a:gd name="adj2" fmla="val 539319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1340768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Candara" pitchFamily="34" charset="0"/>
              </a:rPr>
              <a:t>Половина несовершеннолетних пользователей знакомятся в Сети с новыми людьми и поддерживают контакт с теми, кого они не знают  в реальной жизни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933056"/>
            <a:ext cx="33843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Candara" pitchFamily="34" charset="0"/>
              </a:rPr>
              <a:t>40% </a:t>
            </a:r>
            <a:r>
              <a:rPr lang="ru-RU" sz="2200" dirty="0" smtClean="0">
                <a:latin typeface="Candara" pitchFamily="34" charset="0"/>
              </a:rPr>
              <a:t>из них </a:t>
            </a:r>
          </a:p>
          <a:p>
            <a:r>
              <a:rPr lang="ru-RU" sz="2200" dirty="0" smtClean="0">
                <a:latin typeface="Candara" pitchFamily="34" charset="0"/>
              </a:rPr>
              <a:t>встречались </a:t>
            </a:r>
          </a:p>
          <a:p>
            <a:r>
              <a:rPr lang="ru-RU" sz="2200" dirty="0" smtClean="0">
                <a:latin typeface="Candara" pitchFamily="34" charset="0"/>
              </a:rPr>
              <a:t>с </a:t>
            </a:r>
            <a:r>
              <a:rPr lang="ru-RU" sz="2200" dirty="0" err="1" smtClean="0">
                <a:latin typeface="Candara" pitchFamily="34" charset="0"/>
              </a:rPr>
              <a:t>онлайн-незнакомцами</a:t>
            </a:r>
            <a:r>
              <a:rPr lang="ru-RU" sz="2200" dirty="0" smtClean="0">
                <a:latin typeface="Candara" pitchFamily="34" charset="0"/>
              </a:rPr>
              <a:t> </a:t>
            </a:r>
          </a:p>
          <a:p>
            <a:r>
              <a:rPr lang="ru-RU" sz="2200" dirty="0" smtClean="0">
                <a:latin typeface="Candara" pitchFamily="34" charset="0"/>
              </a:rPr>
              <a:t>в реальной жизни</a:t>
            </a:r>
            <a:endParaRPr lang="ru-RU" sz="2200" dirty="0">
              <a:latin typeface="Candara" pitchFamily="34" charset="0"/>
            </a:endParaRPr>
          </a:p>
        </p:txBody>
      </p:sp>
      <p:sp>
        <p:nvSpPr>
          <p:cNvPr id="10" name="Пирог 9"/>
          <p:cNvSpPr>
            <a:spLocks noChangeAspect="1"/>
          </p:cNvSpPr>
          <p:nvPr/>
        </p:nvSpPr>
        <p:spPr>
          <a:xfrm>
            <a:off x="673200" y="3495568"/>
            <a:ext cx="2376264" cy="2376264"/>
          </a:xfrm>
          <a:prstGeom prst="pie">
            <a:avLst>
              <a:gd name="adj1" fmla="val 16156998"/>
              <a:gd name="adj2" fmla="val 20572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>
            <a:no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Пирог 6"/>
          <p:cNvSpPr>
            <a:spLocks noChangeAspect="1"/>
          </p:cNvSpPr>
          <p:nvPr/>
        </p:nvSpPr>
        <p:spPr>
          <a:xfrm>
            <a:off x="669600" y="3501008"/>
            <a:ext cx="2376264" cy="2376264"/>
          </a:xfrm>
          <a:prstGeom prst="pie">
            <a:avLst>
              <a:gd name="adj1" fmla="val 16156998"/>
              <a:gd name="adj2" fmla="val 205706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987824" y="4077072"/>
            <a:ext cx="792088" cy="216024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79912" y="4077072"/>
            <a:ext cx="180020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>
            <a:spLocks noChangeAspect="1"/>
          </p:cNvSpPr>
          <p:nvPr/>
        </p:nvSpPr>
        <p:spPr>
          <a:xfrm>
            <a:off x="1803600" y="1556792"/>
            <a:ext cx="79209" cy="792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0" idx="4"/>
            <a:endCxn id="6" idx="1"/>
          </p:cNvCxnSpPr>
          <p:nvPr/>
        </p:nvCxnSpPr>
        <p:spPr>
          <a:xfrm>
            <a:off x="1843205" y="1636001"/>
            <a:ext cx="17563" cy="421940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35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cap="all" dirty="0" smtClean="0"/>
              <a:t>В каком возрасте ребенок осваивает интернет?</a:t>
            </a:r>
            <a:endParaRPr lang="ru-RU" sz="3200" b="1" cap="al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r="5000"/>
          <a:stretch>
            <a:fillRect/>
          </a:stretch>
        </p:blipFill>
        <p:spPr bwMode="auto">
          <a:xfrm>
            <a:off x="683568" y="1700808"/>
            <a:ext cx="5418450" cy="432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012160" y="1988840"/>
            <a:ext cx="25922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8-10</a:t>
            </a:r>
            <a:r>
              <a:rPr lang="ru-RU" sz="4000" b="1" noProof="0" dirty="0" smtClean="0">
                <a:latin typeface="Candara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лет*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868144" y="4725144"/>
            <a:ext cx="31683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	*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Здесь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и далее использованы результаты исследования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Дети России </a:t>
            </a:r>
            <a:r>
              <a:rPr kumimoji="0" lang="ru-RU" sz="1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Онлайн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 </a:t>
            </a:r>
            <a:r>
              <a:rPr kumimoji="0" lang="ru-RU" sz="12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2013 г. проведенного 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в рамках проекта 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EU Kid Online II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663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59632" y="2492896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КИБЕРБУЛЛИНГ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3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Интернет-риски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1700808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ОПАСНЫЙ КОНТЕНТ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284904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ВСТРЕЧИ С ОНЛАЙН-НЕЗНАКОМЦАМИ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077072"/>
            <a:ext cx="6912768" cy="61293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КИБЕРМОШЕННИЧЕСТВА И ВИРУСЫ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869160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cap="all" dirty="0" smtClean="0">
                <a:latin typeface="Candara" pitchFamily="34" charset="0"/>
                <a:cs typeface="Arial" pitchFamily="34" charset="0"/>
              </a:rPr>
              <a:t>Интернет зависимость</a:t>
            </a:r>
          </a:p>
        </p:txBody>
      </p:sp>
    </p:spTree>
  </p:cSld>
  <p:clrMapOvr>
    <a:masterClrMapping/>
  </p:clrMapOvr>
  <p:transition advTm="455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КИБЕРМОШЕННИЧЕСТВО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717032"/>
            <a:ext cx="5293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ndara" pitchFamily="34" charset="0"/>
              </a:rPr>
              <a:t>Покупки в </a:t>
            </a:r>
            <a:r>
              <a:rPr lang="ru-RU" sz="2000" dirty="0" err="1" smtClean="0">
                <a:latin typeface="Candara" pitchFamily="34" charset="0"/>
              </a:rPr>
              <a:t>Интернет-магазинах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581128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Candara" pitchFamily="34" charset="0"/>
              </a:rPr>
              <a:t>Интернет-переводы</a:t>
            </a:r>
            <a:r>
              <a:rPr lang="ru-RU" sz="2000" dirty="0" smtClean="0">
                <a:latin typeface="Candara" pitchFamily="34" charset="0"/>
              </a:rPr>
              <a:t> денежных средств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544522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ndara" pitchFamily="34" charset="0"/>
              </a:rPr>
              <a:t>Хищение личной информации в </a:t>
            </a:r>
            <a:r>
              <a:rPr lang="ru-RU" sz="2000" dirty="0" err="1" smtClean="0">
                <a:latin typeface="Candara" pitchFamily="34" charset="0"/>
              </a:rPr>
              <a:t>онлайн</a:t>
            </a:r>
            <a:r>
              <a:rPr lang="ru-RU" sz="2000" dirty="0" smtClean="0">
                <a:latin typeface="Candara" pitchFamily="34" charset="0"/>
              </a:rPr>
              <a:t> играх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212976"/>
            <a:ext cx="576064" cy="86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941168"/>
            <a:ext cx="576064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077072"/>
            <a:ext cx="576064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1619672" y="4071600"/>
            <a:ext cx="367240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619672" y="4935584"/>
            <a:ext cx="468052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619672" y="5799600"/>
            <a:ext cx="532859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1763688" y="1124744"/>
            <a:ext cx="6120680" cy="1446550"/>
            <a:chOff x="1763688" y="1124744"/>
            <a:chExt cx="6120680" cy="14465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63688" y="1124744"/>
              <a:ext cx="612068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latin typeface="Candara" pitchFamily="34" charset="0"/>
                </a:rPr>
                <a:t>Причинение материального или иного ущерба, хищение личной информации пользователя (номера банковских счетов, паспортные данные, коды, пароли)</a:t>
              </a:r>
              <a:endParaRPr lang="ru-RU" sz="2200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3688" y="1124744"/>
              <a:ext cx="0" cy="144016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1864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/>
              <a:t>Вредоносные программы</a:t>
            </a:r>
            <a:endParaRPr lang="ru-RU" sz="3200" b="1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4509120"/>
            <a:ext cx="4176464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Candara" pitchFamily="34" charset="0"/>
              </a:rPr>
              <a:t>	</a:t>
            </a:r>
            <a:r>
              <a:rPr lang="ru-RU" sz="2200" dirty="0" smtClean="0">
                <a:latin typeface="Candara" pitchFamily="34" charset="0"/>
              </a:rPr>
              <a:t>Каждый второй подросток сталкивается с проблемой заражения вирусом в Интернете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907704" y="1268760"/>
            <a:ext cx="6552728" cy="1785104"/>
            <a:chOff x="1907704" y="1268760"/>
            <a:chExt cx="6552728" cy="178510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907704" y="1268760"/>
              <a:ext cx="0" cy="172819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1979712" y="1268760"/>
              <a:ext cx="648072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latin typeface="Candara" pitchFamily="34" charset="0"/>
                </a:rPr>
                <a:t>Программное обеспечение, которое может нанести вред компьютеру и нарушить конфиденциальность хранящейся в нем информации (вирусы, черви, шпионские программы)</a:t>
              </a:r>
              <a:endParaRPr lang="ru-RU" sz="2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2188840" cy="21888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259632" y="2492896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КИБЕРБУЛЛИНГ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3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Интернет-риски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1700808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ОПАСНЫЙ КОНТЕНТ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284904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ВСТРЕЧИ С ОНЛАЙН-НЕЗНАКОМЦАМИ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077072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КИБЕРМОШЕННИЧЕСТВА И ВИРУСЫ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869160"/>
            <a:ext cx="6912768" cy="61293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cap="all" dirty="0" smtClean="0">
                <a:latin typeface="Candara" pitchFamily="34" charset="0"/>
                <a:cs typeface="Arial" pitchFamily="34" charset="0"/>
              </a:rPr>
              <a:t>Интернет зависимость</a:t>
            </a:r>
          </a:p>
        </p:txBody>
      </p:sp>
    </p:spTree>
  </p:cSld>
  <p:clrMapOvr>
    <a:masterClrMapping/>
  </p:clrMapOvr>
  <p:transition advTm="402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3131840" y="1844824"/>
            <a:ext cx="2736304" cy="324036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196752"/>
            <a:ext cx="2808312" cy="460851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Candara" pitchFamily="34" charset="0"/>
              </a:rPr>
              <a:t>  </a:t>
            </a:r>
            <a:r>
              <a:rPr lang="ru-RU" sz="2200" b="1" dirty="0" smtClean="0">
                <a:latin typeface="Candara" pitchFamily="34" charset="0"/>
              </a:rPr>
              <a:t>Потеря ощущения     </a:t>
            </a:r>
            <a:br>
              <a:rPr lang="ru-RU" sz="22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    времени</a:t>
            </a:r>
            <a:br>
              <a:rPr lang="ru-RU" sz="2200" b="1" dirty="0" smtClean="0">
                <a:latin typeface="Candara" pitchFamily="34" charset="0"/>
              </a:rPr>
            </a:br>
            <a:endParaRPr lang="ru-RU" sz="2200" b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Candara" pitchFamily="34" charset="0"/>
              </a:rPr>
              <a:t>  Невозможность  </a:t>
            </a:r>
            <a:br>
              <a:rPr lang="ru-RU" sz="22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    остановиться</a:t>
            </a:r>
            <a:br>
              <a:rPr lang="ru-RU" sz="2200" b="1" dirty="0" smtClean="0">
                <a:latin typeface="Candara" pitchFamily="34" charset="0"/>
              </a:rPr>
            </a:br>
            <a:endParaRPr lang="ru-RU" sz="2200" b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Candara" pitchFamily="34" charset="0"/>
              </a:rPr>
              <a:t>  Эйфория во время       </a:t>
            </a:r>
            <a:br>
              <a:rPr lang="ru-RU" sz="22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    пользования </a:t>
            </a:r>
            <a:br>
              <a:rPr lang="ru-RU" sz="2200" b="1" dirty="0" smtClean="0">
                <a:latin typeface="Candara" pitchFamily="34" charset="0"/>
              </a:rPr>
            </a:br>
            <a:endParaRPr lang="ru-RU" sz="2200" b="1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Candara" pitchFamily="34" charset="0"/>
              </a:rPr>
              <a:t>  Раздражение при </a:t>
            </a:r>
            <a:br>
              <a:rPr lang="ru-RU" sz="22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    недоступности </a:t>
            </a:r>
            <a:endParaRPr lang="ru-RU" sz="2200" b="1" dirty="0">
              <a:latin typeface="Candara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cap="all" dirty="0" smtClean="0"/>
              <a:t>Интернет зависимость</a:t>
            </a:r>
            <a:endParaRPr lang="ru-RU" sz="3200" b="1" cap="al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8701" t="15097" r="6464" b="16966"/>
          <a:stretch>
            <a:fillRect/>
          </a:stretch>
        </p:blipFill>
        <p:spPr bwMode="auto">
          <a:xfrm>
            <a:off x="467544" y="1268760"/>
            <a:ext cx="2448272" cy="20326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l="16735" t="15750" b="17314"/>
          <a:stretch>
            <a:fillRect/>
          </a:stretch>
        </p:blipFill>
        <p:spPr bwMode="auto">
          <a:xfrm>
            <a:off x="467544" y="3645024"/>
            <a:ext cx="2448272" cy="20401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 b="15789"/>
          <a:stretch>
            <a:fillRect/>
          </a:stretch>
        </p:blipFill>
        <p:spPr bwMode="auto">
          <a:xfrm>
            <a:off x="5940152" y="3573016"/>
            <a:ext cx="2445544" cy="20594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 t="17953" r="23029" b="17928"/>
          <a:stretch>
            <a:fillRect/>
          </a:stretch>
        </p:blipFill>
        <p:spPr bwMode="auto">
          <a:xfrm>
            <a:off x="5940152" y="1268760"/>
            <a:ext cx="2448272" cy="20394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 t="15750" b="17314"/>
          <a:stretch>
            <a:fillRect/>
          </a:stretch>
        </p:blipFill>
        <p:spPr bwMode="auto">
          <a:xfrm>
            <a:off x="12564888" y="5763643"/>
            <a:ext cx="34424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10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6336704" cy="2304256"/>
          </a:xfrm>
          <a:prstGeom prst="wedgeRoundRectCallout">
            <a:avLst>
              <a:gd name="adj1" fmla="val 34386"/>
              <a:gd name="adj2" fmla="val 74470"/>
              <a:gd name="adj3" fmla="val 16667"/>
            </a:avLst>
          </a:prstGeo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Каждый </a:t>
            </a:r>
            <a:r>
              <a:rPr lang="ru-RU" sz="3200" b="1" dirty="0" smtClean="0">
                <a:latin typeface="Candara" pitchFamily="34" charset="0"/>
              </a:rPr>
              <a:t>пятый</a:t>
            </a:r>
            <a:r>
              <a:rPr lang="ru-RU" sz="2400" dirty="0" smtClean="0">
                <a:latin typeface="Candara" pitchFamily="34" charset="0"/>
              </a:rPr>
              <a:t> ребенок:</a:t>
            </a:r>
          </a:p>
          <a:p>
            <a:pPr>
              <a:buNone/>
            </a:pPr>
            <a:r>
              <a:rPr lang="ru-RU" sz="2400" dirty="0" smtClean="0">
                <a:latin typeface="Candara" pitchFamily="34" charset="0"/>
              </a:rPr>
              <a:t> 	- часами блуждает в сети без особой цели</a:t>
            </a:r>
            <a:br>
              <a:rPr lang="ru-RU" sz="2400" dirty="0" smtClean="0">
                <a:latin typeface="Candara" pitchFamily="34" charset="0"/>
              </a:rPr>
            </a:br>
            <a:r>
              <a:rPr lang="ru-RU" sz="2400" dirty="0" smtClean="0">
                <a:latin typeface="Candara" pitchFamily="34" charset="0"/>
              </a:rPr>
              <a:t>- испытывает навязчивое желание потратить</a:t>
            </a:r>
            <a:br>
              <a:rPr lang="ru-RU" sz="2400" dirty="0" smtClean="0">
                <a:latin typeface="Candara" pitchFamily="34" charset="0"/>
              </a:rPr>
            </a:br>
            <a:r>
              <a:rPr lang="ru-RU" sz="2400" dirty="0" smtClean="0">
                <a:latin typeface="Candara" pitchFamily="34" charset="0"/>
              </a:rPr>
              <a:t>  деньги</a:t>
            </a:r>
            <a:br>
              <a:rPr lang="ru-RU" sz="2400" dirty="0" smtClean="0">
                <a:latin typeface="Candara" pitchFamily="34" charset="0"/>
              </a:rPr>
            </a:br>
            <a:r>
              <a:rPr lang="ru-RU" sz="2400" dirty="0" smtClean="0">
                <a:latin typeface="Candara" pitchFamily="34" charset="0"/>
              </a:rPr>
              <a:t>- страдает от игровой зависимости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cap="all" dirty="0" smtClean="0"/>
              <a:t>Интернет зависимость</a:t>
            </a:r>
            <a:endParaRPr lang="ru-RU" sz="3200" b="1" cap="all" dirty="0"/>
          </a:p>
        </p:txBody>
      </p:sp>
      <p:grpSp>
        <p:nvGrpSpPr>
          <p:cNvPr id="298" name="Группа 297"/>
          <p:cNvGrpSpPr/>
          <p:nvPr/>
        </p:nvGrpSpPr>
        <p:grpSpPr>
          <a:xfrm>
            <a:off x="3031733" y="4005064"/>
            <a:ext cx="6112267" cy="1552561"/>
            <a:chOff x="3275856" y="4005064"/>
            <a:chExt cx="6112267" cy="1552561"/>
          </a:xfrm>
        </p:grpSpPr>
        <p:grpSp>
          <p:nvGrpSpPr>
            <p:cNvPr id="9" name="Группа 48"/>
            <p:cNvGrpSpPr>
              <a:grpSpLocks noChangeAspect="1"/>
            </p:cNvGrpSpPr>
            <p:nvPr/>
          </p:nvGrpSpPr>
          <p:grpSpPr>
            <a:xfrm>
              <a:off x="6732240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0" name="Овал 9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0" name="Блок-схема: альтернативный процесс 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8" name="Блок-схема: альтернативный процесс 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" name="Овал 13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альтернативный процесс 14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Трапеция 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0" name="Группа 48"/>
            <p:cNvGrpSpPr>
              <a:grpSpLocks noChangeAspect="1"/>
            </p:cNvGrpSpPr>
            <p:nvPr/>
          </p:nvGrpSpPr>
          <p:grpSpPr>
            <a:xfrm>
              <a:off x="8100392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11" name="Овал 11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20" name="Блок-схема: альтернативный процесс 1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18" name="Блок-схема: альтернативный процесс 1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5" name="Овал 114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Блок-схема: альтернативный процесс 11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Трапеция 1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2" name="Группа 176"/>
            <p:cNvGrpSpPr>
              <a:grpSpLocks noChangeAspect="1"/>
            </p:cNvGrpSpPr>
            <p:nvPr/>
          </p:nvGrpSpPr>
          <p:grpSpPr>
            <a:xfrm>
              <a:off x="7380312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2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2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Трапеция 12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Овал 12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Трапеция 12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9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3" name="Блок-схема: альтернативный процесс 13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" name="Овал 13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1" name="Блок-схема: альтернативный процесс 13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" name="Овал 13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24" name="Овал 12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5" name="Группа 48"/>
            <p:cNvGrpSpPr>
              <a:grpSpLocks noChangeAspect="1"/>
            </p:cNvGrpSpPr>
            <p:nvPr/>
          </p:nvGrpSpPr>
          <p:grpSpPr>
            <a:xfrm>
              <a:off x="5364088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36" name="Овал 13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5" name="Блок-схема: альтернативный процесс 14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3" name="Блок-схема: альтернативный процесс 14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Овал 14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0" name="Овал 13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Блок-схема: альтернативный процесс 14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Трапеция 14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7" name="Группа 176"/>
            <p:cNvGrpSpPr>
              <a:grpSpLocks noChangeAspect="1"/>
            </p:cNvGrpSpPr>
            <p:nvPr/>
          </p:nvGrpSpPr>
          <p:grpSpPr>
            <a:xfrm>
              <a:off x="4644008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48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5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Трапеция 15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Овал 15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Трапеция 15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5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58" name="Блок-схема: альтернативный процесс 15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9" name="Овал 15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56" name="Блок-схема: альтернативный процесс 15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Овал 15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49" name="Овал 14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2" name="Группа 176"/>
            <p:cNvGrpSpPr>
              <a:grpSpLocks noChangeAspect="1"/>
            </p:cNvGrpSpPr>
            <p:nvPr/>
          </p:nvGrpSpPr>
          <p:grpSpPr>
            <a:xfrm>
              <a:off x="8748464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7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7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Трапеция 17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Овал 17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Трапеция 17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79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3" name="Блок-схема: альтернативный процесс 18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4" name="Овал 18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1" name="Блок-схема: альтернативный процесс 18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2" name="Овал 18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74" name="Овал 17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5" name="Группа 48"/>
            <p:cNvGrpSpPr>
              <a:grpSpLocks noChangeAspect="1"/>
            </p:cNvGrpSpPr>
            <p:nvPr/>
          </p:nvGrpSpPr>
          <p:grpSpPr>
            <a:xfrm>
              <a:off x="3995936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86" name="Овал 18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5" name="Блок-схема: альтернативный процесс 19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" name="Овал 19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3" name="Блок-схема: альтернативный процесс 19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" name="Овал 19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0" name="Овал 18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лок-схема: альтернативный процесс 19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Трапеция 19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7" name="Группа 176"/>
            <p:cNvGrpSpPr>
              <a:grpSpLocks noChangeAspect="1"/>
            </p:cNvGrpSpPr>
            <p:nvPr/>
          </p:nvGrpSpPr>
          <p:grpSpPr>
            <a:xfrm>
              <a:off x="3275856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98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0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Трапеция 20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Овал 20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Трапеция 20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0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8" name="Блок-схема: альтернативный процесс 20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9" name="Овал 20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6" name="Блок-схема: альтернативный процесс 20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" name="Овал 20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99" name="Овал 19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5" name="Группа 176"/>
            <p:cNvGrpSpPr>
              <a:grpSpLocks noChangeAspect="1"/>
            </p:cNvGrpSpPr>
            <p:nvPr/>
          </p:nvGrpSpPr>
          <p:grpSpPr>
            <a:xfrm>
              <a:off x="6012160" y="4005064"/>
              <a:ext cx="639659" cy="1552561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28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88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89" name="Трапеция 288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0" name="Овал 289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1" name="Трапеция 290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2"/>
                    </a:solidFill>
                  </a:endParaRPr>
                </a:p>
              </p:txBody>
            </p:sp>
            <p:grpSp>
              <p:nvGrpSpPr>
                <p:cNvPr id="292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96" name="Блок-схема: альтернативный процесс 29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97" name="Овал 29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293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94" name="Блок-схема: альтернативный процесс 29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95" name="Овал 294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sp>
            <p:nvSpPr>
              <p:cNvPr id="287" name="Овал 286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  <p:transition advTm="1176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Autofit/>
          </a:bodyPr>
          <a:lstStyle/>
          <a:p>
            <a:r>
              <a:rPr lang="ru-RU" sz="3200" b="1" cap="all" dirty="0" smtClean="0"/>
              <a:t>Интернет зависимость</a:t>
            </a:r>
            <a:endParaRPr lang="ru-RU" sz="3200" b="1" cap="all" dirty="0"/>
          </a:p>
        </p:txBody>
      </p:sp>
      <p:grpSp>
        <p:nvGrpSpPr>
          <p:cNvPr id="311" name="Группа 310"/>
          <p:cNvGrpSpPr/>
          <p:nvPr/>
        </p:nvGrpSpPr>
        <p:grpSpPr>
          <a:xfrm>
            <a:off x="179512" y="4005064"/>
            <a:ext cx="8812059" cy="1552561"/>
            <a:chOff x="179512" y="4005064"/>
            <a:chExt cx="8812059" cy="1552561"/>
          </a:xfrm>
        </p:grpSpPr>
        <p:grpSp>
          <p:nvGrpSpPr>
            <p:cNvPr id="5" name="Группа 48"/>
            <p:cNvGrpSpPr>
              <a:grpSpLocks noChangeAspect="1"/>
            </p:cNvGrpSpPr>
            <p:nvPr/>
          </p:nvGrpSpPr>
          <p:grpSpPr>
            <a:xfrm>
              <a:off x="3635896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0" name="Овал 9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0" name="Блок-схема: альтернативный процесс 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8" name="Блок-схема: альтернативный процесс 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" name="Овал 13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альтернативный процесс 14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Трапеция 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76"/>
            <p:cNvGrpSpPr>
              <a:grpSpLocks noChangeAspect="1"/>
            </p:cNvGrpSpPr>
            <p:nvPr/>
          </p:nvGrpSpPr>
          <p:grpSpPr>
            <a:xfrm>
              <a:off x="2915816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9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Трапеция 2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Трапеция 2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3" name="Блок-схема: альтернативный процесс 3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Овал 3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1" name="Блок-схема: альтернативный процесс 3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Овал 3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4" name="Овал 2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48"/>
            <p:cNvGrpSpPr>
              <a:grpSpLocks noChangeAspect="1"/>
            </p:cNvGrpSpPr>
            <p:nvPr/>
          </p:nvGrpSpPr>
          <p:grpSpPr>
            <a:xfrm>
              <a:off x="5004048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11" name="Овал 11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20" name="Блок-схема: альтернативный процесс 1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18" name="Блок-схема: альтернативный процесс 1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5" name="Овал 114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Блок-схема: альтернативный процесс 11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Трапеция 1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76"/>
            <p:cNvGrpSpPr>
              <a:grpSpLocks noChangeAspect="1"/>
            </p:cNvGrpSpPr>
            <p:nvPr/>
          </p:nvGrpSpPr>
          <p:grpSpPr>
            <a:xfrm>
              <a:off x="4283968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229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2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Трапеция 12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Овал 12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Трапеция 12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3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3" name="Блок-схема: альтернативный процесс 13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" name="Овал 13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3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1" name="Блок-схема: альтернативный процесс 13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" name="Овал 13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24" name="Овал 12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8" name="Группа 48"/>
            <p:cNvGrpSpPr>
              <a:grpSpLocks noChangeAspect="1"/>
            </p:cNvGrpSpPr>
            <p:nvPr/>
          </p:nvGrpSpPr>
          <p:grpSpPr>
            <a:xfrm>
              <a:off x="2267744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36" name="Овал 13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9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5" name="Блок-схема: альтернативный процесс 14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7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3" name="Блок-схема: альтернативный процесс 14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Овал 14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0" name="Овал 13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Блок-схема: альтернативный процесс 14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Трапеция 14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8" name="Группа 176"/>
            <p:cNvGrpSpPr>
              <a:grpSpLocks noChangeAspect="1"/>
            </p:cNvGrpSpPr>
            <p:nvPr/>
          </p:nvGrpSpPr>
          <p:grpSpPr>
            <a:xfrm>
              <a:off x="1547664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254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5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Трапеция 15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Овал 15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Трапеция 15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55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58" name="Блок-схема: альтернативный процесс 15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9" name="Овал 15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56" name="Блок-схема: альтернативный процесс 15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Овал 15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49" name="Овал 14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3" name="Группа 176"/>
            <p:cNvGrpSpPr>
              <a:grpSpLocks noChangeAspect="1"/>
            </p:cNvGrpSpPr>
            <p:nvPr/>
          </p:nvGrpSpPr>
          <p:grpSpPr>
            <a:xfrm>
              <a:off x="5652120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279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7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Трапеция 17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Овал 17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Трапеция 17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8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3" name="Блок-схема: альтернативный процесс 18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4" name="Овал 18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8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1" name="Блок-схема: альтернативный процесс 18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2" name="Овал 18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74" name="Овал 17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6" name="Группа 48"/>
            <p:cNvGrpSpPr>
              <a:grpSpLocks noChangeAspect="1"/>
            </p:cNvGrpSpPr>
            <p:nvPr/>
          </p:nvGrpSpPr>
          <p:grpSpPr>
            <a:xfrm>
              <a:off x="899592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86" name="Овал 18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5" name="Блок-схема: альтернативный процесс 19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" name="Овал 19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3" name="Блок-схема: альтернативный процесс 19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" name="Овал 19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0" name="Овал 18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лок-схема: альтернативный процесс 19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Трапеция 19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176"/>
            <p:cNvGrpSpPr>
              <a:grpSpLocks noChangeAspect="1"/>
            </p:cNvGrpSpPr>
            <p:nvPr/>
          </p:nvGrpSpPr>
          <p:grpSpPr>
            <a:xfrm>
              <a:off x="179512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38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0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Трапеция 20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Овал 20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Трапеция 20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9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8" name="Блок-схема: альтернативный процесс 20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9" name="Овал 20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6" name="Блок-схема: альтернативный процесс 20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" name="Овал 20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99" name="Овал 19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8"/>
            <p:cNvGrpSpPr>
              <a:grpSpLocks noChangeAspect="1"/>
            </p:cNvGrpSpPr>
            <p:nvPr/>
          </p:nvGrpSpPr>
          <p:grpSpPr>
            <a:xfrm>
              <a:off x="7703840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211" name="Овал 21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2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20" name="Блок-схема: альтернативный процесс 2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" name="Овал 2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3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8" name="Блок-схема: альтернативный процесс 2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" name="Овал 2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5" name="Овал 214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лок-схема: альтернативный процесс 21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Трапеция 2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176"/>
            <p:cNvGrpSpPr>
              <a:grpSpLocks noChangeAspect="1"/>
            </p:cNvGrpSpPr>
            <p:nvPr/>
          </p:nvGrpSpPr>
          <p:grpSpPr>
            <a:xfrm>
              <a:off x="6983760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45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2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6" name="Трапеция 22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" name="Овал 22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8" name="Трапеция 22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6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33" name="Блок-схема: альтернативный процесс 23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4" name="Овал 23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31" name="Блок-схема: альтернативный процесс 23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2" name="Овал 23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24" name="Овал 22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176"/>
            <p:cNvGrpSpPr>
              <a:grpSpLocks noChangeAspect="1"/>
            </p:cNvGrpSpPr>
            <p:nvPr/>
          </p:nvGrpSpPr>
          <p:grpSpPr>
            <a:xfrm>
              <a:off x="8351912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52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5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Трапеция 25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" name="Овал 25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Трапеция 25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3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58" name="Блок-схема: альтернативный процесс 25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9" name="Овал 25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4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56" name="Блок-схема: альтернативный процесс 25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7" name="Овал 25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49" name="Овал 24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8" name="Группа 48"/>
            <p:cNvGrpSpPr>
              <a:grpSpLocks noChangeAspect="1"/>
            </p:cNvGrpSpPr>
            <p:nvPr/>
          </p:nvGrpSpPr>
          <p:grpSpPr>
            <a:xfrm>
              <a:off x="6336000" y="4005064"/>
              <a:ext cx="576064" cy="1548988"/>
              <a:chOff x="7596336" y="1988840"/>
              <a:chExt cx="1677253" cy="4226768"/>
            </a:xfrm>
            <a:solidFill>
              <a:schemeClr val="accent2"/>
            </a:solidFill>
          </p:grpSpPr>
          <p:sp>
            <p:nvSpPr>
              <p:cNvPr id="299" name="Овал 298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1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08" name="Блок-схема: альтернативный процесс 30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9" name="Овал 30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2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06" name="Блок-схема: альтернативный процесс 305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7" name="Овал 306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3" name="Овал 302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Блок-схема: альтернативный процесс 303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Трапеция 304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12" name="Содержимое 2"/>
          <p:cNvSpPr txBox="1">
            <a:spLocks/>
          </p:cNvSpPr>
          <p:nvPr/>
        </p:nvSpPr>
        <p:spPr>
          <a:xfrm>
            <a:off x="2771800" y="1340768"/>
            <a:ext cx="4392488" cy="2016224"/>
          </a:xfrm>
          <a:prstGeom prst="wedgeRoundRectCallout">
            <a:avLst>
              <a:gd name="adj1" fmla="val 34386"/>
              <a:gd name="adj2" fmla="val 74470"/>
              <a:gd name="adj3" fmla="val 16667"/>
            </a:avLst>
          </a:prstGeom>
          <a:ln>
            <a:solidFill>
              <a:schemeClr val="accent2"/>
            </a:solidFill>
          </a:ln>
        </p:spPr>
        <p:txBody>
          <a:bodyPr vert="horz" lIns="0" tIns="0" rIns="0" bIns="0" rtlCol="0">
            <a:norm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 Каждый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десятый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 ребенок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пренебрегает семьей, друзьями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 и школой, сном и едой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cap="all" dirty="0"/>
              <a:t>Должны ли взрослые просматривать сайты посещаемые ребенком в сети?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509120"/>
            <a:ext cx="70567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86104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Да, конечно!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20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32856"/>
            <a:ext cx="810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Нет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852936"/>
            <a:ext cx="692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/>
              <a:t>2%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00392" y="4653136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93%</a:t>
            </a:r>
            <a:endParaRPr lang="ru-RU" sz="3200" b="1" dirty="0"/>
          </a:p>
        </p:txBody>
      </p:sp>
    </p:spTree>
    <p:custDataLst>
      <p:tags r:id="rId1"/>
    </p:custDataLst>
  </p:cSld>
  <p:clrMapOvr>
    <a:masterClrMapping/>
  </p:clrMapOvr>
  <p:transition advTm="2823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cap="all" dirty="0"/>
              <a:t>Должны ли взрослые просматривать сайты посещаемые ребенком в сети?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Да, конечно!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184482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Потому что..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708920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Candara" pitchFamily="34" charset="0"/>
              </a:rPr>
              <a:t>«..в </a:t>
            </a:r>
            <a:r>
              <a:rPr lang="ru-RU" sz="2600" dirty="0">
                <a:latin typeface="Candara" pitchFamily="34" charset="0"/>
              </a:rPr>
              <a:t>Интернете много грязи, насилия, разврата, </a:t>
            </a:r>
            <a:r>
              <a:rPr lang="ru-RU" sz="2600" dirty="0" smtClean="0">
                <a:latin typeface="Candara" pitchFamily="34" charset="0"/>
              </a:rPr>
              <a:t>негативной информации»</a:t>
            </a:r>
            <a:endParaRPr lang="ru-RU" sz="2600" dirty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2636912"/>
            <a:ext cx="1250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andara" pitchFamily="34" charset="0"/>
              </a:rPr>
              <a:t>30%</a:t>
            </a:r>
            <a:endParaRPr lang="ru-RU" sz="5400" dirty="0">
              <a:latin typeface="Candar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717032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Candara" pitchFamily="34" charset="0"/>
              </a:rPr>
              <a:t>«..родители должны контролировать детей, воспитывать и стараться их обезопасить»</a:t>
            </a:r>
            <a:endParaRPr lang="ru-RU" sz="2600" dirty="0"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3789040"/>
            <a:ext cx="115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andara" pitchFamily="34" charset="0"/>
              </a:rPr>
              <a:t>16%</a:t>
            </a:r>
            <a:endParaRPr lang="ru-RU" sz="5400" dirty="0">
              <a:latin typeface="Candar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653136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Candara" pitchFamily="34" charset="0"/>
              </a:rPr>
              <a:t>«..в Интернете много информации, которую детям знать рано»</a:t>
            </a:r>
            <a:endParaRPr lang="ru-RU" sz="2600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4328" y="4797152"/>
            <a:ext cx="1112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Candara" pitchFamily="34" charset="0"/>
              </a:rPr>
              <a:t>13%</a:t>
            </a:r>
            <a:endParaRPr lang="ru-RU" sz="5400" dirty="0">
              <a:latin typeface="Candar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823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cap="all" dirty="0" smtClean="0"/>
              <a:t>Используют ли родители технические средства для защиты ребенка в интернете? </a:t>
            </a:r>
            <a:endParaRPr lang="ru-RU" sz="2400" b="1" cap="all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123728" y="1916832"/>
            <a:ext cx="6804248" cy="4032448"/>
            <a:chOff x="2123728" y="2276872"/>
            <a:chExt cx="6804248" cy="4032448"/>
          </a:xfrm>
        </p:grpSpPr>
        <p:sp>
          <p:nvSpPr>
            <p:cNvPr id="7" name="Пирог 6"/>
            <p:cNvSpPr/>
            <p:nvPr/>
          </p:nvSpPr>
          <p:spPr>
            <a:xfrm>
              <a:off x="2123728" y="2636912"/>
              <a:ext cx="3456384" cy="3672408"/>
            </a:xfrm>
            <a:prstGeom prst="pie">
              <a:avLst>
                <a:gd name="adj1" fmla="val 16175979"/>
                <a:gd name="adj2" fmla="val 2029548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Выноска 2 (с границей) 10"/>
            <p:cNvSpPr/>
            <p:nvPr/>
          </p:nvSpPr>
          <p:spPr>
            <a:xfrm>
              <a:off x="5796136" y="2276872"/>
              <a:ext cx="3131840" cy="1080120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0353"/>
                <a:gd name="adj6" fmla="val -29428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ru-RU" sz="2200" b="1" dirty="0" smtClean="0">
                  <a:solidFill>
                    <a:schemeClr val="tx1"/>
                  </a:solidFill>
                  <a:latin typeface="Candara" pitchFamily="34" charset="0"/>
                </a:rPr>
                <a:t>Используют антивирусы, фильтры, родительский контроль</a:t>
              </a:r>
              <a:endParaRPr lang="ru-RU" sz="22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5936" y="3212976"/>
              <a:ext cx="108012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19%</a:t>
              </a:r>
              <a:endParaRPr lang="ru-RU" sz="28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7544" y="2060848"/>
            <a:ext cx="5040560" cy="3960440"/>
            <a:chOff x="467544" y="2420888"/>
            <a:chExt cx="5040560" cy="3960440"/>
          </a:xfrm>
        </p:grpSpPr>
        <p:sp>
          <p:nvSpPr>
            <p:cNvPr id="10" name="Пирог 9"/>
            <p:cNvSpPr/>
            <p:nvPr/>
          </p:nvSpPr>
          <p:spPr>
            <a:xfrm>
              <a:off x="1979712" y="2708920"/>
              <a:ext cx="3528392" cy="3672408"/>
            </a:xfrm>
            <a:prstGeom prst="pie">
              <a:avLst>
                <a:gd name="adj1" fmla="val 6942836"/>
                <a:gd name="adj2" fmla="val 1579173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Выноска 2 (с границей) 14"/>
            <p:cNvSpPr/>
            <p:nvPr/>
          </p:nvSpPr>
          <p:spPr>
            <a:xfrm>
              <a:off x="467544" y="2420888"/>
              <a:ext cx="1728192" cy="1008112"/>
            </a:xfrm>
            <a:prstGeom prst="accentCallout2">
              <a:avLst>
                <a:gd name="adj1" fmla="val 35270"/>
                <a:gd name="adj2" fmla="val 98686"/>
                <a:gd name="adj3" fmla="val 35270"/>
                <a:gd name="adj4" fmla="val 107440"/>
                <a:gd name="adj5" fmla="val 70880"/>
                <a:gd name="adj6" fmla="val 117213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algn="r"/>
              <a:r>
                <a:rPr lang="ru-RU" sz="2200" b="1" dirty="0" smtClean="0">
                  <a:solidFill>
                    <a:schemeClr val="tx1"/>
                  </a:solidFill>
                  <a:latin typeface="Candara" pitchFamily="34" charset="0"/>
                </a:rPr>
                <a:t>Знают о них, </a:t>
              </a:r>
            </a:p>
            <a:p>
              <a:pPr algn="r"/>
              <a:r>
                <a:rPr lang="ru-RU" sz="2200" b="1" dirty="0" smtClean="0">
                  <a:solidFill>
                    <a:schemeClr val="tx1"/>
                  </a:solidFill>
                  <a:latin typeface="Candara" pitchFamily="34" charset="0"/>
                </a:rPr>
                <a:t>но не пользуются</a:t>
              </a:r>
              <a:endParaRPr lang="ru-RU" sz="22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67744" y="3933056"/>
              <a:ext cx="1296144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40%</a:t>
              </a:r>
              <a:endParaRPr lang="ru-RU" sz="28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23728" y="2420888"/>
            <a:ext cx="6552728" cy="3672408"/>
            <a:chOff x="2051720" y="2780928"/>
            <a:chExt cx="6552728" cy="3672408"/>
          </a:xfrm>
        </p:grpSpPr>
        <p:sp>
          <p:nvSpPr>
            <p:cNvPr id="9" name="Пирог 8"/>
            <p:cNvSpPr/>
            <p:nvPr/>
          </p:nvSpPr>
          <p:spPr>
            <a:xfrm>
              <a:off x="2051720" y="2780928"/>
              <a:ext cx="3528392" cy="3672408"/>
            </a:xfrm>
            <a:prstGeom prst="pie">
              <a:avLst>
                <a:gd name="adj1" fmla="val 20386044"/>
                <a:gd name="adj2" fmla="val 696094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Выноска 2 (с границей) 13"/>
            <p:cNvSpPr/>
            <p:nvPr/>
          </p:nvSpPr>
          <p:spPr>
            <a:xfrm>
              <a:off x="6300192" y="5013176"/>
              <a:ext cx="2304256" cy="1080120"/>
            </a:xfrm>
            <a:prstGeom prst="accentCallout2">
              <a:avLst>
                <a:gd name="adj1" fmla="val 75302"/>
                <a:gd name="adj2" fmla="val -7951"/>
                <a:gd name="adj3" fmla="val 75945"/>
                <a:gd name="adj4" fmla="val -16667"/>
                <a:gd name="adj5" fmla="val 28314"/>
                <a:gd name="adj6" fmla="val -34838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ru-RU" sz="2200" b="1" dirty="0" smtClean="0">
                  <a:solidFill>
                    <a:schemeClr val="tx1"/>
                  </a:solidFill>
                  <a:latin typeface="Candara" pitchFamily="34" charset="0"/>
                </a:rPr>
                <a:t>Не знают о таких инструментах защиты</a:t>
              </a:r>
              <a:endParaRPr lang="ru-RU" sz="2200" b="1" dirty="0">
                <a:solidFill>
                  <a:schemeClr val="tx1"/>
                </a:solidFill>
                <a:latin typeface="Candara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5085184"/>
              <a:ext cx="10801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37%</a:t>
              </a:r>
              <a:endParaRPr lang="ru-RU" sz="2800" b="1" dirty="0"/>
            </a:p>
          </p:txBody>
        </p:sp>
      </p:grpSp>
    </p:spTree>
  </p:cSld>
  <p:clrMapOvr>
    <a:masterClrMapping/>
  </p:clrMapOvr>
  <p:transition advTm="1530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516216" y="4734000"/>
            <a:ext cx="2448272" cy="885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cap="all" dirty="0" smtClean="0"/>
              <a:t>Дети и Интернет</a:t>
            </a:r>
            <a:endParaRPr lang="ru-RU" sz="3200" b="1" cap="all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19872" y="980728"/>
            <a:ext cx="3096344" cy="1440160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70%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школьников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dirty="0" smtClean="0">
                <a:latin typeface="Candara" pitchFamily="34" charset="0"/>
              </a:rPr>
              <a:t>ежедневно пользуются Интернетом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9" name="Цилиндр 18"/>
          <p:cNvSpPr/>
          <p:nvPr/>
        </p:nvSpPr>
        <p:spPr>
          <a:xfrm rot="5400000">
            <a:off x="3131840" y="2564904"/>
            <a:ext cx="1296144" cy="5616624"/>
          </a:xfrm>
          <a:prstGeom prst="can">
            <a:avLst>
              <a:gd name="adj" fmla="val 3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6570000" y="1556792"/>
            <a:ext cx="18256" cy="443774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964488" y="4741200"/>
            <a:ext cx="0" cy="396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205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cap="all" dirty="0"/>
              <a:t>Какими средствами </a:t>
            </a:r>
            <a:r>
              <a:rPr lang="ru-RU" b="1" cap="all" dirty="0" err="1"/>
              <a:t>онлайн-защиты</a:t>
            </a:r>
            <a:r>
              <a:rPr lang="ru-RU" b="1" cap="all" dirty="0"/>
              <a:t> умеет пользоваться ребенок?</a:t>
            </a:r>
          </a:p>
        </p:txBody>
      </p:sp>
      <p:grpSp>
        <p:nvGrpSpPr>
          <p:cNvPr id="317" name="Группа 316"/>
          <p:cNvGrpSpPr>
            <a:grpSpLocks noChangeAspect="1"/>
          </p:cNvGrpSpPr>
          <p:nvPr/>
        </p:nvGrpSpPr>
        <p:grpSpPr>
          <a:xfrm>
            <a:off x="755576" y="4077072"/>
            <a:ext cx="5056910" cy="1111575"/>
            <a:chOff x="611560" y="1988840"/>
            <a:chExt cx="3371305" cy="741050"/>
          </a:xfrm>
        </p:grpSpPr>
        <p:grpSp>
          <p:nvGrpSpPr>
            <p:cNvPr id="6" name="Группа 48"/>
            <p:cNvGrpSpPr>
              <a:grpSpLocks noChangeAspect="1"/>
            </p:cNvGrpSpPr>
            <p:nvPr/>
          </p:nvGrpSpPr>
          <p:grpSpPr>
            <a:xfrm>
              <a:off x="971600" y="1988840"/>
              <a:ext cx="271507" cy="739344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32" name="Овал 31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8" name="Блок-схема: альтернативный процесс 3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1" name="Блок-схема: альтернативный процесс 4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Овал 42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лок-схема: альтернативный процесс 3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Трапеция 32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9" name="Группа 88"/>
            <p:cNvGrpSpPr>
              <a:grpSpLocks noChangeAspect="1"/>
            </p:cNvGrpSpPr>
            <p:nvPr/>
          </p:nvGrpSpPr>
          <p:grpSpPr>
            <a:xfrm>
              <a:off x="611560" y="1988840"/>
              <a:ext cx="305315" cy="741050"/>
              <a:chOff x="824400" y="1844824"/>
              <a:chExt cx="522943" cy="1211166"/>
            </a:xfrm>
          </p:grpSpPr>
          <p:grpSp>
            <p:nvGrpSpPr>
              <p:cNvPr id="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solidFill>
                <a:schemeClr val="accent2"/>
              </a:solidFill>
            </p:grpSpPr>
            <p:sp>
              <p:nvSpPr>
                <p:cNvPr id="1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Трапеция 1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Овал 1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Трапеция 1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6" name="Блок-схема: альтернативный процесс 2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Овал 2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0" name="Блок-схема: альтернативный процесс 29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Овал 30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5" name="Овал 6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0" name="Группа 48"/>
            <p:cNvGrpSpPr>
              <a:grpSpLocks noChangeAspect="1"/>
            </p:cNvGrpSpPr>
            <p:nvPr/>
          </p:nvGrpSpPr>
          <p:grpSpPr>
            <a:xfrm>
              <a:off x="1656000" y="1988840"/>
              <a:ext cx="271507" cy="739344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91" name="Овал 9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00" name="Блок-схема: альтернативный процесс 9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98" name="Блок-схема: альтернативный процесс 9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Овал 9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5" name="Овал 94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01"/>
            <p:cNvGrpSpPr>
              <a:grpSpLocks noChangeAspect="1"/>
            </p:cNvGrpSpPr>
            <p:nvPr/>
          </p:nvGrpSpPr>
          <p:grpSpPr>
            <a:xfrm>
              <a:off x="1296000" y="1988840"/>
              <a:ext cx="305315" cy="741050"/>
              <a:chOff x="824400" y="1844824"/>
              <a:chExt cx="522943" cy="1211166"/>
            </a:xfrm>
          </p:grpSpPr>
          <p:grpSp>
            <p:nvGrpSpPr>
              <p:cNvPr id="10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solidFill>
                <a:schemeClr val="accent2"/>
              </a:solidFill>
            </p:grpSpPr>
            <p:sp>
              <p:nvSpPr>
                <p:cNvPr id="10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Трапеция 10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Овал 10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Трапеция 10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09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13" name="Блок-схема: альтернативный процесс 11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4" name="Овал 11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1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11" name="Блок-схема: альтернативный процесс 11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2" name="Овал 11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04" name="Овал 10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5" name="Группа 48"/>
            <p:cNvGrpSpPr>
              <a:grpSpLocks noChangeAspect="1"/>
            </p:cNvGrpSpPr>
            <p:nvPr/>
          </p:nvGrpSpPr>
          <p:grpSpPr>
            <a:xfrm>
              <a:off x="2340000" y="1988840"/>
              <a:ext cx="271507" cy="739344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116" name="Овал 11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25" name="Блок-схема: альтернативный процесс 12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23" name="Блок-схема: альтернативный процесс 12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Овал 12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0" name="Овал 119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Блок-схема: альтернативный процесс 12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Трапеция 12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7" name="Группа 126"/>
            <p:cNvGrpSpPr>
              <a:grpSpLocks noChangeAspect="1"/>
            </p:cNvGrpSpPr>
            <p:nvPr/>
          </p:nvGrpSpPr>
          <p:grpSpPr>
            <a:xfrm>
              <a:off x="1980000" y="1988840"/>
              <a:ext cx="305315" cy="741050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128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3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Трапеция 13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Овал 13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Трапеция 13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3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8" name="Блок-схема: альтернативный процесс 13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9" name="Овал 13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6" name="Блок-схема: альтернативный процесс 13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7" name="Овал 13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29" name="Овал 12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0" name="Группа 48"/>
            <p:cNvGrpSpPr>
              <a:grpSpLocks noChangeAspect="1"/>
            </p:cNvGrpSpPr>
            <p:nvPr/>
          </p:nvGrpSpPr>
          <p:grpSpPr>
            <a:xfrm>
              <a:off x="3024000" y="1988840"/>
              <a:ext cx="271507" cy="739344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141" name="Овал 14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50" name="Блок-схема: альтернативный процесс 14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Овал 15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8" name="Блок-схема: альтернативный процесс 14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5" name="Овал 144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Блок-схема: альтернативный процесс 14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Трапеция 14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2" name="Группа 151"/>
            <p:cNvGrpSpPr>
              <a:grpSpLocks noChangeAspect="1"/>
            </p:cNvGrpSpPr>
            <p:nvPr/>
          </p:nvGrpSpPr>
          <p:grpSpPr>
            <a:xfrm>
              <a:off x="2664000" y="1988840"/>
              <a:ext cx="305315" cy="741050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5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5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Трапеция 15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Трапеция 15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59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63" name="Блок-схема: альтернативный процесс 16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4" name="Овал 16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6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61" name="Блок-схема: альтернативный процесс 16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2" name="Овал 16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54" name="Овал 15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5" name="Группа 48"/>
            <p:cNvGrpSpPr>
              <a:grpSpLocks noChangeAspect="1"/>
            </p:cNvGrpSpPr>
            <p:nvPr/>
          </p:nvGrpSpPr>
          <p:grpSpPr>
            <a:xfrm>
              <a:off x="3707904" y="1988840"/>
              <a:ext cx="274961" cy="739344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66" name="Овал 16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Овал 16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75" name="Блок-схема: альтернативный процесс 17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Овал 17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73" name="Блок-схема: альтернативный процесс 17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0" name="Овал 16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лок-схема: альтернативный процесс 17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Трапеция 17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7" name="Группа 176"/>
            <p:cNvGrpSpPr>
              <a:grpSpLocks noChangeAspect="1"/>
            </p:cNvGrpSpPr>
            <p:nvPr/>
          </p:nvGrpSpPr>
          <p:grpSpPr>
            <a:xfrm>
              <a:off x="3347904" y="1988840"/>
              <a:ext cx="305315" cy="741050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78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8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1" name="Трапеция 18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2" name="Овал 18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" name="Трапеция 18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8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8" name="Блок-схема: альтернативный процесс 18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9" name="Овал 18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6" name="Блок-схема: альтернативный процесс 18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Овал 18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79" name="Овал 17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18" name="Группа 317"/>
          <p:cNvGrpSpPr>
            <a:grpSpLocks noChangeAspect="1"/>
          </p:cNvGrpSpPr>
          <p:nvPr/>
        </p:nvGrpSpPr>
        <p:grpSpPr>
          <a:xfrm>
            <a:off x="755576" y="2564904"/>
            <a:ext cx="5056942" cy="1111575"/>
            <a:chOff x="611560" y="2996952"/>
            <a:chExt cx="3371305" cy="741050"/>
          </a:xfrm>
        </p:grpSpPr>
        <p:grpSp>
          <p:nvGrpSpPr>
            <p:cNvPr id="192" name="Группа 48"/>
            <p:cNvGrpSpPr>
              <a:grpSpLocks noChangeAspect="1"/>
            </p:cNvGrpSpPr>
            <p:nvPr/>
          </p:nvGrpSpPr>
          <p:grpSpPr>
            <a:xfrm>
              <a:off x="971600" y="2996952"/>
              <a:ext cx="271507" cy="739344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306" name="Овал 30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15" name="Блок-схема: альтернативный процесс 31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6" name="Овал 31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13" name="Блок-схема: альтернативный процесс 31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4" name="Овал 4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0" name="Овал 42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Блок-схема: альтернативный процесс 3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Трапеция 31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3" name="Группа 88"/>
            <p:cNvGrpSpPr>
              <a:grpSpLocks noChangeAspect="1"/>
            </p:cNvGrpSpPr>
            <p:nvPr/>
          </p:nvGrpSpPr>
          <p:grpSpPr>
            <a:xfrm>
              <a:off x="611560" y="2996952"/>
              <a:ext cx="305315" cy="741050"/>
              <a:chOff x="824400" y="1844824"/>
              <a:chExt cx="522943" cy="1211166"/>
            </a:xfrm>
          </p:grpSpPr>
          <p:grpSp>
            <p:nvGrpSpPr>
              <p:cNvPr id="294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solidFill>
                <a:schemeClr val="accent2"/>
              </a:solidFill>
            </p:grpSpPr>
            <p:sp>
              <p:nvSpPr>
                <p:cNvPr id="296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7" name="Трапеция 1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8" name="Овал 1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9" name="Трапеция 1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0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04" name="Блок-схема: альтернативный процесс 30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5" name="Овал 2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01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02" name="Блок-схема: альтернативный процесс 30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3" name="Овал 302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95" name="Овал 6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4" name="Группа 48"/>
            <p:cNvGrpSpPr>
              <a:grpSpLocks noChangeAspect="1"/>
            </p:cNvGrpSpPr>
            <p:nvPr/>
          </p:nvGrpSpPr>
          <p:grpSpPr>
            <a:xfrm>
              <a:off x="1656000" y="2996952"/>
              <a:ext cx="271507" cy="739344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83" name="Овал 282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5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92" name="Блок-схема: альтернативный процесс 29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3" name="Овал 29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86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90" name="Блок-схема: альтернативный процесс 28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1" name="Овал 29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7" name="Овал 286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5" name="Группа 101"/>
            <p:cNvGrpSpPr>
              <a:grpSpLocks noChangeAspect="1"/>
            </p:cNvGrpSpPr>
            <p:nvPr/>
          </p:nvGrpSpPr>
          <p:grpSpPr>
            <a:xfrm>
              <a:off x="1296000" y="2996952"/>
              <a:ext cx="305315" cy="741050"/>
              <a:chOff x="824400" y="1844824"/>
              <a:chExt cx="522943" cy="1211166"/>
            </a:xfrm>
          </p:grpSpPr>
          <p:grpSp>
            <p:nvGrpSpPr>
              <p:cNvPr id="271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solidFill>
                <a:schemeClr val="accent2"/>
              </a:solidFill>
            </p:grpSpPr>
            <p:sp>
              <p:nvSpPr>
                <p:cNvPr id="273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4" name="Трапеция 273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5" name="Овал 274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6" name="Трапеция 275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77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81" name="Блок-схема: альтернативный процесс 28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2" name="Овал 28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78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79" name="Блок-схема: альтернативный процесс 278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0" name="Овал 279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72" name="Овал 271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6" name="Группа 48"/>
            <p:cNvGrpSpPr>
              <a:grpSpLocks noChangeAspect="1"/>
            </p:cNvGrpSpPr>
            <p:nvPr/>
          </p:nvGrpSpPr>
          <p:grpSpPr>
            <a:xfrm>
              <a:off x="2340000" y="2996952"/>
              <a:ext cx="271507" cy="739344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60" name="Овал 259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62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69" name="Блок-схема: альтернативный процесс 268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0" name="Овал 269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63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67" name="Блок-схема: альтернативный процесс 26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8" name="Овал 26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64" name="Овал 263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Блок-схема: альтернативный процесс 264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Трапеция 265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7" name="Группа 126"/>
            <p:cNvGrpSpPr>
              <a:grpSpLocks noChangeAspect="1"/>
            </p:cNvGrpSpPr>
            <p:nvPr/>
          </p:nvGrpSpPr>
          <p:grpSpPr>
            <a:xfrm>
              <a:off x="1980000" y="2996952"/>
              <a:ext cx="305315" cy="741050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248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5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Трапеция 25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" name="Овал 25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Трапеция 25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5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58" name="Блок-схема: альтернативный процесс 25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9" name="Овал 25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5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56" name="Блок-схема: альтернативный процесс 25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7" name="Овал 25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49" name="Овал 24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8" name="Группа 48"/>
            <p:cNvGrpSpPr>
              <a:grpSpLocks noChangeAspect="1"/>
            </p:cNvGrpSpPr>
            <p:nvPr/>
          </p:nvGrpSpPr>
          <p:grpSpPr>
            <a:xfrm>
              <a:off x="3024000" y="2996952"/>
              <a:ext cx="271507" cy="739344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37" name="Овал 236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9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46" name="Блок-схема: альтернативный процесс 245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7" name="Овал 246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0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44" name="Блок-схема: альтернативный процесс 243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5" name="Овал 244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41" name="Овал 240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Блок-схема: альтернативный процесс 241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Трапеция 242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9" name="Группа 151"/>
            <p:cNvGrpSpPr>
              <a:grpSpLocks noChangeAspect="1"/>
            </p:cNvGrpSpPr>
            <p:nvPr/>
          </p:nvGrpSpPr>
          <p:grpSpPr>
            <a:xfrm>
              <a:off x="2664000" y="2996952"/>
              <a:ext cx="305315" cy="741050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225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27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8" name="Трапеция 227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9" name="Овал 228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0" name="Трапеция 229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31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35" name="Блок-схема: альтернативный процесс 234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6" name="Овал 235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32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33" name="Блок-схема: альтернативный процесс 23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4" name="Овал 23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26" name="Овал 225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0" name="Группа 48"/>
            <p:cNvGrpSpPr>
              <a:grpSpLocks noChangeAspect="1"/>
            </p:cNvGrpSpPr>
            <p:nvPr/>
          </p:nvGrpSpPr>
          <p:grpSpPr>
            <a:xfrm>
              <a:off x="3707904" y="2996952"/>
              <a:ext cx="274961" cy="739344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214" name="Овал 213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6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23" name="Блок-схема: альтернативный процесс 22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" name="Овал 22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17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21" name="Блок-схема: альтернативный процесс 22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" name="Овал 22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8" name="Овал 217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лок-схема: альтернативный процесс 218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Трапеция 219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1" name="Группа 176"/>
            <p:cNvGrpSpPr>
              <a:grpSpLocks noChangeAspect="1"/>
            </p:cNvGrpSpPr>
            <p:nvPr/>
          </p:nvGrpSpPr>
          <p:grpSpPr>
            <a:xfrm>
              <a:off x="3347904" y="2996952"/>
              <a:ext cx="305315" cy="741050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202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04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Трапеция 204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" name="Овал 205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" name="Трапеция 206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08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12" name="Блок-схема: альтернативный процесс 21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3" name="Овал 212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9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10" name="Блок-схема: альтернативный процесс 209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1" name="Овал 210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03" name="Овал 202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9" name="TextBox 318"/>
          <p:cNvSpPr txBox="1"/>
          <p:nvPr/>
        </p:nvSpPr>
        <p:spPr>
          <a:xfrm>
            <a:off x="0" y="1340768"/>
            <a:ext cx="2123728" cy="933807"/>
          </a:xfrm>
          <a:prstGeom prst="rightArrow">
            <a:avLst>
              <a:gd name="adj1" fmla="val 75489"/>
              <a:gd name="adj2" fmla="val 48605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andara" pitchFamily="34" charset="0"/>
              </a:rPr>
              <a:t>11-12</a:t>
            </a:r>
            <a:r>
              <a:rPr lang="ru-RU" sz="3200" b="1" dirty="0" smtClean="0">
                <a:latin typeface="Candara" pitchFamily="34" charset="0"/>
              </a:rPr>
              <a:t> </a:t>
            </a:r>
            <a:r>
              <a:rPr lang="ru-RU" sz="3000" b="1" dirty="0" smtClean="0">
                <a:latin typeface="Candara" pitchFamily="34" charset="0"/>
              </a:rPr>
              <a:t>лет</a:t>
            </a:r>
            <a:endParaRPr lang="ru-RU" sz="3000" b="1" dirty="0">
              <a:latin typeface="Candara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5940152" y="2564904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andara" pitchFamily="34" charset="0"/>
              </a:rPr>
              <a:t>Настройка фильтров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5940152" y="4077072"/>
            <a:ext cx="3400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andara" pitchFamily="34" charset="0"/>
              </a:rPr>
              <a:t>Конфиденциальность </a:t>
            </a:r>
          </a:p>
          <a:p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   профиля в </a:t>
            </a:r>
            <a:r>
              <a:rPr lang="ru-RU" sz="2400" dirty="0" err="1" smtClean="0">
                <a:latin typeface="Candara" pitchFamily="34" charset="0"/>
              </a:rPr>
              <a:t>соцсетях</a:t>
            </a:r>
            <a:endParaRPr lang="ru-RU" sz="24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andara" pitchFamily="34" charset="0"/>
              </a:rPr>
              <a:t>Блокировка </a:t>
            </a:r>
          </a:p>
          <a:p>
            <a:r>
              <a:rPr lang="ru-RU" sz="2400" dirty="0" smtClean="0">
                <a:latin typeface="Candara" pitchFamily="34" charset="0"/>
              </a:rPr>
              <a:t>    нежелательных </a:t>
            </a:r>
          </a:p>
          <a:p>
            <a:r>
              <a:rPr lang="ru-RU" sz="2400" dirty="0" smtClean="0">
                <a:latin typeface="Candara" pitchFamily="34" charset="0"/>
              </a:rPr>
              <a:t>    сообщений</a:t>
            </a:r>
          </a:p>
        </p:txBody>
      </p:sp>
    </p:spTree>
  </p:cSld>
  <p:clrMapOvr>
    <a:masterClrMapping/>
  </p:clrMapOvr>
  <p:transition advTm="1120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/>
              <a:t>Какими средствами </a:t>
            </a:r>
            <a:r>
              <a:rPr lang="ru-RU" b="1" cap="all" dirty="0" err="1"/>
              <a:t>онлайн-защиты</a:t>
            </a:r>
            <a:r>
              <a:rPr lang="ru-RU" b="1" cap="all" dirty="0"/>
              <a:t> умеет пользоваться ребенок?</a:t>
            </a:r>
          </a:p>
        </p:txBody>
      </p:sp>
      <p:grpSp>
        <p:nvGrpSpPr>
          <p:cNvPr id="358" name="Группа 357"/>
          <p:cNvGrpSpPr/>
          <p:nvPr/>
        </p:nvGrpSpPr>
        <p:grpSpPr>
          <a:xfrm>
            <a:off x="755576" y="4077072"/>
            <a:ext cx="5056910" cy="1113303"/>
            <a:chOff x="755576" y="4077072"/>
            <a:chExt cx="5056910" cy="1113303"/>
          </a:xfrm>
        </p:grpSpPr>
        <p:grpSp>
          <p:nvGrpSpPr>
            <p:cNvPr id="3" name="Группа 101"/>
            <p:cNvGrpSpPr>
              <a:grpSpLocks noChangeAspect="1"/>
            </p:cNvGrpSpPr>
            <p:nvPr/>
          </p:nvGrpSpPr>
          <p:grpSpPr>
            <a:xfrm>
              <a:off x="1782000" y="4078800"/>
              <a:ext cx="457968" cy="1111575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4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398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9" name="Трапеция 398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0" name="Овал 399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1" name="Трапеция 400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406" name="Блок-схема: альтернативный процесс 40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7" name="Овал 40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404" name="Блок-схема: альтернативный процесс 40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5" name="Овал 404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397" name="Овал 396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48"/>
            <p:cNvGrpSpPr>
              <a:grpSpLocks noChangeAspect="1"/>
            </p:cNvGrpSpPr>
            <p:nvPr/>
          </p:nvGrpSpPr>
          <p:grpSpPr>
            <a:xfrm>
              <a:off x="2322000" y="4078800"/>
              <a:ext cx="407257" cy="1109016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384" name="Овал 383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5" name="Овал 384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93" name="Блок-схема: альтернативный процесс 39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4" name="Овал 39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91" name="Блок-схема: альтернативный процесс 39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2" name="Овал 39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88" name="Овал 387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" name="Блок-схема: альтернативный процесс 388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" name="Трапеция 389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126"/>
            <p:cNvGrpSpPr>
              <a:grpSpLocks noChangeAspect="1"/>
            </p:cNvGrpSpPr>
            <p:nvPr/>
          </p:nvGrpSpPr>
          <p:grpSpPr>
            <a:xfrm>
              <a:off x="2808000" y="4078800"/>
              <a:ext cx="457968" cy="1111575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1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373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4" name="Трапеция 373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5" name="Овал 374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6" name="Трапеция 375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81" name="Блок-схема: альтернативный процесс 38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2" name="Овал 38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79" name="Блок-схема: альтернативный процесс 378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0" name="Овал 379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372" name="Овал 371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48"/>
            <p:cNvGrpSpPr>
              <a:grpSpLocks noChangeAspect="1"/>
            </p:cNvGrpSpPr>
            <p:nvPr/>
          </p:nvGrpSpPr>
          <p:grpSpPr>
            <a:xfrm>
              <a:off x="3348000" y="4078800"/>
              <a:ext cx="407257" cy="1109016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359" name="Овал 358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68" name="Блок-схема: альтернативный процесс 36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9" name="Овал 36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0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66" name="Блок-схема: альтернативный процесс 365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7" name="Овал 366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63" name="Овал 362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Блок-схема: альтернативный процесс 363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Трапеция 364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48"/>
            <p:cNvGrpSpPr>
              <a:grpSpLocks noChangeAspect="1"/>
            </p:cNvGrpSpPr>
            <p:nvPr/>
          </p:nvGrpSpPr>
          <p:grpSpPr>
            <a:xfrm>
              <a:off x="1295631" y="4077072"/>
              <a:ext cx="407257" cy="1109016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32" name="Овал 31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7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8" name="Блок-схема: альтернативный процесс 3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8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41" name="Блок-схема: альтернативный процесс 4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Овал 42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лок-схема: альтернативный процесс 3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Трапеция 32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9" name="Группа 88"/>
            <p:cNvGrpSpPr>
              <a:grpSpLocks noChangeAspect="1"/>
            </p:cNvGrpSpPr>
            <p:nvPr/>
          </p:nvGrpSpPr>
          <p:grpSpPr>
            <a:xfrm>
              <a:off x="755576" y="4077072"/>
              <a:ext cx="457968" cy="1111575"/>
              <a:chOff x="824400" y="1844824"/>
              <a:chExt cx="522943" cy="1211166"/>
            </a:xfrm>
          </p:grpSpPr>
          <p:grpSp>
            <p:nvGrpSpPr>
              <p:cNvPr id="50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solidFill>
                <a:schemeClr val="accent2"/>
              </a:solidFill>
            </p:grpSpPr>
            <p:sp>
              <p:nvSpPr>
                <p:cNvPr id="1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Трапеция 1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Овал 1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Трапеция 1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1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6" name="Блок-схема: альтернативный процесс 2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Овал 2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2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0" name="Блок-схема: альтернативный процесс 29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Овал 30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65" name="Овал 6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48"/>
            <p:cNvGrpSpPr>
              <a:grpSpLocks noChangeAspect="1"/>
            </p:cNvGrpSpPr>
            <p:nvPr/>
          </p:nvGrpSpPr>
          <p:grpSpPr>
            <a:xfrm>
              <a:off x="4374202" y="4077072"/>
              <a:ext cx="407257" cy="1109016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141" name="Овал 14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50" name="Блок-схема: альтернативный процесс 14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Овал 15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0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8" name="Блок-схема: альтернативный процесс 14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5" name="Овал 144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Блок-схема: альтернативный процесс 14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Трапеция 14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151"/>
            <p:cNvGrpSpPr>
              <a:grpSpLocks noChangeAspect="1"/>
            </p:cNvGrpSpPr>
            <p:nvPr/>
          </p:nvGrpSpPr>
          <p:grpSpPr>
            <a:xfrm>
              <a:off x="3834207" y="4077072"/>
              <a:ext cx="457968" cy="1111575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72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5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Трапеция 15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Трапеция 15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73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63" name="Блок-схема: альтернативный процесс 16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4" name="Овал 16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4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61" name="Блок-схема: альтернативный процесс 16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2" name="Овал 16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54" name="Овал 15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" name="Группа 48"/>
            <p:cNvGrpSpPr>
              <a:grpSpLocks noChangeAspect="1"/>
            </p:cNvGrpSpPr>
            <p:nvPr/>
          </p:nvGrpSpPr>
          <p:grpSpPr>
            <a:xfrm>
              <a:off x="5400048" y="4077072"/>
              <a:ext cx="412438" cy="1109016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66" name="Овал 16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Овал 16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6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75" name="Блок-схема: альтернативный процесс 17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Овал 17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7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73" name="Блок-схема: альтернативный процесс 17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0" name="Овал 16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лок-схема: альтернативный процесс 17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Трапеция 17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176"/>
            <p:cNvGrpSpPr>
              <a:grpSpLocks noChangeAspect="1"/>
            </p:cNvGrpSpPr>
            <p:nvPr/>
          </p:nvGrpSpPr>
          <p:grpSpPr>
            <a:xfrm>
              <a:off x="4860053" y="4077072"/>
              <a:ext cx="457968" cy="1111575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79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8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1" name="Трапеция 18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2" name="Овал 18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" name="Трапеция 18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8" name="Блок-схема: альтернативный процесс 18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9" name="Овал 18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1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6" name="Блок-схема: альтернативный процесс 18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Овал 18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79" name="Овал 17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50" name="Группа 349"/>
          <p:cNvGrpSpPr/>
          <p:nvPr/>
        </p:nvGrpSpPr>
        <p:grpSpPr>
          <a:xfrm>
            <a:off x="755576" y="2564904"/>
            <a:ext cx="5056942" cy="1113471"/>
            <a:chOff x="755576" y="2564904"/>
            <a:chExt cx="5056942" cy="1113471"/>
          </a:xfrm>
        </p:grpSpPr>
        <p:grpSp>
          <p:nvGrpSpPr>
            <p:cNvPr id="21" name="Группа 48"/>
            <p:cNvGrpSpPr>
              <a:grpSpLocks noChangeAspect="1"/>
            </p:cNvGrpSpPr>
            <p:nvPr/>
          </p:nvGrpSpPr>
          <p:grpSpPr>
            <a:xfrm>
              <a:off x="4374000" y="2566800"/>
              <a:ext cx="407257" cy="1109016"/>
              <a:chOff x="7596336" y="1988840"/>
              <a:chExt cx="1656184" cy="4226768"/>
            </a:xfrm>
            <a:solidFill>
              <a:schemeClr val="accent3"/>
            </a:solidFill>
          </p:grpSpPr>
          <p:sp>
            <p:nvSpPr>
              <p:cNvPr id="347" name="Овал 346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56" name="Блок-схема: альтернативный процесс 355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7" name="Овал 356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3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54" name="Блок-схема: альтернативный процесс 353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5" name="Овал 354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51" name="Овал 350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Блок-схема: альтернативный процесс 351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Трапеция 352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176"/>
            <p:cNvGrpSpPr>
              <a:grpSpLocks noChangeAspect="1"/>
            </p:cNvGrpSpPr>
            <p:nvPr/>
          </p:nvGrpSpPr>
          <p:grpSpPr>
            <a:xfrm>
              <a:off x="4860000" y="2566800"/>
              <a:ext cx="457968" cy="1111575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25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336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7" name="Трапеция 336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8" name="Овал 337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9" name="Трапеция 338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8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44" name="Блок-схема: альтернативный процесс 34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5" name="Овал 344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9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42" name="Блок-схема: альтернативный процесс 34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3" name="Овал 342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335" name="Овал 33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176"/>
            <p:cNvGrpSpPr>
              <a:grpSpLocks noChangeAspect="1"/>
            </p:cNvGrpSpPr>
            <p:nvPr/>
          </p:nvGrpSpPr>
          <p:grpSpPr>
            <a:xfrm>
              <a:off x="3834000" y="2566800"/>
              <a:ext cx="457968" cy="1111575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37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323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4" name="Трапеция 323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5" name="Овал 324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6" name="Трапеция 325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31" name="Блок-схема: альтернативный процесс 33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2" name="Овал 33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4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29" name="Блок-схема: альтернативный процесс 328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0" name="Овал 329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322" name="Овал 321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48"/>
            <p:cNvGrpSpPr>
              <a:grpSpLocks noChangeAspect="1"/>
            </p:cNvGrpSpPr>
            <p:nvPr/>
          </p:nvGrpSpPr>
          <p:grpSpPr>
            <a:xfrm>
              <a:off x="1295634" y="2564904"/>
              <a:ext cx="407259" cy="1109016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306" name="Овал 30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15" name="Блок-схема: альтернативный процесс 31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6" name="Овал 31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13" name="Блок-схема: альтернативный процесс 31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4" name="Овал 4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0" name="Овал 42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Блок-схема: альтернативный процесс 3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Трапеция 31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5" name="Группа 88"/>
            <p:cNvGrpSpPr>
              <a:grpSpLocks noChangeAspect="1"/>
            </p:cNvGrpSpPr>
            <p:nvPr/>
          </p:nvGrpSpPr>
          <p:grpSpPr>
            <a:xfrm>
              <a:off x="755576" y="2564904"/>
              <a:ext cx="457971" cy="1111575"/>
              <a:chOff x="824400" y="1844824"/>
              <a:chExt cx="522943" cy="1211166"/>
            </a:xfrm>
          </p:grpSpPr>
          <p:grpSp>
            <p:nvGrpSpPr>
              <p:cNvPr id="8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solidFill>
                <a:schemeClr val="accent2"/>
              </a:solidFill>
            </p:grpSpPr>
            <p:sp>
              <p:nvSpPr>
                <p:cNvPr id="296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7" name="Трапеция 1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8" name="Овал 1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9" name="Трапеция 1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87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04" name="Блок-схема: альтернативный процесс 30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5" name="Овал 2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8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02" name="Блок-схема: альтернативный процесс 301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3" name="Овал 302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95" name="Овал 64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9" name="Группа 48"/>
            <p:cNvGrpSpPr>
              <a:grpSpLocks noChangeAspect="1"/>
            </p:cNvGrpSpPr>
            <p:nvPr/>
          </p:nvGrpSpPr>
          <p:grpSpPr>
            <a:xfrm>
              <a:off x="2322231" y="2564904"/>
              <a:ext cx="407259" cy="1109016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83" name="Овал 282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0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92" name="Блок-схема: альтернативный процесс 291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3" name="Овал 292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3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90" name="Блок-схема: альтернативный процесс 28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1" name="Овал 29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7" name="Овал 286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Блок-схема: альтернативный процесс 9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Трапеция 9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4" name="Группа 101"/>
            <p:cNvGrpSpPr>
              <a:grpSpLocks noChangeAspect="1"/>
            </p:cNvGrpSpPr>
            <p:nvPr/>
          </p:nvGrpSpPr>
          <p:grpSpPr>
            <a:xfrm>
              <a:off x="1782233" y="2564904"/>
              <a:ext cx="457971" cy="1111575"/>
              <a:chOff x="824400" y="1844824"/>
              <a:chExt cx="522943" cy="1211166"/>
            </a:xfrm>
          </p:grpSpPr>
          <p:grpSp>
            <p:nvGrpSpPr>
              <p:cNvPr id="102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solidFill>
                <a:schemeClr val="accent2"/>
              </a:solidFill>
            </p:grpSpPr>
            <p:sp>
              <p:nvSpPr>
                <p:cNvPr id="273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4" name="Трапеция 273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5" name="Овал 274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6" name="Трапеция 275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03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81" name="Блок-схема: альтернативный процесс 28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2" name="Овал 28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09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79" name="Блок-схема: альтернативный процесс 278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0" name="Овал 279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72" name="Овал 271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0" name="Группа 48"/>
            <p:cNvGrpSpPr>
              <a:grpSpLocks noChangeAspect="1"/>
            </p:cNvGrpSpPr>
            <p:nvPr/>
          </p:nvGrpSpPr>
          <p:grpSpPr>
            <a:xfrm>
              <a:off x="3348228" y="2564904"/>
              <a:ext cx="407259" cy="1109016"/>
              <a:chOff x="7596336" y="1988840"/>
              <a:chExt cx="1656184" cy="4226768"/>
            </a:xfrm>
            <a:solidFill>
              <a:schemeClr val="accent2"/>
            </a:solidFill>
          </p:grpSpPr>
          <p:sp>
            <p:nvSpPr>
              <p:cNvPr id="260" name="Овал 259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5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69" name="Блок-схема: альтернативный процесс 268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0" name="Овал 269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8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67" name="Блок-схема: альтернативный процесс 266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8" name="Овал 267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64" name="Овал 263"/>
              <p:cNvSpPr/>
              <p:nvPr/>
            </p:nvSpPr>
            <p:spPr>
              <a:xfrm>
                <a:off x="8825355" y="3068959"/>
                <a:ext cx="424955" cy="13556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Блок-схема: альтернативный процесс 264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Трапеция 265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9" name="Группа 126"/>
            <p:cNvGrpSpPr>
              <a:grpSpLocks noChangeAspect="1"/>
            </p:cNvGrpSpPr>
            <p:nvPr/>
          </p:nvGrpSpPr>
          <p:grpSpPr>
            <a:xfrm>
              <a:off x="2808230" y="2564904"/>
              <a:ext cx="457971" cy="1111575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127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5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Трапеция 25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" name="Овал 25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Трапеция 25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8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58" name="Блок-схема: альтернативный процесс 25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9" name="Овал 25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4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56" name="Блок-схема: альтернативный процесс 25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7" name="Овал 25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49" name="Овал 24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0" name="Группа 48"/>
            <p:cNvGrpSpPr>
              <a:grpSpLocks noChangeAspect="1"/>
            </p:cNvGrpSpPr>
            <p:nvPr/>
          </p:nvGrpSpPr>
          <p:grpSpPr>
            <a:xfrm>
              <a:off x="5400078" y="2564904"/>
              <a:ext cx="412440" cy="1109016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214" name="Овал 213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5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23" name="Блок-схема: альтернативный процесс 22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" name="Овал 22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8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21" name="Блок-схема: альтернативный процесс 220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" name="Овал 221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8" name="Овал 217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лок-схема: альтернативный процесс 218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Трапеция 219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46" name="TextBox 345"/>
          <p:cNvSpPr txBox="1"/>
          <p:nvPr/>
        </p:nvSpPr>
        <p:spPr>
          <a:xfrm>
            <a:off x="5940152" y="2564904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andara" pitchFamily="34" charset="0"/>
              </a:rPr>
              <a:t>Настройка фильтров</a:t>
            </a:r>
            <a:endParaRPr lang="ru-RU" sz="2400" dirty="0">
              <a:latin typeface="Candara" pitchFamily="34" charset="0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5940152" y="3284984"/>
            <a:ext cx="3400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andara" pitchFamily="34" charset="0"/>
              </a:rPr>
              <a:t>Конфиденциальность </a:t>
            </a:r>
          </a:p>
          <a:p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   профиля в </a:t>
            </a:r>
            <a:r>
              <a:rPr lang="ru-RU" sz="2400" dirty="0" err="1" smtClean="0">
                <a:latin typeface="Candara" pitchFamily="34" charset="0"/>
              </a:rPr>
              <a:t>соцсетях</a:t>
            </a:r>
            <a:endParaRPr lang="ru-RU" sz="24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andara" pitchFamily="34" charset="0"/>
              </a:rPr>
              <a:t>Блокировка </a:t>
            </a:r>
          </a:p>
          <a:p>
            <a:r>
              <a:rPr lang="ru-RU" sz="2400" dirty="0" smtClean="0">
                <a:latin typeface="Candara" pitchFamily="34" charset="0"/>
              </a:rPr>
              <a:t>    нежелательных </a:t>
            </a:r>
          </a:p>
          <a:p>
            <a:r>
              <a:rPr lang="ru-RU" sz="2400" dirty="0" smtClean="0">
                <a:latin typeface="Candara" pitchFamily="34" charset="0"/>
              </a:rPr>
              <a:t>    сообщений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5940000" y="5112000"/>
            <a:ext cx="3278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andara" pitchFamily="34" charset="0"/>
              </a:rPr>
              <a:t>Журнал посещаемых</a:t>
            </a:r>
          </a:p>
          <a:p>
            <a:r>
              <a:rPr lang="ru-RU" sz="2400" dirty="0">
                <a:latin typeface="Candara" pitchFamily="34" charset="0"/>
              </a:rPr>
              <a:t> </a:t>
            </a:r>
            <a:r>
              <a:rPr lang="ru-RU" sz="2400" dirty="0" smtClean="0">
                <a:latin typeface="Candara" pitchFamily="34" charset="0"/>
              </a:rPr>
              <a:t>   сайтов и сообщений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0" y="1340768"/>
            <a:ext cx="2123728" cy="933807"/>
          </a:xfrm>
          <a:prstGeom prst="rightArrow">
            <a:avLst>
              <a:gd name="adj1" fmla="val 75489"/>
              <a:gd name="adj2" fmla="val 48605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andara" pitchFamily="34" charset="0"/>
              </a:rPr>
              <a:t>11-12</a:t>
            </a:r>
            <a:r>
              <a:rPr lang="ru-RU" sz="3200" b="1" dirty="0" smtClean="0">
                <a:latin typeface="Candara" pitchFamily="34" charset="0"/>
              </a:rPr>
              <a:t> </a:t>
            </a:r>
            <a:r>
              <a:rPr lang="ru-RU" sz="3000" b="1" dirty="0" smtClean="0">
                <a:latin typeface="Candara" pitchFamily="34" charset="0"/>
              </a:rPr>
              <a:t>лет</a:t>
            </a:r>
            <a:endParaRPr lang="ru-RU" sz="3000" b="1" dirty="0">
              <a:latin typeface="Candara" pitchFamily="34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0" y="1340768"/>
            <a:ext cx="2123728" cy="936104"/>
          </a:xfrm>
          <a:prstGeom prst="rightArrow">
            <a:avLst>
              <a:gd name="adj1" fmla="val 75489"/>
              <a:gd name="adj2" fmla="val 48605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andara" pitchFamily="34" charset="0"/>
              </a:rPr>
              <a:t>    13</a:t>
            </a:r>
            <a:r>
              <a:rPr lang="ru-RU" sz="3200" b="1" dirty="0" smtClean="0">
                <a:latin typeface="Candara" pitchFamily="34" charset="0"/>
              </a:rPr>
              <a:t> </a:t>
            </a:r>
            <a:r>
              <a:rPr lang="ru-RU" sz="3000" b="1" dirty="0" smtClean="0">
                <a:latin typeface="Candara" pitchFamily="34" charset="0"/>
              </a:rPr>
              <a:t>лет</a:t>
            </a:r>
            <a:endParaRPr lang="ru-RU" sz="3000" b="1" dirty="0">
              <a:latin typeface="Candara" pitchFamily="34" charset="0"/>
            </a:endParaRPr>
          </a:p>
        </p:txBody>
      </p:sp>
    </p:spTree>
  </p:cSld>
  <p:clrMapOvr>
    <a:masterClrMapping/>
  </p:clrMapOvr>
  <p:transition advTm="1413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 smtClean="0"/>
              <a:t>Почему взрослым трудно </a:t>
            </a:r>
            <a:br>
              <a:rPr lang="ru-RU" b="1" cap="all" dirty="0" smtClean="0"/>
            </a:br>
            <a:r>
              <a:rPr lang="ru-RU" b="1" cap="all" dirty="0" smtClean="0"/>
              <a:t>помочь ребенку </a:t>
            </a:r>
            <a:endParaRPr lang="ru-RU" b="1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76872"/>
            <a:ext cx="4320480" cy="792087"/>
          </a:xfrm>
          <a:prstGeom prst="round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Candara" pitchFamily="34" charset="0"/>
              </a:rPr>
              <a:t>	       Цифровой разрыв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6283" r="20912"/>
          <a:stretch>
            <a:fillRect/>
          </a:stretch>
        </p:blipFill>
        <p:spPr bwMode="auto">
          <a:xfrm>
            <a:off x="6660232" y="1412776"/>
            <a:ext cx="167331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331640" y="3429000"/>
            <a:ext cx="4824536" cy="864096"/>
          </a:xfrm>
          <a:prstGeom prst="round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latin typeface="Candara" pitchFamily="34" charset="0"/>
                <a:cs typeface="Arial" pitchFamily="34" charset="0"/>
              </a:rPr>
              <a:t>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Незнание </a:t>
            </a:r>
            <a:r>
              <a:rPr lang="ru-RU" sz="2400" dirty="0" err="1" smtClean="0">
                <a:latin typeface="Candara" pitchFamily="34" charset="0"/>
                <a:cs typeface="Arial" pitchFamily="34" charset="0"/>
              </a:rPr>
              <a:t>И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нтернет-рисков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979712" y="4653136"/>
            <a:ext cx="5256584" cy="864096"/>
          </a:xfrm>
          <a:prstGeom prst="round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latin typeface="Candara" pitchFamily="34" charset="0"/>
                <a:cs typeface="Arial" pitchFamily="34" charset="0"/>
              </a:rPr>
              <a:t>	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Ребенок не готов увидеть и    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Arial" pitchFamily="34" charset="0"/>
              </a:rPr>
              <a:t>         принять помощь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340768"/>
            <a:ext cx="792088" cy="17697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ndara" pitchFamily="34" charset="0"/>
              </a:rPr>
              <a:t>1</a:t>
            </a:r>
            <a:endParaRPr lang="ru-RU" sz="10900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564904"/>
            <a:ext cx="648072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ndara" pitchFamily="34" charset="0"/>
              </a:rPr>
              <a:t>2</a:t>
            </a:r>
            <a:endParaRPr lang="ru-RU" sz="10600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3789040"/>
            <a:ext cx="64807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ndara" pitchFamily="34" charset="0"/>
              </a:rPr>
              <a:t>3</a:t>
            </a:r>
            <a:endParaRPr lang="ru-RU" sz="10000" dirty="0">
              <a:latin typeface="Candara" pitchFamily="34" charset="0"/>
            </a:endParaRPr>
          </a:p>
        </p:txBody>
      </p:sp>
    </p:spTree>
  </p:cSld>
  <p:clrMapOvr>
    <a:masterClrMapping/>
  </p:clrMapOvr>
  <p:transition advTm="951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1198392" y="2274920"/>
            <a:ext cx="0" cy="3312368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cap="all" dirty="0" smtClean="0"/>
              <a:t>Россия входит в зону повышенного риска в вопросе безопасности детей </a:t>
            </a:r>
            <a:br>
              <a:rPr lang="ru-RU" sz="2700" b="1" cap="all" dirty="0" smtClean="0"/>
            </a:br>
            <a:r>
              <a:rPr lang="ru-RU" sz="2700" b="1" cap="all" dirty="0" smtClean="0"/>
              <a:t>в Интернете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2408" y="1914880"/>
            <a:ext cx="6336704" cy="792088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ru-RU" sz="2400" dirty="0" smtClean="0">
                <a:latin typeface="Candara" pitchFamily="34" charset="0"/>
              </a:rPr>
              <a:t>Высокая </a:t>
            </a:r>
            <a:r>
              <a:rPr lang="ru-RU" sz="2400" dirty="0" err="1" smtClean="0">
                <a:latin typeface="Candara" pitchFamily="34" charset="0"/>
              </a:rPr>
              <a:t>онлайн-активность</a:t>
            </a:r>
            <a:r>
              <a:rPr lang="ru-RU" sz="2400" dirty="0" smtClean="0">
                <a:latin typeface="Candara" pitchFamily="34" charset="0"/>
              </a:rPr>
              <a:t> школьников</a:t>
            </a:r>
          </a:p>
          <a:p>
            <a:pPr>
              <a:lnSpc>
                <a:spcPct val="200000"/>
              </a:lnSpc>
              <a:buNone/>
            </a:pPr>
            <a:endParaRPr lang="ru-RU" sz="2400" dirty="0" smtClean="0">
              <a:latin typeface="Candar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3826768" y="2804128"/>
            <a:ext cx="554360" cy="5832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3826768" y="2806080"/>
            <a:ext cx="554360" cy="58326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26768" y="2806080"/>
            <a:ext cx="554360" cy="5832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826768" y="2806080"/>
            <a:ext cx="554360" cy="5832648"/>
          </a:xfrm>
          <a:prstGeom prst="rect">
            <a:avLst/>
          </a:prstGeom>
          <a:solidFill>
            <a:srgbClr val="F05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3826768" y="2806080"/>
            <a:ext cx="554360" cy="5832648"/>
          </a:xfrm>
          <a:prstGeom prst="rect">
            <a:avLst/>
          </a:prstGeom>
          <a:solidFill>
            <a:srgbClr val="D43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342408" y="2562952"/>
            <a:ext cx="6336704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marL="92075" lvl="0" indent="-92075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400" dirty="0" smtClean="0">
                <a:latin typeface="Candara" pitchFamily="34" charset="0"/>
                <a:cs typeface="Arial" pitchFamily="34" charset="0"/>
              </a:rPr>
              <a:t>Широкий диапазон </a:t>
            </a:r>
            <a:r>
              <a:rPr lang="ru-RU" sz="2400" dirty="0" err="1" smtClean="0">
                <a:latin typeface="Candara" pitchFamily="34" charset="0"/>
                <a:cs typeface="Arial" pitchFamily="34" charset="0"/>
              </a:rPr>
              <a:t>онлайн-активностей</a:t>
            </a:r>
            <a:endParaRPr lang="ru-RU" sz="2400" dirty="0" smtClean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342408" y="3283032"/>
            <a:ext cx="6336704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marL="92075" lvl="0" indent="-92075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400" dirty="0" smtClean="0">
                <a:latin typeface="Candara" pitchFamily="34" charset="0"/>
                <a:cs typeface="Arial" pitchFamily="34" charset="0"/>
              </a:rPr>
              <a:t>Бесконтрольное пользование Интернетом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342408" y="3931104"/>
            <a:ext cx="6336704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marL="92075" lvl="0" indent="-92075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400" dirty="0" smtClean="0">
                <a:latin typeface="Candara" pitchFamily="34" charset="0"/>
                <a:cs typeface="Arial" pitchFamily="34" charset="0"/>
              </a:rPr>
              <a:t>Увеличение </a:t>
            </a:r>
            <a:r>
              <a:rPr lang="ru-RU" sz="2400" dirty="0" err="1" smtClean="0">
                <a:latin typeface="Candara" pitchFamily="34" charset="0"/>
                <a:cs typeface="Arial" pitchFamily="34" charset="0"/>
              </a:rPr>
              <a:t>онлайн-рисков</a:t>
            </a:r>
            <a:endParaRPr lang="ru-RU" sz="2400" dirty="0" smtClean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342408" y="4579176"/>
            <a:ext cx="6336704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marL="92075" lvl="0" indent="-92075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400" dirty="0" smtClean="0">
                <a:latin typeface="Candara" pitchFamily="34" charset="0"/>
                <a:cs typeface="Arial" pitchFamily="34" charset="0"/>
              </a:rPr>
              <a:t>Цифровой разрыв между поколениями</a:t>
            </a:r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1126384" y="2248016"/>
            <a:ext cx="146304" cy="1463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1126384" y="2922992"/>
            <a:ext cx="146304" cy="1463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1126384" y="3643072"/>
            <a:ext cx="146304" cy="1463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1126384" y="4291144"/>
            <a:ext cx="146304" cy="1463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1126384" y="4939216"/>
            <a:ext cx="146304" cy="14630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2167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996952"/>
            <a:ext cx="5256584" cy="16561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800" dirty="0" smtClean="0"/>
              <a:t>Спасибо!</a:t>
            </a:r>
            <a:endParaRPr lang="ru-RU" sz="8800" dirty="0"/>
          </a:p>
        </p:txBody>
      </p:sp>
    </p:spTree>
  </p:cSld>
  <p:clrMapOvr>
    <a:masterClrMapping/>
  </p:clrMapOvr>
  <p:transition advTm="173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516216" y="4734000"/>
            <a:ext cx="2448272" cy="885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cap="all" dirty="0" smtClean="0"/>
              <a:t>Дети и Интернет</a:t>
            </a:r>
            <a:endParaRPr lang="ru-RU" sz="3200" b="1" cap="all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19872" y="980728"/>
            <a:ext cx="3096344" cy="1440160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70%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школьников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dirty="0" smtClean="0">
                <a:latin typeface="Candara" pitchFamily="34" charset="0"/>
              </a:rPr>
              <a:t>ежедневно пользуются Интернетом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42000" y="1988840"/>
            <a:ext cx="5077072" cy="1584176"/>
          </a:xfrm>
          <a:prstGeom prst="rect">
            <a:avLst/>
          </a:prstGeom>
        </p:spPr>
        <p:txBody>
          <a:bodyPr vert="horz" lIns="91440" tIns="45720" rIns="0" bIns="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ts val="228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dirty="0" smtClean="0">
                <a:latin typeface="Candara" pitchFamily="34" charset="0"/>
              </a:rPr>
              <a:t>	</a:t>
            </a:r>
            <a:r>
              <a:rPr lang="ru-RU" sz="4800" b="1" dirty="0" smtClean="0">
                <a:latin typeface="Candara" pitchFamily="34" charset="0"/>
              </a:rPr>
              <a:t>56%</a:t>
            </a:r>
            <a:r>
              <a:rPr lang="ru-RU" sz="4800" dirty="0" smtClean="0">
                <a:latin typeface="Candara" pitchFamily="34" charset="0"/>
              </a:rPr>
              <a:t> </a:t>
            </a:r>
            <a:r>
              <a:rPr lang="ru-RU" sz="2000" dirty="0" smtClean="0">
                <a:latin typeface="Candara" pitchFamily="34" charset="0"/>
              </a:rPr>
              <a:t>выходят в сеть </a:t>
            </a:r>
          </a:p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Candara" pitchFamily="34" charset="0"/>
              </a:rPr>
              <a:t>с мобильных устройств </a:t>
            </a:r>
          </a:p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Candara" pitchFamily="34" charset="0"/>
              </a:rPr>
              <a:t>и компьютера в своей комнате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9" name="Цилиндр 18"/>
          <p:cNvSpPr/>
          <p:nvPr/>
        </p:nvSpPr>
        <p:spPr>
          <a:xfrm rot="5400000">
            <a:off x="3131840" y="2564904"/>
            <a:ext cx="1296144" cy="5616624"/>
          </a:xfrm>
          <a:prstGeom prst="can">
            <a:avLst>
              <a:gd name="adj" fmla="val 3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/>
          <p:cNvSpPr/>
          <p:nvPr/>
        </p:nvSpPr>
        <p:spPr>
          <a:xfrm rot="5400000">
            <a:off x="2663788" y="3176972"/>
            <a:ext cx="1152128" cy="4536504"/>
          </a:xfrm>
          <a:prstGeom prst="can">
            <a:avLst>
              <a:gd name="adj" fmla="val 23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3744000" y="4243508"/>
            <a:ext cx="3501284" cy="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6570000" y="1556792"/>
            <a:ext cx="18256" cy="443774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964488" y="4741200"/>
            <a:ext cx="0" cy="396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205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6516216" y="4734000"/>
            <a:ext cx="2448272" cy="885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cap="all" dirty="0" smtClean="0"/>
              <a:t>Дети и Интернет</a:t>
            </a:r>
            <a:endParaRPr lang="ru-RU" sz="3200" b="1" cap="all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19872" y="980728"/>
            <a:ext cx="3096344" cy="1440160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70%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школьников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dirty="0" smtClean="0">
                <a:latin typeface="Candara" pitchFamily="34" charset="0"/>
              </a:rPr>
              <a:t>ежедневно пользуются Интернетом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42000" y="1988840"/>
            <a:ext cx="5077072" cy="1584176"/>
          </a:xfrm>
          <a:prstGeom prst="rect">
            <a:avLst/>
          </a:prstGeom>
        </p:spPr>
        <p:txBody>
          <a:bodyPr vert="horz" lIns="91440" tIns="45720" rIns="0" bIns="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ts val="228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dirty="0" smtClean="0">
                <a:latin typeface="Candara" pitchFamily="34" charset="0"/>
              </a:rPr>
              <a:t>	</a:t>
            </a:r>
            <a:r>
              <a:rPr lang="ru-RU" sz="4800" b="1" dirty="0" smtClean="0">
                <a:latin typeface="Candara" pitchFamily="34" charset="0"/>
              </a:rPr>
              <a:t>56%</a:t>
            </a:r>
            <a:r>
              <a:rPr lang="ru-RU" sz="4800" dirty="0" smtClean="0">
                <a:latin typeface="Candara" pitchFamily="34" charset="0"/>
              </a:rPr>
              <a:t> </a:t>
            </a:r>
            <a:r>
              <a:rPr lang="ru-RU" sz="2000" dirty="0" smtClean="0">
                <a:latin typeface="Candara" pitchFamily="34" charset="0"/>
              </a:rPr>
              <a:t>выходят в сеть </a:t>
            </a:r>
          </a:p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Candara" pitchFamily="34" charset="0"/>
              </a:rPr>
              <a:t>с мобильных устройств </a:t>
            </a:r>
          </a:p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Candara" pitchFamily="34" charset="0"/>
              </a:rPr>
              <a:t>и компьютера в своей комнате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19" name="Цилиндр 18"/>
          <p:cNvSpPr/>
          <p:nvPr/>
        </p:nvSpPr>
        <p:spPr>
          <a:xfrm rot="5400000">
            <a:off x="3131840" y="2564904"/>
            <a:ext cx="1296144" cy="5616624"/>
          </a:xfrm>
          <a:prstGeom prst="can">
            <a:avLst>
              <a:gd name="adj" fmla="val 3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/>
          <p:cNvSpPr/>
          <p:nvPr/>
        </p:nvSpPr>
        <p:spPr>
          <a:xfrm rot="5400000">
            <a:off x="2663788" y="3176972"/>
            <a:ext cx="1152128" cy="4536504"/>
          </a:xfrm>
          <a:prstGeom prst="can">
            <a:avLst>
              <a:gd name="adj" fmla="val 23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Цилиндр 20"/>
          <p:cNvSpPr/>
          <p:nvPr/>
        </p:nvSpPr>
        <p:spPr>
          <a:xfrm rot="5400000">
            <a:off x="1513516" y="4471260"/>
            <a:ext cx="1004400" cy="2088232"/>
          </a:xfrm>
          <a:prstGeom prst="can">
            <a:avLst>
              <a:gd name="adj" fmla="val 11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-684584" y="3645024"/>
            <a:ext cx="3672408" cy="1152128"/>
          </a:xfrm>
          <a:prstGeom prst="rect">
            <a:avLst/>
          </a:prstGeom>
        </p:spPr>
        <p:txBody>
          <a:bodyPr vert="horz" lIns="91440" tIns="45720" rIns="0" bIns="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latin typeface="Candara" pitchFamily="34" charset="0"/>
              </a:rPr>
              <a:t>26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%</a:t>
            </a:r>
            <a:r>
              <a:rPr lang="ru-RU" sz="4800" dirty="0" smtClean="0">
                <a:latin typeface="Candara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проводят </a:t>
            </a:r>
          </a:p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Candara" pitchFamily="34" charset="0"/>
              </a:rPr>
              <a:t>более 2-3 часов в Сети </a:t>
            </a:r>
          </a:p>
          <a:p>
            <a:pPr marL="342900" marR="0" lvl="0" indent="-34290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Candara" pitchFamily="34" charset="0"/>
              </a:rPr>
              <a:t>каждый день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3744000" y="4243508"/>
            <a:ext cx="3501284" cy="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6570000" y="1556792"/>
            <a:ext cx="18256" cy="443774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3042000" y="3708000"/>
            <a:ext cx="0" cy="2304256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964488" y="4741200"/>
            <a:ext cx="0" cy="396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20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/>
              <a:t>Чем занимаются дети в сети</a:t>
            </a:r>
            <a:r>
              <a:rPr lang="ru-RU" sz="3600" b="1" cap="all" dirty="0" smtClean="0">
                <a:latin typeface="Candara" pitchFamily="34" charset="0"/>
              </a:rPr>
              <a:t>?</a:t>
            </a:r>
            <a:endParaRPr lang="ru-RU" sz="3600" b="1" cap="all" dirty="0">
              <a:latin typeface="Candara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827584" y="3573016"/>
            <a:ext cx="7272808" cy="2187486"/>
            <a:chOff x="827584" y="3573016"/>
            <a:chExt cx="7272808" cy="218748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9592" y="3573016"/>
              <a:ext cx="4536504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  <a:buNone/>
              </a:pPr>
              <a:r>
                <a:rPr lang="ru-RU" sz="2000" dirty="0" smtClean="0">
                  <a:latin typeface="Candara" pitchFamily="34" charset="0"/>
                </a:rPr>
                <a:t>Скачивают музыку и фильмы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27584" y="5301208"/>
              <a:ext cx="460807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 smtClean="0">
                  <a:latin typeface="Candara" pitchFamily="34" charset="0"/>
                  <a:cs typeface="Arial" pitchFamily="34" charset="0"/>
                </a:rPr>
                <a:t>Общаются в чатах, </a:t>
              </a:r>
              <a:r>
                <a:rPr lang="ru-RU" sz="2000" dirty="0" err="1" smtClean="0">
                  <a:latin typeface="Candara" pitchFamily="34" charset="0"/>
                  <a:cs typeface="Arial" pitchFamily="34" charset="0"/>
                </a:rPr>
                <a:t>мессенджерах</a:t>
              </a:r>
              <a:endParaRPr lang="ru-RU" sz="2000" dirty="0" smtClean="0"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7584" y="4725144"/>
              <a:ext cx="460807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 smtClean="0">
                  <a:latin typeface="Candara" pitchFamily="34" charset="0"/>
                  <a:cs typeface="Arial" pitchFamily="34" charset="0"/>
                </a:rPr>
                <a:t>Выкладывают фото, видео, музыку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7584" y="4149080"/>
              <a:ext cx="460807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  <a:buNone/>
              </a:pPr>
              <a:r>
                <a:rPr lang="ru-RU" sz="2000" dirty="0" smtClean="0">
                  <a:latin typeface="Candara" pitchFamily="34" charset="0"/>
                </a:rPr>
                <a:t>Просматривают видеоклипы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2200" y="5373216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 smtClean="0">
                  <a:latin typeface="Candara" pitchFamily="34" charset="0"/>
                  <a:cs typeface="Arial" pitchFamily="34" charset="0"/>
                </a:rPr>
                <a:t>31%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020272" y="4797152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 smtClean="0">
                  <a:latin typeface="Candara" pitchFamily="34" charset="0"/>
                  <a:cs typeface="Arial" pitchFamily="34" charset="0"/>
                </a:rPr>
                <a:t>53%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164288" y="4221088"/>
              <a:ext cx="79244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 smtClean="0">
                  <a:latin typeface="Candara" pitchFamily="34" charset="0"/>
                  <a:cs typeface="Arial" pitchFamily="34" charset="0"/>
                </a:rPr>
                <a:t>60%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308304" y="3645024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 smtClean="0">
                  <a:latin typeface="Candara" pitchFamily="34" charset="0"/>
                  <a:cs typeface="Arial" pitchFamily="34" charset="0"/>
                </a:rPr>
                <a:t>64%</a:t>
              </a:r>
            </a:p>
          </p:txBody>
        </p:sp>
        <p:sp>
          <p:nvSpPr>
            <p:cNvPr id="27" name="Цилиндр 26"/>
            <p:cNvSpPr/>
            <p:nvPr/>
          </p:nvSpPr>
          <p:spPr>
            <a:xfrm rot="5400000">
              <a:off x="5942148" y="5011180"/>
              <a:ext cx="284040" cy="1008112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Цилиндр 27"/>
            <p:cNvSpPr/>
            <p:nvPr/>
          </p:nvSpPr>
          <p:spPr>
            <a:xfrm rot="5400000">
              <a:off x="6230180" y="4147084"/>
              <a:ext cx="284040" cy="1584176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Цилиндр 28"/>
            <p:cNvSpPr/>
            <p:nvPr/>
          </p:nvSpPr>
          <p:spPr>
            <a:xfrm rot="5400000">
              <a:off x="6302188" y="3499012"/>
              <a:ext cx="284040" cy="1728192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Цилиндр 29"/>
            <p:cNvSpPr/>
            <p:nvPr/>
          </p:nvSpPr>
          <p:spPr>
            <a:xfrm rot="5400000">
              <a:off x="6374196" y="2850940"/>
              <a:ext cx="284040" cy="1872208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27584" y="2996952"/>
            <a:ext cx="7344816" cy="459294"/>
            <a:chOff x="827584" y="2996952"/>
            <a:chExt cx="7344816" cy="45929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27584" y="2996952"/>
              <a:ext cx="460807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  <a:buNone/>
              </a:pPr>
              <a:r>
                <a:rPr lang="ru-RU" sz="2000" dirty="0" smtClean="0">
                  <a:latin typeface="Candara" pitchFamily="34" charset="0"/>
                </a:rPr>
                <a:t>Играют в </a:t>
              </a:r>
              <a:r>
                <a:rPr lang="ru-RU" sz="2000" dirty="0" err="1" smtClean="0">
                  <a:latin typeface="Candara" pitchFamily="34" charset="0"/>
                </a:rPr>
                <a:t>онлайн-игры</a:t>
              </a:r>
              <a:endParaRPr lang="ru-RU" sz="2000" dirty="0" smtClean="0">
                <a:latin typeface="Candara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380312" y="3068960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 smtClean="0">
                  <a:latin typeface="Candara" pitchFamily="34" charset="0"/>
                  <a:cs typeface="Arial" pitchFamily="34" charset="0"/>
                </a:rPr>
                <a:t>68%</a:t>
              </a:r>
            </a:p>
          </p:txBody>
        </p:sp>
        <p:sp>
          <p:nvSpPr>
            <p:cNvPr id="31" name="Цилиндр 30"/>
            <p:cNvSpPr/>
            <p:nvPr/>
          </p:nvSpPr>
          <p:spPr>
            <a:xfrm rot="5400000">
              <a:off x="6410200" y="2238872"/>
              <a:ext cx="284040" cy="1944216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27584" y="2420888"/>
            <a:ext cx="7632848" cy="459294"/>
            <a:chOff x="827584" y="2420888"/>
            <a:chExt cx="7632848" cy="4592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27584" y="2420888"/>
              <a:ext cx="460851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ru-RU" sz="2000" dirty="0" smtClean="0">
                  <a:latin typeface="Candara" pitchFamily="34" charset="0"/>
                </a:rPr>
                <a:t>Посещают странички социальной сети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668344" y="2492896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 smtClean="0">
                  <a:latin typeface="Candara" pitchFamily="34" charset="0"/>
                  <a:cs typeface="Arial" pitchFamily="34" charset="0"/>
                </a:rPr>
                <a:t>78%</a:t>
              </a:r>
            </a:p>
          </p:txBody>
        </p:sp>
        <p:sp>
          <p:nvSpPr>
            <p:cNvPr id="32" name="Цилиндр 31"/>
            <p:cNvSpPr/>
            <p:nvPr/>
          </p:nvSpPr>
          <p:spPr>
            <a:xfrm rot="5400000">
              <a:off x="6554216" y="1518792"/>
              <a:ext cx="284040" cy="2232248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39552" y="1844824"/>
            <a:ext cx="7992888" cy="459294"/>
            <a:chOff x="539552" y="1844824"/>
            <a:chExt cx="7992888" cy="45929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39552" y="1844824"/>
              <a:ext cx="4896104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  <a:buNone/>
              </a:pPr>
              <a:r>
                <a:rPr lang="ru-RU" sz="2000" dirty="0" smtClean="0">
                  <a:latin typeface="Candara" pitchFamily="34" charset="0"/>
                </a:rPr>
                <a:t>Пользуются интернетом в учебных целях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740352" y="1916832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 smtClean="0">
                  <a:latin typeface="Candara" pitchFamily="34" charset="0"/>
                  <a:cs typeface="Arial" pitchFamily="34" charset="0"/>
                </a:rPr>
                <a:t>80%</a:t>
              </a:r>
            </a:p>
          </p:txBody>
        </p:sp>
        <p:sp>
          <p:nvSpPr>
            <p:cNvPr id="33" name="Цилиндр 32"/>
            <p:cNvSpPr/>
            <p:nvPr/>
          </p:nvSpPr>
          <p:spPr>
            <a:xfrm rot="5400000">
              <a:off x="6590220" y="906724"/>
              <a:ext cx="284040" cy="2304256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advTm="2751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/>
              <a:t>Социальные сети</a:t>
            </a:r>
            <a:endParaRPr lang="ru-RU" sz="3200" b="1" cap="all" dirty="0"/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01207"/>
            <a:ext cx="1728192" cy="45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6074" b="11594"/>
          <a:stretch>
            <a:fillRect/>
          </a:stretch>
        </p:blipFill>
        <p:spPr bwMode="auto">
          <a:xfrm>
            <a:off x="4716016" y="5301208"/>
            <a:ext cx="1728192" cy="4574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27376" y="1268760"/>
            <a:ext cx="5616624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4000" dirty="0" smtClean="0">
                <a:latin typeface="Candara" pitchFamily="34" charset="0"/>
                <a:cs typeface="Arial" pitchFamily="34" charset="0"/>
              </a:rPr>
              <a:t>	</a:t>
            </a:r>
            <a:r>
              <a:rPr lang="ru-RU" sz="4400" dirty="0" smtClean="0">
                <a:latin typeface="Candara" pitchFamily="34" charset="0"/>
                <a:cs typeface="Arial" pitchFamily="34" charset="0"/>
              </a:rPr>
              <a:t>8 из 10</a:t>
            </a:r>
            <a:r>
              <a:rPr lang="ru-RU" sz="3600" b="1" dirty="0" smtClean="0">
                <a:latin typeface="Candara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Candara" pitchFamily="34" charset="0"/>
                <a:cs typeface="Arial" pitchFamily="34" charset="0"/>
              </a:rPr>
            </a:br>
            <a:r>
              <a:rPr lang="ru-RU" sz="2800" dirty="0" smtClean="0">
                <a:latin typeface="Candara" pitchFamily="34" charset="0"/>
                <a:cs typeface="Arial" pitchFamily="34" charset="0"/>
              </a:rPr>
              <a:t>школьников имеют </a:t>
            </a:r>
            <a:br>
              <a:rPr lang="ru-RU" sz="2800" dirty="0" smtClean="0">
                <a:latin typeface="Candara" pitchFamily="34" charset="0"/>
                <a:cs typeface="Arial" pitchFamily="34" charset="0"/>
              </a:rPr>
            </a:br>
            <a:r>
              <a:rPr lang="ru-RU" sz="2800" dirty="0" smtClean="0">
                <a:latin typeface="Candara" pitchFamily="34" charset="0"/>
                <a:cs typeface="Arial" pitchFamily="34" charset="0"/>
              </a:rPr>
              <a:t>как минимум </a:t>
            </a:r>
            <a:br>
              <a:rPr lang="ru-RU" sz="2800" dirty="0" smtClean="0">
                <a:latin typeface="Candara" pitchFamily="34" charset="0"/>
                <a:cs typeface="Arial" pitchFamily="34" charset="0"/>
              </a:rPr>
            </a:br>
            <a:r>
              <a:rPr lang="ru-RU" sz="2800" dirty="0" smtClean="0">
                <a:latin typeface="Candara" pitchFamily="34" charset="0"/>
                <a:cs typeface="Arial" pitchFamily="34" charset="0"/>
              </a:rPr>
              <a:t>один профиль </a:t>
            </a:r>
            <a:br>
              <a:rPr lang="ru-RU" sz="2800" dirty="0" smtClean="0">
                <a:latin typeface="Candara" pitchFamily="34" charset="0"/>
                <a:cs typeface="Arial" pitchFamily="34" charset="0"/>
              </a:rPr>
            </a:br>
            <a:r>
              <a:rPr lang="ru-RU" sz="2800" dirty="0" smtClean="0">
                <a:latin typeface="Candara" pitchFamily="34" charset="0"/>
                <a:cs typeface="Arial" pitchFamily="34" charset="0"/>
              </a:rPr>
              <a:t>в </a:t>
            </a:r>
            <a:r>
              <a:rPr lang="ru-RU" sz="2800" dirty="0" err="1" smtClean="0">
                <a:latin typeface="Candara" pitchFamily="34" charset="0"/>
                <a:cs typeface="Arial" pitchFamily="34" charset="0"/>
              </a:rPr>
              <a:t>соцсетях</a:t>
            </a:r>
            <a:endParaRPr lang="ru-RU" sz="2800" dirty="0" smtClean="0"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148000" y="4437112"/>
            <a:ext cx="792088" cy="720080"/>
            <a:chOff x="5148000" y="4437112"/>
            <a:chExt cx="792088" cy="72008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148000" y="4437112"/>
              <a:ext cx="792088" cy="421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	</a:t>
              </a:r>
              <a:r>
                <a:rPr lang="ru-RU" sz="3200" b="1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4</a:t>
              </a:r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%</a:t>
              </a:r>
              <a:endPara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5292000" y="4860000"/>
              <a:ext cx="504056" cy="297192"/>
              <a:chOff x="5292000" y="4860000"/>
              <a:chExt cx="504056" cy="297192"/>
            </a:xfrm>
          </p:grpSpPr>
          <p:sp>
            <p:nvSpPr>
              <p:cNvPr id="13" name="Блок-схема: процесс 12"/>
              <p:cNvSpPr/>
              <p:nvPr/>
            </p:nvSpPr>
            <p:spPr>
              <a:xfrm>
                <a:off x="5292000" y="4941168"/>
                <a:ext cx="504056" cy="216024"/>
              </a:xfrm>
              <a:prstGeom prst="flowChartProcess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бедренный треугольник 17"/>
              <p:cNvSpPr>
                <a:spLocks/>
              </p:cNvSpPr>
              <p:nvPr/>
            </p:nvSpPr>
            <p:spPr>
              <a:xfrm>
                <a:off x="5292000" y="4860000"/>
                <a:ext cx="499732" cy="7056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3420000" y="4005064"/>
            <a:ext cx="936104" cy="1144144"/>
            <a:chOff x="3420000" y="4005064"/>
            <a:chExt cx="936104" cy="114414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420000" y="4005064"/>
              <a:ext cx="936104" cy="421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	</a:t>
              </a:r>
              <a:r>
                <a:rPr lang="ru-RU" sz="3200" b="1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16</a:t>
              </a:r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%</a:t>
              </a:r>
              <a:endPara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564000" y="4363200"/>
              <a:ext cx="504056" cy="786008"/>
              <a:chOff x="3564000" y="4363200"/>
              <a:chExt cx="504056" cy="786008"/>
            </a:xfrm>
          </p:grpSpPr>
          <p:sp>
            <p:nvSpPr>
              <p:cNvPr id="12" name="Блок-схема: процесс 11"/>
              <p:cNvSpPr/>
              <p:nvPr/>
            </p:nvSpPr>
            <p:spPr>
              <a:xfrm>
                <a:off x="3564000" y="4437112"/>
                <a:ext cx="504056" cy="712096"/>
              </a:xfrm>
              <a:prstGeom prst="flowChartProcess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Равнобедренный треугольник 18"/>
              <p:cNvSpPr>
                <a:spLocks/>
              </p:cNvSpPr>
              <p:nvPr/>
            </p:nvSpPr>
            <p:spPr>
              <a:xfrm>
                <a:off x="3564000" y="4363200"/>
                <a:ext cx="499732" cy="7056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1512000" y="1196752"/>
            <a:ext cx="1224136" cy="3984997"/>
            <a:chOff x="1512000" y="1196752"/>
            <a:chExt cx="1224136" cy="398499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512000" y="1196752"/>
              <a:ext cx="1224136" cy="435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lvl="0" indent="-92075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	</a:t>
              </a:r>
              <a:r>
                <a:rPr lang="ru-RU" sz="3200" b="1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86</a:t>
              </a:r>
              <a:r>
                <a:rPr lang="ru-RU" sz="2800" b="1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%</a:t>
              </a:r>
              <a:r>
                <a:rPr lang="ru-RU" sz="3600" b="1" dirty="0" smtClean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 </a:t>
              </a:r>
              <a:endParaRPr lang="ru-RU" sz="2800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691680" y="1548000"/>
              <a:ext cx="504056" cy="3633749"/>
              <a:chOff x="1691680" y="1548000"/>
              <a:chExt cx="504056" cy="3633749"/>
            </a:xfrm>
          </p:grpSpPr>
          <p:sp>
            <p:nvSpPr>
              <p:cNvPr id="11" name="Блок-схема: процесс 10"/>
              <p:cNvSpPr/>
              <p:nvPr/>
            </p:nvSpPr>
            <p:spPr>
              <a:xfrm>
                <a:off x="1691680" y="1628800"/>
                <a:ext cx="504056" cy="3552949"/>
              </a:xfrm>
              <a:prstGeom prst="flowChartProcess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Равнобедренный треугольник 19"/>
              <p:cNvSpPr>
                <a:spLocks/>
              </p:cNvSpPr>
              <p:nvPr/>
            </p:nvSpPr>
            <p:spPr>
              <a:xfrm>
                <a:off x="1691680" y="1548000"/>
                <a:ext cx="499732" cy="7056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 l="40162" t="27212" r="51569" b="69113"/>
          <a:stretch>
            <a:fillRect/>
          </a:stretch>
        </p:blipFill>
        <p:spPr bwMode="auto">
          <a:xfrm>
            <a:off x="2915816" y="5301208"/>
            <a:ext cx="1728192" cy="46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563888" y="1124744"/>
            <a:ext cx="0" cy="165618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57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 smtClean="0"/>
              <a:t>Конфиденциальность информации </a:t>
            </a:r>
            <a:br>
              <a:rPr lang="ru-RU" b="1" cap="all" dirty="0" smtClean="0"/>
            </a:br>
            <a:r>
              <a:rPr lang="ru-RU" b="1" cap="all" dirty="0" smtClean="0"/>
              <a:t>в Социальных сетях</a:t>
            </a:r>
            <a:endParaRPr lang="ru-RU" b="1" cap="all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132856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Имя и фамилия</a:t>
            </a:r>
          </a:p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Фотография, на которой ясно видно лицо</a:t>
            </a:r>
          </a:p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Номер школы</a:t>
            </a:r>
          </a:p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Возраст</a:t>
            </a:r>
          </a:p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Мобильный и домашний телефон</a:t>
            </a:r>
          </a:p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 smtClean="0">
                <a:latin typeface="Candara" pitchFamily="34" charset="0"/>
                <a:cs typeface="Arial" pitchFamily="34" charset="0"/>
              </a:rPr>
              <a:t>Домашний адрес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588224" y="4509120"/>
            <a:ext cx="0" cy="165618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35696" y="5229200"/>
            <a:ext cx="4680520" cy="99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 algn="r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800" dirty="0" smtClean="0">
                <a:latin typeface="Candara" pitchFamily="34" charset="0"/>
                <a:cs typeface="Arial" pitchFamily="34" charset="0"/>
              </a:rPr>
              <a:t> Около трети профилей в </a:t>
            </a:r>
            <a:r>
              <a:rPr lang="ru-RU" sz="2800" dirty="0" err="1" smtClean="0">
                <a:latin typeface="Candara" pitchFamily="34" charset="0"/>
                <a:cs typeface="Arial" pitchFamily="34" charset="0"/>
              </a:rPr>
              <a:t>соцсетях</a:t>
            </a:r>
            <a:r>
              <a:rPr lang="ru-RU" sz="2800" dirty="0" smtClean="0">
                <a:latin typeface="Candara" pitchFamily="34" charset="0"/>
                <a:cs typeface="Arial" pitchFamily="34" charset="0"/>
              </a:rPr>
              <a:t> находятся в открытом доступе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635896" y="6165304"/>
            <a:ext cx="2952328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5400512" y="2105904"/>
            <a:ext cx="2390144" cy="2381512"/>
            <a:chOff x="5400512" y="2105904"/>
            <a:chExt cx="2390144" cy="2381512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5436096" y="2132856"/>
              <a:ext cx="2354560" cy="23545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ирог 13"/>
            <p:cNvSpPr>
              <a:spLocks noChangeAspect="1"/>
            </p:cNvSpPr>
            <p:nvPr/>
          </p:nvSpPr>
          <p:spPr>
            <a:xfrm rot="3483741">
              <a:off x="5400512" y="2105904"/>
              <a:ext cx="2376264" cy="2376264"/>
            </a:xfrm>
            <a:prstGeom prst="pie">
              <a:avLst>
                <a:gd name="adj1" fmla="val 16156998"/>
                <a:gd name="adj2" fmla="val 1940253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1">
              <a:noAutofit/>
            </a:bodyPr>
            <a:lstStyle/>
            <a:p>
              <a:pPr algn="ctr"/>
              <a:endParaRPr lang="ru-RU" dirty="0" smtClean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2240" y="3356992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latin typeface="Candara" pitchFamily="34" charset="0"/>
                </a:rPr>
                <a:t>30%</a:t>
              </a:r>
              <a:endParaRPr lang="ru-RU" sz="3200" dirty="0">
                <a:latin typeface="Candara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39552" y="1412776"/>
            <a:ext cx="7920880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800" dirty="0" smtClean="0">
                <a:latin typeface="Candara" pitchFamily="34" charset="0"/>
                <a:cs typeface="Arial" pitchFamily="34" charset="0"/>
              </a:rPr>
              <a:t>	Какую информацию размещают </a:t>
            </a:r>
            <a:br>
              <a:rPr lang="ru-RU" sz="2800" dirty="0" smtClean="0">
                <a:latin typeface="Candara" pitchFamily="34" charset="0"/>
                <a:cs typeface="Arial" pitchFamily="34" charset="0"/>
              </a:rPr>
            </a:br>
            <a:r>
              <a:rPr lang="ru-RU" sz="2800" dirty="0" smtClean="0">
                <a:latin typeface="Candara" pitchFamily="34" charset="0"/>
                <a:cs typeface="Arial" pitchFamily="34" charset="0"/>
              </a:rPr>
              <a:t>дети в социальных сетях?</a:t>
            </a:r>
          </a:p>
        </p:txBody>
      </p:sp>
    </p:spTree>
  </p:cSld>
  <p:clrMapOvr>
    <a:masterClrMapping/>
  </p:clrMapOvr>
  <p:transition advTm="1672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63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err="1" smtClean="0">
                <a:latin typeface="Arial" pitchFamily="34" charset="0"/>
                <a:ea typeface="+mj-ea"/>
                <a:cs typeface="Arial" pitchFamily="34" charset="0"/>
              </a:rPr>
              <a:t>Интернет-риски</a:t>
            </a:r>
            <a:endParaRPr lang="ru-RU" sz="32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1700808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ОПАСНЫЙ КОНТЕНТ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2492896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КИБЕРБУЛЛИНГ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3284904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ВСТРЕЧИ С ОНЛАЙН-НЕЗНАКОМЦАМИ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4077072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dirty="0" smtClean="0">
                <a:latin typeface="Candara" pitchFamily="34" charset="0"/>
                <a:cs typeface="Arial" pitchFamily="34" charset="0"/>
              </a:rPr>
              <a:t>КИБЕРМОШЕННИЧЕСТВА И ВИРУСЫ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869160"/>
            <a:ext cx="6912768" cy="6129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92075" lvl="0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3000" b="1" cap="all" dirty="0" smtClean="0">
                <a:latin typeface="Candara" pitchFamily="34" charset="0"/>
                <a:cs typeface="Arial" pitchFamily="34" charset="0"/>
              </a:rPr>
              <a:t>Интернет зависимость</a:t>
            </a:r>
          </a:p>
        </p:txBody>
      </p:sp>
    </p:spTree>
    <p:custDataLst>
      <p:tags r:id="rId1"/>
    </p:custDataLst>
  </p:cSld>
  <p:clrMapOvr>
    <a:masterClrMapping/>
  </p:clrMapOvr>
  <p:transition advTm="1185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Тема РТ">
  <a:themeElements>
    <a:clrScheme name="ROS">
      <a:dk1>
        <a:sysClr val="windowText" lastClr="000000"/>
      </a:dk1>
      <a:lt1>
        <a:sysClr val="window" lastClr="FFFFFF"/>
      </a:lt1>
      <a:dk2>
        <a:srgbClr val="00AAE7"/>
      </a:dk2>
      <a:lt2>
        <a:srgbClr val="EEECE1"/>
      </a:lt2>
      <a:accent1>
        <a:srgbClr val="063A7B"/>
      </a:accent1>
      <a:accent2>
        <a:srgbClr val="F04E23"/>
      </a:accent2>
      <a:accent3>
        <a:srgbClr val="FDBC5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UX25FU4DC2SS-299-1742</_dlc_DocId>
    <_dlc_DocIdUrl xmlns="abdb83d0-779d-445a-a542-78c4e7e32ea9">
      <Url>http://www.eduportal44.ru/soligalich/shablon/_layouts/15/DocIdRedir.aspx?ID=UX25FU4DC2SS-299-1742</Url>
      <Description>UX25FU4DC2SS-299-1742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0E2583-4995-4E5E-A1A8-B21C58F9C027}"/>
</file>

<file path=customXml/itemProps2.xml><?xml version="1.0" encoding="utf-8"?>
<ds:datastoreItem xmlns:ds="http://schemas.openxmlformats.org/officeDocument/2006/customXml" ds:itemID="{74711215-A612-4C91-A633-E6159570B3A8}"/>
</file>

<file path=customXml/itemProps3.xml><?xml version="1.0" encoding="utf-8"?>
<ds:datastoreItem xmlns:ds="http://schemas.openxmlformats.org/officeDocument/2006/customXml" ds:itemID="{DEF9314D-B2CB-4FDB-9D9F-E10A59D4FBD1}"/>
</file>

<file path=customXml/itemProps4.xml><?xml version="1.0" encoding="utf-8"?>
<ds:datastoreItem xmlns:ds="http://schemas.openxmlformats.org/officeDocument/2006/customXml" ds:itemID="{7AB163EA-D167-48F8-8BEB-4E1B2A2522A6}"/>
</file>

<file path=docProps/app.xml><?xml version="1.0" encoding="utf-8"?>
<Properties xmlns="http://schemas.openxmlformats.org/officeDocument/2006/extended-properties" xmlns:vt="http://schemas.openxmlformats.org/officeDocument/2006/docPropsVTypes">
  <Template>Тема РТ</Template>
  <TotalTime>23063</TotalTime>
  <Words>957</Words>
  <Application>Microsoft Office PowerPoint</Application>
  <PresentationFormat>Экран (4:3)</PresentationFormat>
  <Paragraphs>251</Paragraphs>
  <Slides>34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Candara</vt:lpstr>
      <vt:lpstr>Wingdings</vt:lpstr>
      <vt:lpstr>Тема РТ</vt:lpstr>
      <vt:lpstr>Дети России  в сети интернет</vt:lpstr>
      <vt:lpstr>В каком возрасте ребенок осваивает интернет?</vt:lpstr>
      <vt:lpstr>Дети и Интернет</vt:lpstr>
      <vt:lpstr>Дети и Интернет</vt:lpstr>
      <vt:lpstr>Дети и Интернет</vt:lpstr>
      <vt:lpstr>Чем занимаются дети в сети?</vt:lpstr>
      <vt:lpstr>Социальные сети</vt:lpstr>
      <vt:lpstr>Конфиденциальность информации  в Социальных сетях</vt:lpstr>
      <vt:lpstr>Презентация PowerPoint</vt:lpstr>
      <vt:lpstr>Презентация PowerPoint</vt:lpstr>
      <vt:lpstr>Опасный контент</vt:lpstr>
      <vt:lpstr>Опасный контент</vt:lpstr>
      <vt:lpstr>Презентация PowerPoint</vt:lpstr>
      <vt:lpstr>Кибербуллинг</vt:lpstr>
      <vt:lpstr>Кибербуллинг в соцсетях</vt:lpstr>
      <vt:lpstr>Кибербуллинг в соцсетях</vt:lpstr>
      <vt:lpstr>Презентация PowerPoint</vt:lpstr>
      <vt:lpstr>Презентация PowerPoint</vt:lpstr>
      <vt:lpstr>Презентация PowerPoint</vt:lpstr>
      <vt:lpstr>Презентация PowerPoint</vt:lpstr>
      <vt:lpstr>КИБЕРМОШЕННИЧЕСТВО</vt:lpstr>
      <vt:lpstr>Вредоносные программы</vt:lpstr>
      <vt:lpstr>Презентация PowerPoint</vt:lpstr>
      <vt:lpstr>Интернет зависимость</vt:lpstr>
      <vt:lpstr>Интернет зависимость</vt:lpstr>
      <vt:lpstr>Интернет зависимость</vt:lpstr>
      <vt:lpstr>Должны ли взрослые просматривать сайты посещаемые ребенком в сети?</vt:lpstr>
      <vt:lpstr>Должны ли взрослые просматривать сайты посещаемые ребенком в сети?</vt:lpstr>
      <vt:lpstr>Используют ли родители технические средства для защиты ребенка в интернете? </vt:lpstr>
      <vt:lpstr>Какими средствами онлайн-защиты умеет пользоваться ребенок?</vt:lpstr>
      <vt:lpstr>Какими средствами онлайн-защиты умеет пользоваться ребенок?</vt:lpstr>
      <vt:lpstr>Почему взрослым трудно  помочь ребенку </vt:lpstr>
      <vt:lpstr>Россия входит в зону повышенного риска в вопросе безопасности детей  в Интернете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elena.malyvanova</dc:creator>
  <cp:lastModifiedBy>рс1</cp:lastModifiedBy>
  <cp:revision>378</cp:revision>
  <dcterms:created xsi:type="dcterms:W3CDTF">2012-08-01T13:37:42Z</dcterms:created>
  <dcterms:modified xsi:type="dcterms:W3CDTF">2019-02-17T12:46:01Z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0e633bc4-906b-40d8-9684-ed4ee9999b7b</vt:lpwstr>
  </property>
</Properties>
</file>