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2" r:id="rId3"/>
    <p:sldId id="257" r:id="rId4"/>
    <p:sldId id="271" r:id="rId5"/>
    <p:sldId id="274" r:id="rId6"/>
    <p:sldId id="273" r:id="rId7"/>
    <p:sldId id="275" r:id="rId8"/>
    <p:sldId id="276" r:id="rId9"/>
    <p:sldId id="287" r:id="rId10"/>
    <p:sldId id="277" r:id="rId11"/>
    <p:sldId id="278" r:id="rId12"/>
    <p:sldId id="279" r:id="rId13"/>
    <p:sldId id="292" r:id="rId14"/>
    <p:sldId id="280" r:id="rId15"/>
    <p:sldId id="281" r:id="rId16"/>
    <p:sldId id="283" r:id="rId17"/>
    <p:sldId id="284" r:id="rId18"/>
    <p:sldId id="286" r:id="rId19"/>
    <p:sldId id="290" r:id="rId20"/>
    <p:sldId id="285" r:id="rId21"/>
    <p:sldId id="282" r:id="rId22"/>
    <p:sldId id="291" r:id="rId23"/>
    <p:sldId id="270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C94"/>
    <a:srgbClr val="1D2B95"/>
    <a:srgbClr val="44A123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pPr rtl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pPr rtl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dirty="0" smtClean="0"/>
              <a:t>Вставка рисунка</a:t>
            </a:r>
            <a:endParaRPr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 rtl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 smtClean="0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9808" y="5108448"/>
            <a:ext cx="7632192" cy="1200416"/>
          </a:xfrm>
        </p:spPr>
        <p:txBody>
          <a:bodyPr rtlCol="0">
            <a:noAutofit/>
          </a:bodyPr>
          <a:lstStyle/>
          <a:p>
            <a:pPr algn="r"/>
            <a:r>
              <a:rPr lang="ru" sz="3200" b="1" dirty="0" smtClean="0">
                <a:solidFill>
                  <a:srgbClr val="7030A0"/>
                </a:solidFill>
              </a:rPr>
              <a:t>Воспитатель: Морозова Ирина              Николаевна</a:t>
            </a:r>
            <a:endParaRPr lang="ru" sz="3200" b="1" dirty="0">
              <a:solidFill>
                <a:srgbClr val="7030A0"/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646176" y="356616"/>
            <a:ext cx="11070336" cy="4114800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" sz="3200" b="1" dirty="0">
                <a:solidFill>
                  <a:srgbClr val="7030A0"/>
                </a:solidFill>
              </a:rPr>
              <a:t>МКДОУ «Детский сад №2» </a:t>
            </a:r>
            <a:br>
              <a:rPr lang="ru" sz="3200" b="1" dirty="0">
                <a:solidFill>
                  <a:srgbClr val="7030A0"/>
                </a:solidFill>
              </a:rPr>
            </a:br>
            <a:r>
              <a:rPr lang="ru" sz="3200" b="1" dirty="0">
                <a:solidFill>
                  <a:srgbClr val="7030A0"/>
                </a:solidFill>
              </a:rPr>
              <a:t>Солигаличского муниципального района Костромской области</a:t>
            </a:r>
            <a:br>
              <a:rPr lang="ru" sz="3200" b="1" dirty="0">
                <a:solidFill>
                  <a:srgbClr val="7030A0"/>
                </a:solidFill>
              </a:rPr>
            </a:br>
            <a:r>
              <a:rPr lang="ru" sz="3200" dirty="0">
                <a:solidFill>
                  <a:srgbClr val="7030A0"/>
                </a:solidFill>
              </a:rPr>
              <a:t/>
            </a:r>
            <a:br>
              <a:rPr lang="ru" sz="3200" dirty="0">
                <a:solidFill>
                  <a:srgbClr val="7030A0"/>
                </a:solidFill>
              </a:rPr>
            </a:br>
            <a:r>
              <a:rPr lang="ru" sz="3200" dirty="0">
                <a:solidFill>
                  <a:srgbClr val="7030A0"/>
                </a:solidFill>
              </a:rPr>
              <a:t/>
            </a:r>
            <a:br>
              <a:rPr lang="ru" sz="3200" dirty="0">
                <a:solidFill>
                  <a:srgbClr val="7030A0"/>
                </a:solidFill>
              </a:rPr>
            </a:br>
            <a:r>
              <a:rPr lang="ru-RU" sz="3200" b="1" i="1" dirty="0">
                <a:solidFill>
                  <a:srgbClr val="FF0000"/>
                </a:solidFill>
              </a:rPr>
              <a:t>«</a:t>
            </a:r>
            <a:r>
              <a:rPr lang="ru-RU" sz="4400" b="1" i="1" dirty="0">
                <a:solidFill>
                  <a:srgbClr val="FF0000"/>
                </a:solidFill>
              </a:rPr>
              <a:t>Влияние устного народного творчества на развитие речи </a:t>
            </a:r>
            <a:r>
              <a:rPr lang="ru-RU" sz="4400" b="1" i="1" dirty="0" smtClean="0">
                <a:solidFill>
                  <a:srgbClr val="FF0000"/>
                </a:solidFill>
              </a:rPr>
              <a:t>детей младшего дошкольного возраста» </a:t>
            </a:r>
            <a:endParaRPr lang="ru" sz="4400" b="1" i="1" dirty="0" smtClean="0">
              <a:solidFill>
                <a:srgbClr val="FF0000"/>
              </a:solidFill>
            </a:endParaRP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024" y="304800"/>
            <a:ext cx="11007789" cy="12004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Введение сказочного персонажа в режимные </a:t>
            </a:r>
            <a:r>
              <a:rPr lang="ru-RU" b="1" i="1" dirty="0" smtClean="0">
                <a:solidFill>
                  <a:srgbClr val="7030A0"/>
                </a:solidFill>
              </a:rPr>
              <a:t>моменты благоприятно влияет на организацию </a:t>
            </a:r>
            <a:r>
              <a:rPr lang="ru-RU" b="1" i="1" dirty="0">
                <a:solidFill>
                  <a:srgbClr val="7030A0"/>
                </a:solidFill>
              </a:rPr>
              <a:t>правильного речевого </a:t>
            </a:r>
            <a:r>
              <a:rPr lang="ru-RU" b="1" i="1" dirty="0" smtClean="0">
                <a:solidFill>
                  <a:srgbClr val="7030A0"/>
                </a:solidFill>
              </a:rPr>
              <a:t>общения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Вика\Desktop\Отчёт\SAM_46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22186" r="-12630"/>
          <a:stretch/>
        </p:blipFill>
        <p:spPr bwMode="auto">
          <a:xfrm>
            <a:off x="6210496" y="1408176"/>
            <a:ext cx="5849424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а\Desktop\Отчёт\SAM_50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8" t="28085" r="20096"/>
          <a:stretch/>
        </p:blipFill>
        <p:spPr bwMode="auto">
          <a:xfrm>
            <a:off x="105544" y="1408176"/>
            <a:ext cx="5454008" cy="50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Вика\Desktop\Отчёт\SAM_5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32" y="3472434"/>
            <a:ext cx="4514088" cy="33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а\Desktop\Отчёт\SAM_4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3785616"/>
            <a:ext cx="3755136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1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0560" y="304800"/>
            <a:ext cx="10910253" cy="1200416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44A123"/>
                </a:solidFill>
              </a:rPr>
              <a:t>Дети с удовольствием перевоплощаются </a:t>
            </a:r>
            <a:r>
              <a:rPr lang="ru-RU" b="1" i="1" dirty="0">
                <a:solidFill>
                  <a:srgbClr val="44A123"/>
                </a:solidFill>
              </a:rPr>
              <a:t>в </a:t>
            </a:r>
            <a:r>
              <a:rPr lang="ru-RU" b="1" i="1" dirty="0" smtClean="0">
                <a:solidFill>
                  <a:srgbClr val="44A123"/>
                </a:solidFill>
              </a:rPr>
              <a:t>животных, </a:t>
            </a:r>
            <a:r>
              <a:rPr lang="ru-RU" b="1" i="1" dirty="0">
                <a:solidFill>
                  <a:srgbClr val="44A123"/>
                </a:solidFill>
              </a:rPr>
              <a:t>копируя их манеру поведения. </a:t>
            </a:r>
          </a:p>
        </p:txBody>
      </p:sp>
      <p:pic>
        <p:nvPicPr>
          <p:cNvPr id="4098" name="Picture 2" descr="C:\Users\Вика\Desktop\Отчёт\SAM_5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961" y="1594104"/>
            <a:ext cx="6124448" cy="459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Вика\Desktop\Отчёт\SAM_5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" r="28571"/>
          <a:stretch/>
        </p:blipFill>
        <p:spPr bwMode="auto">
          <a:xfrm>
            <a:off x="8168640" y="1463040"/>
            <a:ext cx="3901440" cy="3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а\Desktop\Отчёт\SAM_46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24057" r="12972" b="3302"/>
          <a:stretch/>
        </p:blipFill>
        <p:spPr bwMode="auto">
          <a:xfrm>
            <a:off x="4801907" y="3108961"/>
            <a:ext cx="4890733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30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256" y="865632"/>
            <a:ext cx="10983405" cy="137769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1D2B95"/>
                </a:solidFill>
              </a:rPr>
              <a:t>В</a:t>
            </a:r>
            <a:r>
              <a:rPr lang="ru-RU" sz="3200" b="1" i="1" dirty="0" smtClean="0">
                <a:solidFill>
                  <a:srgbClr val="1D2B95"/>
                </a:solidFill>
              </a:rPr>
              <a:t>о </a:t>
            </a:r>
            <a:r>
              <a:rPr lang="ru-RU" sz="3200" b="1" i="1" dirty="0">
                <a:solidFill>
                  <a:srgbClr val="1D2B95"/>
                </a:solidFill>
              </a:rPr>
              <a:t>время проведения образовательной деятельности различные виды театра </a:t>
            </a:r>
            <a:r>
              <a:rPr lang="ru-RU" sz="3200" b="1" i="1" dirty="0" smtClean="0">
                <a:solidFill>
                  <a:srgbClr val="1D2B95"/>
                </a:solidFill>
              </a:rPr>
              <a:t>служат отличным дидактическим </a:t>
            </a:r>
            <a:r>
              <a:rPr lang="ru-RU" sz="3200" b="1" i="1" dirty="0">
                <a:solidFill>
                  <a:srgbClr val="1D2B95"/>
                </a:solidFill>
              </a:rPr>
              <a:t>материалом.</a:t>
            </a:r>
            <a:br>
              <a:rPr lang="ru-RU" sz="3200" b="1" i="1" dirty="0">
                <a:solidFill>
                  <a:srgbClr val="1D2B95"/>
                </a:solidFill>
              </a:rPr>
            </a:br>
            <a:endParaRPr lang="ru-RU" sz="3200" b="1" i="1" dirty="0">
              <a:solidFill>
                <a:srgbClr val="1D2B95"/>
              </a:solidFill>
            </a:endParaRPr>
          </a:p>
        </p:txBody>
      </p:sp>
      <p:pic>
        <p:nvPicPr>
          <p:cNvPr id="5122" name="Picture 2" descr="C:\Users\Вика\Desktop\Отчёт\SAM_50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2104"/>
          <a:stretch/>
        </p:blipFill>
        <p:spPr bwMode="auto">
          <a:xfrm>
            <a:off x="4059936" y="1706880"/>
            <a:ext cx="6351740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ика\Desktop\Отчёт\SAM_5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8061"/>
          <a:stretch/>
        </p:blipFill>
        <p:spPr bwMode="auto">
          <a:xfrm>
            <a:off x="0" y="2048256"/>
            <a:ext cx="4328160" cy="480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Вика\Desktop\Отчёт\SAM_5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759" y="1661160"/>
            <a:ext cx="3852672" cy="28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Вика\Desktop\Отчёт\SAM_50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8226"/>
          <a:stretch/>
        </p:blipFill>
        <p:spPr bwMode="auto">
          <a:xfrm>
            <a:off x="9521952" y="4289192"/>
            <a:ext cx="2535935" cy="25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Вика\Desktop\Отчёт\SAM_50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980" r="19164" b="14323"/>
          <a:stretch/>
        </p:blipFill>
        <p:spPr bwMode="auto">
          <a:xfrm>
            <a:off x="4511040" y="3456839"/>
            <a:ext cx="3950208" cy="34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42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024" y="304800"/>
            <a:ext cx="11007789" cy="12004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Введение сказочного персонажа в режимные </a:t>
            </a:r>
            <a:r>
              <a:rPr lang="ru-RU" b="1" i="1" dirty="0" smtClean="0">
                <a:solidFill>
                  <a:srgbClr val="7030A0"/>
                </a:solidFill>
              </a:rPr>
              <a:t>моменты благоприятно влияет на организацию </a:t>
            </a:r>
            <a:r>
              <a:rPr lang="ru-RU" b="1" i="1" dirty="0">
                <a:solidFill>
                  <a:srgbClr val="7030A0"/>
                </a:solidFill>
              </a:rPr>
              <a:t>правильного речевого </a:t>
            </a:r>
            <a:r>
              <a:rPr lang="ru-RU" b="1" i="1" dirty="0" smtClean="0">
                <a:solidFill>
                  <a:srgbClr val="7030A0"/>
                </a:solidFill>
              </a:rPr>
              <a:t>общения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Вика\Desktop\Отчёт\SAM_46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22186" r="-12630"/>
          <a:stretch/>
        </p:blipFill>
        <p:spPr bwMode="auto">
          <a:xfrm>
            <a:off x="6210496" y="1408176"/>
            <a:ext cx="5849424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а\Desktop\Отчёт\SAM_50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8" t="28085" r="20096"/>
          <a:stretch/>
        </p:blipFill>
        <p:spPr bwMode="auto">
          <a:xfrm>
            <a:off x="105544" y="1408176"/>
            <a:ext cx="5454008" cy="501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Вика\Desktop\Отчёт\SAM_5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32" y="3472434"/>
            <a:ext cx="4514088" cy="33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а\Desktop\Отчёт\SAM_4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20" y="3785616"/>
            <a:ext cx="3755136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9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ник\IMG_20180521_141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2" y="254000"/>
            <a:ext cx="4815840" cy="64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1056" y="178189"/>
            <a:ext cx="6669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</a:rPr>
              <a:t>С</a:t>
            </a:r>
            <a:r>
              <a:rPr lang="ru-RU" sz="3600" b="1" i="1" dirty="0" smtClean="0">
                <a:solidFill>
                  <a:srgbClr val="0070C0"/>
                </a:solidFill>
              </a:rPr>
              <a:t>оздание </a:t>
            </a:r>
            <a:r>
              <a:rPr lang="ru-RU" sz="3600" b="1" i="1" dirty="0">
                <a:solidFill>
                  <a:srgbClr val="0070C0"/>
                </a:solidFill>
              </a:rPr>
              <a:t>развивающей предметно-пространственной среды</a:t>
            </a:r>
          </a:p>
        </p:txBody>
      </p:sp>
      <p:pic>
        <p:nvPicPr>
          <p:cNvPr id="6148" name="Picture 4" descr="C:\Users\Вика\Desktop\Отчёт\SAM_5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24" y="1932515"/>
            <a:ext cx="6315456" cy="47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8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017" y="329184"/>
            <a:ext cx="6022848" cy="7680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B0F0"/>
                </a:solidFill>
              </a:rPr>
              <a:t>Театральный уголок</a:t>
            </a:r>
            <a:endParaRPr lang="ru-RU" sz="3600" b="1" i="1" dirty="0">
              <a:solidFill>
                <a:srgbClr val="00B0F0"/>
              </a:solidFill>
            </a:endParaRPr>
          </a:p>
        </p:txBody>
      </p:sp>
      <p:pic>
        <p:nvPicPr>
          <p:cNvPr id="7170" name="Picture 2" descr="C:\Users\Вика\Desktop\Отчёт\SAM_5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237488"/>
            <a:ext cx="6981952" cy="52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ика\Desktop\Отчёт\SAM_5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9"/>
          <a:stretch/>
        </p:blipFill>
        <p:spPr bwMode="auto">
          <a:xfrm>
            <a:off x="6653720" y="3373536"/>
            <a:ext cx="5538280" cy="325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ика\Desktop\Отчёт\SAM_5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08" y="36576"/>
            <a:ext cx="5092192" cy="381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6021" y="341376"/>
            <a:ext cx="6862635" cy="74371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</a:rPr>
              <a:t>Сюжетно-ролевые игры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pic>
        <p:nvPicPr>
          <p:cNvPr id="4" name="Объект 3" descr="SAM_48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488" y="1133856"/>
            <a:ext cx="5316451" cy="3987338"/>
          </a:xfrm>
          <a:prstGeom prst="rect">
            <a:avLst/>
          </a:prstGeom>
        </p:spPr>
      </p:pic>
      <p:pic>
        <p:nvPicPr>
          <p:cNvPr id="5" name="Рисунок 4" descr="SAM_4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8880" y="2023872"/>
            <a:ext cx="542544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1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2704" y="195072"/>
            <a:ext cx="6461759" cy="1658112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</a:rPr>
              <a:t>Уголок по развитию </a:t>
            </a:r>
            <a:r>
              <a:rPr lang="ru-RU" sz="4800" b="1" i="1" dirty="0" smtClean="0">
                <a:solidFill>
                  <a:srgbClr val="7030A0"/>
                </a:solidFill>
              </a:rPr>
              <a:t>речи</a:t>
            </a:r>
            <a:endParaRPr lang="ru-RU" sz="4800" i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F:\фото ник\IMG_20180507_125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88"/>
            <a:ext cx="4962144" cy="66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а\Desktop\Отчёт\SAM_5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9"/>
          <a:stretch/>
        </p:blipFill>
        <p:spPr bwMode="auto">
          <a:xfrm>
            <a:off x="0" y="3457655"/>
            <a:ext cx="5538280" cy="325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ика\Desktop\Отчёт\SAM_5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81" y="2206752"/>
            <a:ext cx="6201664" cy="46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2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ика\Desktop\Отчёт\SAM_4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0"/>
            <a:ext cx="5596128" cy="419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ика\Desktop\Отчёт\SAM_49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48" y="3200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ика\Desktop\Отчёт\SAM_49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0" y="0"/>
            <a:ext cx="530352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58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ика\Desktop\Отчёт\SAM_5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ика\Desktop\Отчёт\SAM_50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68" y="3563112"/>
            <a:ext cx="4523232" cy="33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8416" y="106603"/>
            <a:ext cx="8863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Постепенно пополняю  папки с дидактическими играми, в том числе по теме "Сказка</a:t>
            </a:r>
            <a:r>
              <a:rPr lang="ru-RU" sz="3200" b="1" dirty="0" smtClean="0">
                <a:solidFill>
                  <a:srgbClr val="FF0000"/>
                </a:solidFill>
              </a:rPr>
              <a:t>"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196" name="Picture 4" descr="C:\Users\Вика\Desktop\Отчёт\SAM_5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86" y="1676263"/>
            <a:ext cx="5340858" cy="40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456" y="890016"/>
            <a:ext cx="11361357" cy="5169408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«У кого в детстве не бывает сказки,</a:t>
            </a:r>
          </a:p>
          <a:p>
            <a:pPr marL="45720" indent="0" algn="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тот вырастает сухим, колючим человеком,</a:t>
            </a:r>
          </a:p>
          <a:p>
            <a:pPr marL="45720" indent="0" algn="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 и люди об него ушибаются, как о лежащий на дороге камень,</a:t>
            </a:r>
          </a:p>
          <a:p>
            <a:pPr marL="45720" indent="0" algn="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и укалываются как о лист осота»</a:t>
            </a:r>
          </a:p>
          <a:p>
            <a:pPr marL="45720" indent="0" algn="r">
              <a:buNone/>
            </a:pPr>
            <a:r>
              <a:rPr lang="ru-RU" sz="3600" b="1" i="1" dirty="0">
                <a:solidFill>
                  <a:srgbClr val="0070C0"/>
                </a:solidFill>
              </a:rPr>
              <a:t>И. </a:t>
            </a:r>
            <a:r>
              <a:rPr lang="ru-RU" sz="3600" b="1" i="1" dirty="0" err="1">
                <a:solidFill>
                  <a:srgbClr val="0070C0"/>
                </a:solidFill>
              </a:rPr>
              <a:t>Токмакова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23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936" y="85344"/>
            <a:ext cx="10568877" cy="74931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</a:rPr>
              <a:t>Использую различные виды игр</a:t>
            </a:r>
            <a:endParaRPr lang="ru-RU" sz="4400" b="1" i="1" dirty="0">
              <a:solidFill>
                <a:srgbClr val="C00000"/>
              </a:solidFill>
            </a:endParaRPr>
          </a:p>
        </p:txBody>
      </p:sp>
      <p:pic>
        <p:nvPicPr>
          <p:cNvPr id="5123" name="Picture 3" descr="C:\Users\Вика\Desktop\Отчёт\SAM_5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" y="947928"/>
            <a:ext cx="7266432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 фотоаппарата\SAM_4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048" y="740664"/>
            <a:ext cx="4441952" cy="333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 фотоаппарата\SAM_49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t="7822" r="27467" b="27178"/>
          <a:stretch/>
        </p:blipFill>
        <p:spPr bwMode="auto">
          <a:xfrm>
            <a:off x="4023360" y="4315968"/>
            <a:ext cx="2499360" cy="27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С фотоаппарата\SAM_50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9733" b="2222"/>
          <a:stretch/>
        </p:blipFill>
        <p:spPr bwMode="auto">
          <a:xfrm>
            <a:off x="6998208" y="3455089"/>
            <a:ext cx="5193792" cy="33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1744" y="329184"/>
            <a:ext cx="6496875" cy="87782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</a:rPr>
              <a:t>Работа с родителями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Вика\Desktop\Отчёт\SAM_5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r="-1021" b="14334"/>
          <a:stretch/>
        </p:blipFill>
        <p:spPr bwMode="auto">
          <a:xfrm>
            <a:off x="3090571" y="1170431"/>
            <a:ext cx="6766358" cy="450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Вика\Desktop\Отчёт\SAM_51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16118" r="20513" b="21058"/>
          <a:stretch/>
        </p:blipFill>
        <p:spPr bwMode="auto">
          <a:xfrm>
            <a:off x="8750474" y="64006"/>
            <a:ext cx="3441526" cy="40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ика\Desktop\Отчёт\SAM_5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321" r="31200"/>
          <a:stretch/>
        </p:blipFill>
        <p:spPr bwMode="auto">
          <a:xfrm>
            <a:off x="0" y="1709320"/>
            <a:ext cx="3523488" cy="47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7711" y="304800"/>
            <a:ext cx="4722369" cy="780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ика\Desktop\Отчёт\SAM_5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" y="0"/>
            <a:ext cx="7250176" cy="543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ник\IMG_20181123_173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9" r="23819" b="37373"/>
          <a:stretch/>
        </p:blipFill>
        <p:spPr bwMode="auto">
          <a:xfrm>
            <a:off x="1614445" y="3983736"/>
            <a:ext cx="7967687" cy="29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ика\Desktop\Отчёт\SAM_47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0" t="28411" b="21519"/>
          <a:stretch/>
        </p:blipFill>
        <p:spPr bwMode="auto">
          <a:xfrm>
            <a:off x="3942661" y="3482748"/>
            <a:ext cx="6636473" cy="32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С фотоаппарата\SAM_48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" t="13984" r="875" b="-1206"/>
          <a:stretch/>
        </p:blipFill>
        <p:spPr bwMode="auto">
          <a:xfrm>
            <a:off x="6874106" y="0"/>
            <a:ext cx="5325467" cy="34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С фотоаппарата\SAM_48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3" t="16805" b="23462"/>
          <a:stretch/>
        </p:blipFill>
        <p:spPr bwMode="auto">
          <a:xfrm>
            <a:off x="7432224" y="3223262"/>
            <a:ext cx="4759776" cy="36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1" y="902208"/>
            <a:ext cx="11070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Спасибо за</a:t>
            </a:r>
          </a:p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внимание!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8495" y="304800"/>
            <a:ext cx="3802317" cy="1200416"/>
          </a:xfrm>
        </p:spPr>
        <p:txBody>
          <a:bodyPr/>
          <a:lstStyle/>
          <a:p>
            <a:r>
              <a:rPr lang="ru-RU" dirty="0" smtClean="0"/>
              <a:t>Книги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423">
            <a:off x="678691" y="731437"/>
            <a:ext cx="4109224" cy="563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6624" r="4644" b="3478"/>
          <a:stretch/>
        </p:blipFill>
        <p:spPr bwMode="auto">
          <a:xfrm>
            <a:off x="5754624" y="2875763"/>
            <a:ext cx="6437376" cy="390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0546" r="6797" b="3956"/>
          <a:stretch/>
        </p:blipFill>
        <p:spPr bwMode="auto">
          <a:xfrm>
            <a:off x="3487854" y="748032"/>
            <a:ext cx="4533539" cy="579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757">
            <a:off x="7103702" y="642367"/>
            <a:ext cx="3739222" cy="486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005" y="256032"/>
            <a:ext cx="9372600" cy="12004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Чтение произведений УНТ присутствует в режимных моментах ежедневно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Вика\Desktop\Отчёт\SAM_4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1455420"/>
            <a:ext cx="6193536" cy="46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Вика\Desktop\Отчёт\SAM_50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t="15854" r="29675"/>
          <a:stretch/>
        </p:blipFill>
        <p:spPr bwMode="auto">
          <a:xfrm>
            <a:off x="8180832" y="1572768"/>
            <a:ext cx="4011168" cy="525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а\Desktop\Отчёт\SAM_5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61" y="2974848"/>
            <a:ext cx="4779779" cy="35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7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9135" y="304799"/>
            <a:ext cx="6301677" cy="17592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Для усвоения слов и обогащения словарного запаса </a:t>
            </a:r>
            <a:r>
              <a:rPr lang="ru-RU" b="1" i="1" dirty="0" smtClean="0">
                <a:solidFill>
                  <a:srgbClr val="00B050"/>
                </a:solidFill>
              </a:rPr>
              <a:t>рассматриваем </a:t>
            </a:r>
            <a:r>
              <a:rPr lang="ru-RU" b="1" i="1" dirty="0">
                <a:solidFill>
                  <a:srgbClr val="00B050"/>
                </a:solidFill>
              </a:rPr>
              <a:t>с </a:t>
            </a:r>
            <a:r>
              <a:rPr lang="ru-RU" b="1" i="1" dirty="0" smtClean="0">
                <a:solidFill>
                  <a:srgbClr val="00B050"/>
                </a:solidFill>
              </a:rPr>
              <a:t>детьми красочные картинки  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Вика\Desktop\Отчёт\SAM_50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77" b="17685"/>
          <a:stretch/>
        </p:blipFill>
        <p:spPr bwMode="auto">
          <a:xfrm>
            <a:off x="0" y="0"/>
            <a:ext cx="5157216" cy="420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Вика\Desktop\Отчёт\SAM_5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-115" r="11034" b="8849"/>
          <a:stretch/>
        </p:blipFill>
        <p:spPr bwMode="auto">
          <a:xfrm>
            <a:off x="7242048" y="2064097"/>
            <a:ext cx="5035296" cy="48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ка\Desktop\Отчёт\SAM_5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r="13158"/>
          <a:stretch/>
        </p:blipFill>
        <p:spPr bwMode="auto">
          <a:xfrm>
            <a:off x="3145536" y="2572512"/>
            <a:ext cx="4498848" cy="42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84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256" y="426720"/>
            <a:ext cx="11056557" cy="52882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3600" b="1" dirty="0" err="1" smtClean="0">
                <a:solidFill>
                  <a:srgbClr val="FF0000"/>
                </a:solidFill>
              </a:rPr>
              <a:t>Сказкотерапия</a:t>
            </a:r>
            <a:r>
              <a:rPr lang="ru-RU" sz="3600" dirty="0"/>
              <a:t> </a:t>
            </a:r>
            <a:r>
              <a:rPr lang="ru-RU" sz="3600" dirty="0" smtClean="0">
                <a:solidFill>
                  <a:srgbClr val="0070C0"/>
                </a:solidFill>
              </a:rPr>
              <a:t>– это </a:t>
            </a:r>
            <a:r>
              <a:rPr lang="ru-RU" sz="3600" dirty="0" err="1" smtClean="0">
                <a:solidFill>
                  <a:srgbClr val="0070C0"/>
                </a:solidFill>
              </a:rPr>
              <a:t>здоровьесберегающая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  <a:r>
              <a:rPr lang="ru-RU" sz="3600" dirty="0">
                <a:solidFill>
                  <a:srgbClr val="0070C0"/>
                </a:solidFill>
              </a:rPr>
              <a:t>педагогическая технология, включающая в себя систему мер, обеспечивающих сохранение здоровья ребёнка на всех этапах его обучения и развития</a:t>
            </a:r>
            <a:r>
              <a:rPr lang="ru-RU" sz="3600" dirty="0" smtClean="0">
                <a:solidFill>
                  <a:srgbClr val="0070C0"/>
                </a:solidFill>
              </a:rPr>
              <a:t>.</a:t>
            </a:r>
          </a:p>
          <a:p>
            <a:pPr marL="45720" indent="0" algn="just">
              <a:buNone/>
            </a:pPr>
            <a:r>
              <a:rPr lang="ru-RU" sz="3600" b="1" dirty="0">
                <a:solidFill>
                  <a:srgbClr val="FF0000"/>
                </a:solidFill>
              </a:rPr>
              <a:t>Основной принцип </a:t>
            </a:r>
            <a:r>
              <a:rPr lang="ru-RU" sz="3600" b="1" dirty="0" err="1">
                <a:solidFill>
                  <a:srgbClr val="FF0000"/>
                </a:solidFill>
              </a:rPr>
              <a:t>сказкотерапии</a:t>
            </a:r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0070C0"/>
                </a:solidFill>
              </a:rPr>
              <a:t>– это целостное развитие личности, забота о </a:t>
            </a:r>
            <a:r>
              <a:rPr lang="ru-RU" sz="3600" dirty="0" smtClean="0">
                <a:solidFill>
                  <a:srgbClr val="0070C0"/>
                </a:solidFill>
              </a:rPr>
              <a:t>душе.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2752" y="280416"/>
            <a:ext cx="10849293" cy="1767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cs typeface="Aharoni" pitchFamily="2" charset="-79"/>
              </a:rPr>
              <a:t/>
            </a:r>
            <a:br>
              <a:rPr lang="ru-RU" sz="3200" dirty="0">
                <a:cs typeface="Aharoni" pitchFamily="2" charset="-79"/>
              </a:rPr>
            </a:br>
            <a:r>
              <a:rPr lang="ru-RU" sz="4000" b="1" dirty="0">
                <a:solidFill>
                  <a:srgbClr val="FF0000"/>
                </a:solidFill>
                <a:cs typeface="Aharoni" pitchFamily="2" charset="-79"/>
              </a:rPr>
              <a:t>Для достижения этой цели </a:t>
            </a:r>
            <a:r>
              <a:rPr lang="ru-RU" sz="4000" b="1" dirty="0" smtClean="0">
                <a:solidFill>
                  <a:srgbClr val="FF0000"/>
                </a:solidFill>
                <a:cs typeface="Aharoni" pitchFamily="2" charset="-79"/>
              </a:rPr>
              <a:t>определила </a:t>
            </a:r>
            <a:br>
              <a:rPr lang="ru-RU" sz="4000" b="1" dirty="0" smtClean="0">
                <a:solidFill>
                  <a:srgbClr val="FF0000"/>
                </a:solidFill>
                <a:cs typeface="Aharoni" pitchFamily="2" charset="-79"/>
              </a:rPr>
            </a:br>
            <a:r>
              <a:rPr lang="ru-RU" sz="4000" b="1" u="sng" dirty="0" smtClean="0">
                <a:solidFill>
                  <a:srgbClr val="FF0000"/>
                </a:solidFill>
                <a:cs typeface="Aharoni" pitchFamily="2" charset="-79"/>
              </a:rPr>
              <a:t>ряд </a:t>
            </a:r>
            <a:r>
              <a:rPr lang="ru-RU" sz="4000" b="1" u="sng" dirty="0">
                <a:solidFill>
                  <a:srgbClr val="FF0000"/>
                </a:solidFill>
                <a:cs typeface="Aharoni" pitchFamily="2" charset="-79"/>
              </a:rPr>
              <a:t>следующих задач:</a:t>
            </a:r>
            <a:br>
              <a:rPr lang="ru-RU" sz="4000" b="1" u="sng" dirty="0">
                <a:solidFill>
                  <a:srgbClr val="FF0000"/>
                </a:solidFill>
                <a:cs typeface="Aharoni" pitchFamily="2" charset="-79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8496" y="1600200"/>
            <a:ext cx="11935968" cy="4983480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  <a:cs typeface="Aharoni" pitchFamily="2" charset="-79"/>
              </a:rPr>
              <a:t>1.</a:t>
            </a:r>
            <a:r>
              <a:rPr lang="ru-RU" sz="2400" b="1" dirty="0" smtClean="0">
                <a:cs typeface="Aharoni" pitchFamily="2" charset="-79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cs typeface="Aharoni" pitchFamily="2" charset="-79"/>
              </a:rPr>
              <a:t>Развитие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умения связно, последовательно и выразительно </a:t>
            </a:r>
            <a:r>
              <a:rPr lang="ru-RU" sz="2400" dirty="0" smtClean="0">
                <a:solidFill>
                  <a:schemeClr val="tx2"/>
                </a:solidFill>
                <a:cs typeface="Aharoni" pitchFamily="2" charset="-79"/>
              </a:rPr>
              <a:t>пересказывать небольшие литературные произведения.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/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2.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Обогащение словаря.</a:t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3.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Снятие эмоционального и мышечного напряжения</a:t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4.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Снижение импульсивности и тревожности</a:t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5.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Развитие умения воспринимать, понимать и эмоционально откликаться на сказку.</a:t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6.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Развитие общей и мелкой моторики, координации    движений</a:t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b="1" dirty="0" smtClean="0">
                <a:solidFill>
                  <a:srgbClr val="FF0000"/>
                </a:solidFill>
                <a:cs typeface="Aharoni" pitchFamily="2" charset="-79"/>
              </a:rPr>
              <a:t>7</a:t>
            </a: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.</a:t>
            </a:r>
            <a:r>
              <a:rPr lang="ru-RU" sz="2400" b="1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Побуждение к использованию сказочных сюжетов в самостоятельной</a:t>
            </a:r>
            <a:br>
              <a:rPr lang="ru-RU" sz="2400" dirty="0">
                <a:solidFill>
                  <a:schemeClr val="tx2"/>
                </a:solidFill>
                <a:cs typeface="Aharoni" pitchFamily="2" charset="-79"/>
              </a:rPr>
            </a:b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игровой и творческой деятельности.</a:t>
            </a:r>
            <a:r>
              <a:rPr lang="ru-RU" sz="2400" dirty="0">
                <a:cs typeface="Aharoni" pitchFamily="2" charset="-79"/>
              </a:rPr>
              <a:t/>
            </a:r>
            <a:br>
              <a:rPr lang="ru-RU" sz="2400" dirty="0">
                <a:cs typeface="Aharoni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itchFamily="2" charset="-79"/>
              </a:rPr>
              <a:t>8.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Проявление интереса к книгам и их </a:t>
            </a:r>
            <a:r>
              <a:rPr lang="ru-RU" sz="2400" dirty="0" smtClean="0">
                <a:solidFill>
                  <a:schemeClr val="tx2"/>
                </a:solidFill>
                <a:cs typeface="Aharoni" pitchFamily="2" charset="-79"/>
              </a:rPr>
              <a:t>рассматриванию.</a:t>
            </a:r>
          </a:p>
          <a:p>
            <a:pPr marL="45720"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  <a:cs typeface="Aharoni" pitchFamily="2" charset="-79"/>
              </a:rPr>
              <a:t>9</a:t>
            </a:r>
            <a:r>
              <a:rPr lang="ru-RU" sz="2400" dirty="0">
                <a:solidFill>
                  <a:srgbClr val="FF0000"/>
                </a:solidFill>
                <a:cs typeface="Aharoni" pitchFamily="2" charset="-79"/>
              </a:rPr>
              <a:t>.</a:t>
            </a:r>
            <a:r>
              <a:rPr lang="ru-RU" sz="2400" dirty="0">
                <a:cs typeface="Aharoni" pitchFamily="2" charset="-79"/>
              </a:rPr>
              <a:t> </a:t>
            </a:r>
            <a:r>
              <a:rPr lang="ru-RU" sz="2400" dirty="0">
                <a:solidFill>
                  <a:schemeClr val="tx2"/>
                </a:solidFill>
                <a:cs typeface="Aharoni" pitchFamily="2" charset="-79"/>
              </a:rPr>
              <a:t>Повышение компетентности родителей в речевом развитии детей.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6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096" y="304800"/>
            <a:ext cx="10812717" cy="120041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70C0"/>
                </a:solidFill>
              </a:rPr>
              <a:t>В процессе работы я использую разнообразные </a:t>
            </a:r>
            <a:r>
              <a:rPr lang="ru-RU" sz="3600" b="1" i="1" u="sng" dirty="0">
                <a:solidFill>
                  <a:srgbClr val="0070C0"/>
                </a:solidFill>
              </a:rPr>
              <a:t>методы и приемы: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216" y="1600200"/>
            <a:ext cx="10995597" cy="478840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1. Словесные: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использование художественного слова, вопросы, </a:t>
            </a:r>
            <a:r>
              <a:rPr lang="ru-RU" sz="2400" dirty="0" smtClean="0">
                <a:solidFill>
                  <a:schemeClr val="tx2"/>
                </a:solidFill>
              </a:rPr>
              <a:t>                    беседа, словотворчество</a:t>
            </a:r>
            <a:r>
              <a:rPr lang="ru-RU" sz="2400" dirty="0">
                <a:solidFill>
                  <a:schemeClr val="tx2"/>
                </a:solidFill>
              </a:rPr>
              <a:t>, объяснение, рассказывание, инструкция.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2. Наглядные: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иллюстрации и картины, демонстрация сказок, видеофильмы.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3. Игровые: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дидактические игры, подвижные игры, сюжетные игры, игры-драматизации, игровые проблемные ситуации.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4. Практические: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chemeClr val="tx2"/>
                </a:solidFill>
              </a:rPr>
              <a:t>упражнения и игры, экспериментирование, </a:t>
            </a:r>
            <a:r>
              <a:rPr lang="ru-RU" sz="2400" dirty="0" smtClean="0">
                <a:solidFill>
                  <a:schemeClr val="tx2"/>
                </a:solidFill>
              </a:rPr>
              <a:t>моделирование сказок</a:t>
            </a:r>
            <a:r>
              <a:rPr lang="ru-RU" sz="24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54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880278" cy="224332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Среди приёмов </a:t>
            </a:r>
            <a:r>
              <a:rPr lang="ru-RU" sz="3600" b="1" i="1" dirty="0" err="1">
                <a:solidFill>
                  <a:srgbClr val="00B050"/>
                </a:solidFill>
              </a:rPr>
              <a:t>сказкотерапии</a:t>
            </a:r>
            <a:r>
              <a:rPr lang="ru-RU" sz="3600" b="1" i="1" dirty="0">
                <a:solidFill>
                  <a:srgbClr val="00B050"/>
                </a:solidFill>
              </a:rPr>
              <a:t> очень популярны игры.</a:t>
            </a:r>
            <a:endParaRPr lang="ru-RU" sz="3600" dirty="0"/>
          </a:p>
        </p:txBody>
      </p:sp>
      <p:pic>
        <p:nvPicPr>
          <p:cNvPr id="3074" name="Picture 2" descr="C:\Users\Вика\Desktop\Отчёт\SAM_5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93136"/>
            <a:ext cx="5266944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а\Desktop\Отчёт\SAM_5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r="1866" b="35822"/>
          <a:stretch/>
        </p:blipFill>
        <p:spPr bwMode="auto">
          <a:xfrm>
            <a:off x="4880278" y="0"/>
            <a:ext cx="5617033" cy="3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ика\Desktop\Отчёт\SAM_50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2209800"/>
            <a:ext cx="6035040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713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61883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5FABDD214D5074FB67080313FA3F4FB" ma:contentTypeVersion="2" ma:contentTypeDescription="Создание документа." ma:contentTypeScope="" ma:versionID="9f209a4114ae420e1747116ffe1e8a55">
  <xsd:schema xmlns:xsd="http://www.w3.org/2001/XMLSchema" xmlns:xs="http://www.w3.org/2001/XMLSchema" xmlns:p="http://schemas.microsoft.com/office/2006/metadata/properties" xmlns:ns2="abdb83d0-779d-445a-a542-78c4e7e32ea9" xmlns:ns3="eba72d09-5b92-4596-a871-3df11d7d8340" targetNamespace="http://schemas.microsoft.com/office/2006/metadata/properties" ma:root="true" ma:fieldsID="6d9d4b252856a5f8488871b71d8e9e07" ns2:_="" ns3:_="">
    <xsd:import namespace="abdb83d0-779d-445a-a542-78c4e7e32ea9"/>
    <xsd:import namespace="eba72d09-5b92-4596-a871-3df11d7d834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zm8n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2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a72d09-5b92-4596-a871-3df11d7d8340" elementFormDefault="qualified">
    <xsd:import namespace="http://schemas.microsoft.com/office/2006/documentManagement/types"/>
    <xsd:import namespace="http://schemas.microsoft.com/office/infopath/2007/PartnerControls"/>
    <xsd:element name="zm8n" ma:index="11" nillable="true" ma:displayName="Текст" ma:internalName="zm8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m8n xmlns="eba72d09-5b92-4596-a871-3df11d7d8340" xsi:nil="true"/>
    <_dlc_DocId xmlns="abdb83d0-779d-445a-a542-78c4e7e32ea9">UX25FU4DC2SS-433-548</_dlc_DocId>
    <_dlc_DocIdUrl xmlns="abdb83d0-779d-445a-a542-78c4e7e32ea9">
      <Url>http://www.eduportal44.ru/soligalich/detsad2/_layouts/15/DocIdRedir.aspx?ID=UX25FU4DC2SS-433-548</Url>
      <Description>UX25FU4DC2SS-433-548</Description>
    </_dlc_DocIdUrl>
  </documentManagement>
</p:properties>
</file>

<file path=customXml/itemProps1.xml><?xml version="1.0" encoding="utf-8"?>
<ds:datastoreItem xmlns:ds="http://schemas.openxmlformats.org/officeDocument/2006/customXml" ds:itemID="{F0D8DDB3-F8BF-4D0F-AAB3-A82BAF427777}"/>
</file>

<file path=customXml/itemProps2.xml><?xml version="1.0" encoding="utf-8"?>
<ds:datastoreItem xmlns:ds="http://schemas.openxmlformats.org/officeDocument/2006/customXml" ds:itemID="{4EFB84B0-1BBA-4E3F-87A5-98C922EB9A73}"/>
</file>

<file path=customXml/itemProps3.xml><?xml version="1.0" encoding="utf-8"?>
<ds:datastoreItem xmlns:ds="http://schemas.openxmlformats.org/officeDocument/2006/customXml" ds:itemID="{A9D925D0-9A64-4CFA-9EA9-91CD4F6B25F8}"/>
</file>

<file path=customXml/itemProps4.xml><?xml version="1.0" encoding="utf-8"?>
<ds:datastoreItem xmlns:ds="http://schemas.openxmlformats.org/officeDocument/2006/customXml" ds:itemID="{C7089A7A-188A-4D19-9BC1-211807B7BA60}"/>
</file>

<file path=docProps/app.xml><?xml version="1.0" encoding="utf-8"?>
<Properties xmlns="http://schemas.openxmlformats.org/officeDocument/2006/extended-properties" xmlns:vt="http://schemas.openxmlformats.org/officeDocument/2006/docPropsVTypes">
  <Template>tf03461883</Template>
  <TotalTime>770</TotalTime>
  <Words>298</Words>
  <Application>Microsoft Office PowerPoint</Application>
  <PresentationFormat>Произвольный</PresentationFormat>
  <Paragraphs>36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tf03461883</vt:lpstr>
      <vt:lpstr>Воспитатель: Морозова Ирина              Николаевна</vt:lpstr>
      <vt:lpstr>Презентация PowerPoint</vt:lpstr>
      <vt:lpstr>Книги</vt:lpstr>
      <vt:lpstr>Чтение произведений УНТ присутствует в режимных моментах ежедневно</vt:lpstr>
      <vt:lpstr>Для усвоения слов и обогащения словарного запаса рассматриваем с детьми красочные картинки  </vt:lpstr>
      <vt:lpstr>Презентация PowerPoint</vt:lpstr>
      <vt:lpstr> Для достижения этой цели определила  ряд следующих задач:  </vt:lpstr>
      <vt:lpstr>В процессе работы я использую разнообразные методы и приемы:</vt:lpstr>
      <vt:lpstr>Среди приёмов сказкотерапии очень популярны игры.</vt:lpstr>
      <vt:lpstr>Введение сказочного персонажа в режимные моменты благоприятно влияет на организацию правильного речевого общения</vt:lpstr>
      <vt:lpstr>Дети с удовольствием перевоплощаются в животных, копируя их манеру поведения. </vt:lpstr>
      <vt:lpstr>Во время проведения образовательной деятельности различные виды театра служат отличным дидактическим материалом. </vt:lpstr>
      <vt:lpstr>Введение сказочного персонажа в режимные моменты благоприятно влияет на организацию правильного речевого общения</vt:lpstr>
      <vt:lpstr>Презентация PowerPoint</vt:lpstr>
      <vt:lpstr>Театральный уголок</vt:lpstr>
      <vt:lpstr>Сюжетно-ролевые игры</vt:lpstr>
      <vt:lpstr>Уголок по развитию речи</vt:lpstr>
      <vt:lpstr>Презентация PowerPoint</vt:lpstr>
      <vt:lpstr>Презентация PowerPoint</vt:lpstr>
      <vt:lpstr>Использую различные виды игр</vt:lpstr>
      <vt:lpstr>Работа с родителями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«Предметно-развивающей среды» вторая «А» младшая группа</dc:title>
  <dc:creator>RePack by SPecialiST</dc:creator>
  <cp:lastModifiedBy>Вика</cp:lastModifiedBy>
  <cp:revision>59</cp:revision>
  <dcterms:created xsi:type="dcterms:W3CDTF">2018-04-11T15:29:15Z</dcterms:created>
  <dcterms:modified xsi:type="dcterms:W3CDTF">2019-11-21T18:38:51Z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0x010100E5FABDD214D5074FB67080313FA3F4FB</vt:lpwstr>
  </property>
  <property fmtid="{D5CDD505-2E9C-101B-9397-08002B2CF9AE}" pid="3" name="_dlc_DocIdItemGuid">
    <vt:lpwstr>618f9721-c988-447e-8a69-6a5b475d5036</vt:lpwstr>
  </property>
</Properties>
</file>