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8" r:id="rId2"/>
    <p:sldId id="288" r:id="rId3"/>
    <p:sldId id="289" r:id="rId4"/>
    <p:sldId id="290" r:id="rId5"/>
    <p:sldId id="257" r:id="rId6"/>
    <p:sldId id="258" r:id="rId7"/>
    <p:sldId id="279" r:id="rId8"/>
    <p:sldId id="280" r:id="rId9"/>
    <p:sldId id="287" r:id="rId10"/>
    <p:sldId id="281" r:id="rId11"/>
    <p:sldId id="283" r:id="rId12"/>
    <p:sldId id="284" r:id="rId13"/>
    <p:sldId id="285" r:id="rId14"/>
    <p:sldId id="286" r:id="rId15"/>
    <p:sldId id="282" r:id="rId16"/>
    <p:sldId id="262" r:id="rId17"/>
    <p:sldId id="265" r:id="rId18"/>
    <p:sldId id="292" r:id="rId19"/>
    <p:sldId id="291" r:id="rId20"/>
    <p:sldId id="295" r:id="rId21"/>
    <p:sldId id="293" r:id="rId22"/>
    <p:sldId id="294" r:id="rId23"/>
    <p:sldId id="296" r:id="rId24"/>
    <p:sldId id="267" r:id="rId25"/>
    <p:sldId id="272" r:id="rId26"/>
    <p:sldId id="274" r:id="rId27"/>
    <p:sldId id="270" r:id="rId28"/>
    <p:sldId id="271" r:id="rId29"/>
    <p:sldId id="275" r:id="rId30"/>
    <p:sldId id="276" r:id="rId31"/>
    <p:sldId id="268" r:id="rId32"/>
    <p:sldId id="269" r:id="rId33"/>
    <p:sldId id="27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C1A9"/>
    <a:srgbClr val="A19E22"/>
    <a:srgbClr val="AD3FDF"/>
    <a:srgbClr val="34CCEA"/>
    <a:srgbClr val="C757BF"/>
    <a:srgbClr val="4E80D0"/>
    <a:srgbClr val="720D02"/>
    <a:srgbClr val="33A8FF"/>
    <a:srgbClr val="AE78D6"/>
    <a:srgbClr val="FEB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75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533B4-60ED-4C64-B3D9-F6981C6F4A6C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82BA81-00A3-4D1A-9F74-CFAB8996D6F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ДЕМОКРАТИЧЕСКИЙ</a:t>
          </a:r>
          <a:b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1DF94-C6EA-4EAE-B609-F0CD1B9B11A6}" type="parTrans" cxnId="{944B34CB-C191-4089-A919-988C45AA5B93}">
      <dgm:prSet/>
      <dgm:spPr/>
      <dgm:t>
        <a:bodyPr/>
        <a:lstStyle/>
        <a:p>
          <a:endParaRPr lang="ru-RU"/>
        </a:p>
      </dgm:t>
    </dgm:pt>
    <dgm:pt modelId="{472DD1D7-81BD-4C69-820B-C759D5C495A0}" type="sibTrans" cxnId="{944B34CB-C191-4089-A919-988C45AA5B93}">
      <dgm:prSet/>
      <dgm:spPr/>
      <dgm:t>
        <a:bodyPr/>
        <a:lstStyle/>
        <a:p>
          <a:endParaRPr lang="ru-RU"/>
        </a:p>
      </dgm:t>
    </dgm:pt>
    <dgm:pt modelId="{0515A106-60AC-46CC-9315-72C1EE83A445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АВТОРИТАРНЫЙ </a:t>
          </a:r>
        </a:p>
        <a:p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B2878-5574-4806-9263-5FC992BFD5DF}" type="parTrans" cxnId="{489C20A6-5FA0-4255-8F62-229151B7AFC6}">
      <dgm:prSet/>
      <dgm:spPr/>
      <dgm:t>
        <a:bodyPr/>
        <a:lstStyle/>
        <a:p>
          <a:endParaRPr lang="ru-RU"/>
        </a:p>
      </dgm:t>
    </dgm:pt>
    <dgm:pt modelId="{8CCB1F4B-1AC1-416D-8C16-83403093888F}" type="sibTrans" cxnId="{489C20A6-5FA0-4255-8F62-229151B7AFC6}">
      <dgm:prSet/>
      <dgm:spPr/>
      <dgm:t>
        <a:bodyPr/>
        <a:lstStyle/>
        <a:p>
          <a:endParaRPr lang="ru-RU"/>
        </a:p>
      </dgm:t>
    </dgm:pt>
    <dgm:pt modelId="{7B6D2BE5-E76F-4F47-B9B3-867EF1186241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ХАОТИЧЕСКИЙ </a:t>
          </a:r>
        </a:p>
        <a:p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51A2E2-A339-4703-9A64-1A581C38F69B}" type="parTrans" cxnId="{4A532346-CCFC-41C6-9104-FFB86F27AC43}">
      <dgm:prSet/>
      <dgm:spPr/>
      <dgm:t>
        <a:bodyPr/>
        <a:lstStyle/>
        <a:p>
          <a:endParaRPr lang="ru-RU"/>
        </a:p>
      </dgm:t>
    </dgm:pt>
    <dgm:pt modelId="{259D2C69-980A-44C8-AF1E-E18923E20A18}" type="sibTrans" cxnId="{4A532346-CCFC-41C6-9104-FFB86F27AC43}">
      <dgm:prSet/>
      <dgm:spPr/>
      <dgm:t>
        <a:bodyPr/>
        <a:lstStyle/>
        <a:p>
          <a:endParaRPr lang="ru-RU"/>
        </a:p>
      </dgm:t>
    </dgm:pt>
    <dgm:pt modelId="{2EDBA5B7-DF60-4919-8AEC-87C195359992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ГИПЕРОПЕКАЮЩИЙ </a:t>
          </a:r>
        </a:p>
        <a:p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549D4-A40D-401E-BF6D-2E50A0A2736A}" type="parTrans" cxnId="{B0AA1B62-A061-4E3D-827E-1F21ED7F2AFB}">
      <dgm:prSet/>
      <dgm:spPr/>
      <dgm:t>
        <a:bodyPr/>
        <a:lstStyle/>
        <a:p>
          <a:endParaRPr lang="ru-RU"/>
        </a:p>
      </dgm:t>
    </dgm:pt>
    <dgm:pt modelId="{5FA2BE9B-4437-4598-9B2A-B446992D9D0C}" type="sibTrans" cxnId="{B0AA1B62-A061-4E3D-827E-1F21ED7F2AFB}">
      <dgm:prSet/>
      <dgm:spPr/>
      <dgm:t>
        <a:bodyPr/>
        <a:lstStyle/>
        <a:p>
          <a:endParaRPr lang="ru-RU"/>
        </a:p>
      </dgm:t>
    </dgm:pt>
    <dgm:pt modelId="{9A54A108-6F92-49BC-82D4-ED5118497A8B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ОТЧУЖДЁННЫЙ </a:t>
          </a:r>
        </a:p>
        <a:p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098DC-4739-45A9-9B52-CC6C5312A150}" type="parTrans" cxnId="{DA76F0C3-085F-4C23-BAF5-B12F3CAAC029}">
      <dgm:prSet/>
      <dgm:spPr/>
      <dgm:t>
        <a:bodyPr/>
        <a:lstStyle/>
        <a:p>
          <a:endParaRPr lang="ru-RU"/>
        </a:p>
      </dgm:t>
    </dgm:pt>
    <dgm:pt modelId="{CBCBCC57-0BDF-4490-B072-8C810D665999}" type="sibTrans" cxnId="{DA76F0C3-085F-4C23-BAF5-B12F3CAAC029}">
      <dgm:prSet/>
      <dgm:spPr/>
      <dgm:t>
        <a:bodyPr/>
        <a:lstStyle/>
        <a:p>
          <a:endParaRPr lang="ru-RU"/>
        </a:p>
      </dgm:t>
    </dgm:pt>
    <dgm:pt modelId="{B3939223-FAF8-463D-A9F8-DBFD30C4464E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ЛИБЕРАЛЬНЫЙ </a:t>
          </a:r>
        </a:p>
        <a:p>
          <a:endParaRPr lang="ru-RU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E17DD3-5AC5-4641-ADC6-6E0C0F458232}" type="parTrans" cxnId="{9109CDFE-E0BF-4F33-B89F-81597DE5748B}">
      <dgm:prSet/>
      <dgm:spPr/>
      <dgm:t>
        <a:bodyPr/>
        <a:lstStyle/>
        <a:p>
          <a:endParaRPr lang="ru-RU"/>
        </a:p>
      </dgm:t>
    </dgm:pt>
    <dgm:pt modelId="{F96B7324-B400-4159-90CC-30F0862C80E7}" type="sibTrans" cxnId="{9109CDFE-E0BF-4F33-B89F-81597DE5748B}">
      <dgm:prSet/>
      <dgm:spPr/>
      <dgm:t>
        <a:bodyPr/>
        <a:lstStyle/>
        <a:p>
          <a:endParaRPr lang="ru-RU"/>
        </a:p>
      </dgm:t>
    </dgm:pt>
    <dgm:pt modelId="{89116A38-A09C-4A32-BBC5-D10416387AEA}" type="pres">
      <dgm:prSet presAssocID="{AF1533B4-60ED-4C64-B3D9-F6981C6F4A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D8B000-324F-4504-B518-DB2D098EBB8D}" type="pres">
      <dgm:prSet presAssocID="{9982BA81-00A3-4D1A-9F74-CFAB8996D6FB}" presName="node" presStyleLbl="node1" presStyleIdx="0" presStyleCnt="6" custLinFactNeighborX="-12305" custLinFactNeighborY="-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82E0D-C31D-48DB-BD93-9D0BDA295817}" type="pres">
      <dgm:prSet presAssocID="{472DD1D7-81BD-4C69-820B-C759D5C495A0}" presName="sibTrans" presStyleCnt="0"/>
      <dgm:spPr/>
      <dgm:t>
        <a:bodyPr/>
        <a:lstStyle/>
        <a:p>
          <a:endParaRPr lang="ru-RU"/>
        </a:p>
      </dgm:t>
    </dgm:pt>
    <dgm:pt modelId="{5692A43C-7D5A-4AB8-92B1-B6589AB8D665}" type="pres">
      <dgm:prSet presAssocID="{0515A106-60AC-46CC-9315-72C1EE83A445}" presName="node" presStyleLbl="node1" presStyleIdx="1" presStyleCnt="6" custLinFactNeighborX="20301" custLinFactNeighborY="-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F022B-AE04-43FF-B5C8-21F8207A9851}" type="pres">
      <dgm:prSet presAssocID="{8CCB1F4B-1AC1-416D-8C16-83403093888F}" presName="sibTrans" presStyleCnt="0"/>
      <dgm:spPr/>
      <dgm:t>
        <a:bodyPr/>
        <a:lstStyle/>
        <a:p>
          <a:endParaRPr lang="ru-RU"/>
        </a:p>
      </dgm:t>
    </dgm:pt>
    <dgm:pt modelId="{CA7ED6DE-57C5-4FEE-9BC3-761F9C3C5F00}" type="pres">
      <dgm:prSet presAssocID="{7B6D2BE5-E76F-4F47-B9B3-867EF1186241}" presName="node" presStyleLbl="node1" presStyleIdx="2" presStyleCnt="6" custLinFactNeighborX="-13401" custLinFactNeighborY="-5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3B5D4-1288-43F8-B4B0-1BB17F428445}" type="pres">
      <dgm:prSet presAssocID="{259D2C69-980A-44C8-AF1E-E18923E20A18}" presName="sibTrans" presStyleCnt="0"/>
      <dgm:spPr/>
      <dgm:t>
        <a:bodyPr/>
        <a:lstStyle/>
        <a:p>
          <a:endParaRPr lang="ru-RU"/>
        </a:p>
      </dgm:t>
    </dgm:pt>
    <dgm:pt modelId="{A437417E-53A0-4332-A751-A166CC44D4A8}" type="pres">
      <dgm:prSet presAssocID="{2EDBA5B7-DF60-4919-8AEC-87C195359992}" presName="node" presStyleLbl="node1" presStyleIdx="3" presStyleCnt="6" custScaleX="97808" custScaleY="100000" custLinFactNeighborX="21505" custLinFactNeighborY="-1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69E0E2-3A36-4493-8EF5-66560F205506}" type="pres">
      <dgm:prSet presAssocID="{5FA2BE9B-4437-4598-9B2A-B446992D9D0C}" presName="sibTrans" presStyleCnt="0"/>
      <dgm:spPr/>
      <dgm:t>
        <a:bodyPr/>
        <a:lstStyle/>
        <a:p>
          <a:endParaRPr lang="ru-RU"/>
        </a:p>
      </dgm:t>
    </dgm:pt>
    <dgm:pt modelId="{448D72E4-C457-411D-A736-0B7C3758C402}" type="pres">
      <dgm:prSet presAssocID="{9A54A108-6F92-49BC-82D4-ED5118497A8B}" presName="node" presStyleLbl="node1" presStyleIdx="4" presStyleCnt="6" custLinFactNeighborX="-12305" custLinFactNeighborY="-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2C7EB-AB3F-45BA-A60C-6F0E57B28A67}" type="pres">
      <dgm:prSet presAssocID="{CBCBCC57-0BDF-4490-B072-8C810D665999}" presName="sibTrans" presStyleCnt="0"/>
      <dgm:spPr/>
      <dgm:t>
        <a:bodyPr/>
        <a:lstStyle/>
        <a:p>
          <a:endParaRPr lang="ru-RU"/>
        </a:p>
      </dgm:t>
    </dgm:pt>
    <dgm:pt modelId="{854DB3CB-2F1D-40AE-BA86-DA3A2A7C395D}" type="pres">
      <dgm:prSet presAssocID="{B3939223-FAF8-463D-A9F8-DBFD30C4464E}" presName="node" presStyleLbl="node1" presStyleIdx="5" presStyleCnt="6" custLinFactNeighborX="22601" custLinFactNeighborY="-3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27FD1C-EED9-49AB-9873-BDB06B1E9241}" type="presOf" srcId="{7B6D2BE5-E76F-4F47-B9B3-867EF1186241}" destId="{CA7ED6DE-57C5-4FEE-9BC3-761F9C3C5F00}" srcOrd="0" destOrd="0" presId="urn:microsoft.com/office/officeart/2005/8/layout/default"/>
    <dgm:cxn modelId="{B0AA1B62-A061-4E3D-827E-1F21ED7F2AFB}" srcId="{AF1533B4-60ED-4C64-B3D9-F6981C6F4A6C}" destId="{2EDBA5B7-DF60-4919-8AEC-87C195359992}" srcOrd="3" destOrd="0" parTransId="{572549D4-A40D-401E-BF6D-2E50A0A2736A}" sibTransId="{5FA2BE9B-4437-4598-9B2A-B446992D9D0C}"/>
    <dgm:cxn modelId="{31178A41-B101-4E98-B2D3-E10F44773A7F}" type="presOf" srcId="{9A54A108-6F92-49BC-82D4-ED5118497A8B}" destId="{448D72E4-C457-411D-A736-0B7C3758C402}" srcOrd="0" destOrd="0" presId="urn:microsoft.com/office/officeart/2005/8/layout/default"/>
    <dgm:cxn modelId="{9109CDFE-E0BF-4F33-B89F-81597DE5748B}" srcId="{AF1533B4-60ED-4C64-B3D9-F6981C6F4A6C}" destId="{B3939223-FAF8-463D-A9F8-DBFD30C4464E}" srcOrd="5" destOrd="0" parTransId="{C6E17DD3-5AC5-4641-ADC6-6E0C0F458232}" sibTransId="{F96B7324-B400-4159-90CC-30F0862C80E7}"/>
    <dgm:cxn modelId="{489C20A6-5FA0-4255-8F62-229151B7AFC6}" srcId="{AF1533B4-60ED-4C64-B3D9-F6981C6F4A6C}" destId="{0515A106-60AC-46CC-9315-72C1EE83A445}" srcOrd="1" destOrd="0" parTransId="{6ADB2878-5574-4806-9263-5FC992BFD5DF}" sibTransId="{8CCB1F4B-1AC1-416D-8C16-83403093888F}"/>
    <dgm:cxn modelId="{AA7EB7DB-F8E9-45D0-8548-14217635B4C0}" type="presOf" srcId="{B3939223-FAF8-463D-A9F8-DBFD30C4464E}" destId="{854DB3CB-2F1D-40AE-BA86-DA3A2A7C395D}" srcOrd="0" destOrd="0" presId="urn:microsoft.com/office/officeart/2005/8/layout/default"/>
    <dgm:cxn modelId="{8D339ABD-4B97-4A1F-92B9-D28F0447EBD1}" type="presOf" srcId="{2EDBA5B7-DF60-4919-8AEC-87C195359992}" destId="{A437417E-53A0-4332-A751-A166CC44D4A8}" srcOrd="0" destOrd="0" presId="urn:microsoft.com/office/officeart/2005/8/layout/default"/>
    <dgm:cxn modelId="{944B34CB-C191-4089-A919-988C45AA5B93}" srcId="{AF1533B4-60ED-4C64-B3D9-F6981C6F4A6C}" destId="{9982BA81-00A3-4D1A-9F74-CFAB8996D6FB}" srcOrd="0" destOrd="0" parTransId="{DB81DF94-C6EA-4EAE-B609-F0CD1B9B11A6}" sibTransId="{472DD1D7-81BD-4C69-820B-C759D5C495A0}"/>
    <dgm:cxn modelId="{D4FB890B-0CCC-492C-985F-34806FAFC624}" type="presOf" srcId="{9982BA81-00A3-4D1A-9F74-CFAB8996D6FB}" destId="{A3D8B000-324F-4504-B518-DB2D098EBB8D}" srcOrd="0" destOrd="0" presId="urn:microsoft.com/office/officeart/2005/8/layout/default"/>
    <dgm:cxn modelId="{DA76F0C3-085F-4C23-BAF5-B12F3CAAC029}" srcId="{AF1533B4-60ED-4C64-B3D9-F6981C6F4A6C}" destId="{9A54A108-6F92-49BC-82D4-ED5118497A8B}" srcOrd="4" destOrd="0" parTransId="{804098DC-4739-45A9-9B52-CC6C5312A150}" sibTransId="{CBCBCC57-0BDF-4490-B072-8C810D665999}"/>
    <dgm:cxn modelId="{E987B07A-7AF4-4B7B-929A-484003C5D703}" type="presOf" srcId="{AF1533B4-60ED-4C64-B3D9-F6981C6F4A6C}" destId="{89116A38-A09C-4A32-BBC5-D10416387AEA}" srcOrd="0" destOrd="0" presId="urn:microsoft.com/office/officeart/2005/8/layout/default"/>
    <dgm:cxn modelId="{D20BFA6F-96EF-4AE6-8B91-97D31B0E7A1A}" type="presOf" srcId="{0515A106-60AC-46CC-9315-72C1EE83A445}" destId="{5692A43C-7D5A-4AB8-92B1-B6589AB8D665}" srcOrd="0" destOrd="0" presId="urn:microsoft.com/office/officeart/2005/8/layout/default"/>
    <dgm:cxn modelId="{4A532346-CCFC-41C6-9104-FFB86F27AC43}" srcId="{AF1533B4-60ED-4C64-B3D9-F6981C6F4A6C}" destId="{7B6D2BE5-E76F-4F47-B9B3-867EF1186241}" srcOrd="2" destOrd="0" parTransId="{1151A2E2-A339-4703-9A64-1A581C38F69B}" sibTransId="{259D2C69-980A-44C8-AF1E-E18923E20A18}"/>
    <dgm:cxn modelId="{B4916980-3328-400A-8D18-017B73A8AFBF}" type="presParOf" srcId="{89116A38-A09C-4A32-BBC5-D10416387AEA}" destId="{A3D8B000-324F-4504-B518-DB2D098EBB8D}" srcOrd="0" destOrd="0" presId="urn:microsoft.com/office/officeart/2005/8/layout/default"/>
    <dgm:cxn modelId="{E7488262-BF94-4B87-B578-3E815971FE25}" type="presParOf" srcId="{89116A38-A09C-4A32-BBC5-D10416387AEA}" destId="{14C82E0D-C31D-48DB-BD93-9D0BDA295817}" srcOrd="1" destOrd="0" presId="urn:microsoft.com/office/officeart/2005/8/layout/default"/>
    <dgm:cxn modelId="{929E9822-22B1-4E31-898D-BD533E27D09F}" type="presParOf" srcId="{89116A38-A09C-4A32-BBC5-D10416387AEA}" destId="{5692A43C-7D5A-4AB8-92B1-B6589AB8D665}" srcOrd="2" destOrd="0" presId="urn:microsoft.com/office/officeart/2005/8/layout/default"/>
    <dgm:cxn modelId="{D5F6673F-26D1-4CFB-8BAE-76C70855C3AA}" type="presParOf" srcId="{89116A38-A09C-4A32-BBC5-D10416387AEA}" destId="{3D3F022B-AE04-43FF-B5C8-21F8207A9851}" srcOrd="3" destOrd="0" presId="urn:microsoft.com/office/officeart/2005/8/layout/default"/>
    <dgm:cxn modelId="{535545E9-83DB-4D72-B4CE-9D7C4F25A694}" type="presParOf" srcId="{89116A38-A09C-4A32-BBC5-D10416387AEA}" destId="{CA7ED6DE-57C5-4FEE-9BC3-761F9C3C5F00}" srcOrd="4" destOrd="0" presId="urn:microsoft.com/office/officeart/2005/8/layout/default"/>
    <dgm:cxn modelId="{DA3B7C64-E0A8-4F3A-AF84-85303C139B0C}" type="presParOf" srcId="{89116A38-A09C-4A32-BBC5-D10416387AEA}" destId="{5133B5D4-1288-43F8-B4B0-1BB17F428445}" srcOrd="5" destOrd="0" presId="urn:microsoft.com/office/officeart/2005/8/layout/default"/>
    <dgm:cxn modelId="{A3BDCCE3-B903-455C-A5CE-F34C608F6966}" type="presParOf" srcId="{89116A38-A09C-4A32-BBC5-D10416387AEA}" destId="{A437417E-53A0-4332-A751-A166CC44D4A8}" srcOrd="6" destOrd="0" presId="urn:microsoft.com/office/officeart/2005/8/layout/default"/>
    <dgm:cxn modelId="{0D0B8149-42CD-4F90-A7AD-5DE4FE2013A7}" type="presParOf" srcId="{89116A38-A09C-4A32-BBC5-D10416387AEA}" destId="{0369E0E2-3A36-4493-8EF5-66560F205506}" srcOrd="7" destOrd="0" presId="urn:microsoft.com/office/officeart/2005/8/layout/default"/>
    <dgm:cxn modelId="{A9B30484-ADF4-461C-820F-C6BD7BDC2C9C}" type="presParOf" srcId="{89116A38-A09C-4A32-BBC5-D10416387AEA}" destId="{448D72E4-C457-411D-A736-0B7C3758C402}" srcOrd="8" destOrd="0" presId="urn:microsoft.com/office/officeart/2005/8/layout/default"/>
    <dgm:cxn modelId="{6EC9C02B-64E2-41D8-984E-60443340CB03}" type="presParOf" srcId="{89116A38-A09C-4A32-BBC5-D10416387AEA}" destId="{0CB2C7EB-AB3F-45BA-A60C-6F0E57B28A67}" srcOrd="9" destOrd="0" presId="urn:microsoft.com/office/officeart/2005/8/layout/default"/>
    <dgm:cxn modelId="{C2A6BAE5-B554-4DDE-BA73-9C2C6208BAC5}" type="presParOf" srcId="{89116A38-A09C-4A32-BBC5-D10416387AEA}" destId="{854DB3CB-2F1D-40AE-BA86-DA3A2A7C39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8B000-324F-4504-B518-DB2D098EBB8D}">
      <dsp:nvSpPr>
        <dsp:cNvPr id="0" name=""/>
        <dsp:cNvSpPr/>
      </dsp:nvSpPr>
      <dsp:spPr>
        <a:xfrm>
          <a:off x="648058" y="0"/>
          <a:ext cx="3130660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ДЕМОКРАТИЧЕСКИЙ</a:t>
          </a:r>
          <a:b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58" y="0"/>
        <a:ext cx="3130660" cy="1878396"/>
      </dsp:txXfrm>
    </dsp:sp>
    <dsp:sp modelId="{5692A43C-7D5A-4AB8-92B1-B6589AB8D665}">
      <dsp:nvSpPr>
        <dsp:cNvPr id="0" name=""/>
        <dsp:cNvSpPr/>
      </dsp:nvSpPr>
      <dsp:spPr>
        <a:xfrm>
          <a:off x="5112568" y="0"/>
          <a:ext cx="3130660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АВТОРИТАРНЫЙ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568" y="0"/>
        <a:ext cx="3130660" cy="1878396"/>
      </dsp:txXfrm>
    </dsp:sp>
    <dsp:sp modelId="{CA7ED6DE-57C5-4FEE-9BC3-761F9C3C5F00}">
      <dsp:nvSpPr>
        <dsp:cNvPr id="0" name=""/>
        <dsp:cNvSpPr/>
      </dsp:nvSpPr>
      <dsp:spPr>
        <a:xfrm>
          <a:off x="648058" y="2088241"/>
          <a:ext cx="3130660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ХАОТИЧЕСКИЙ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58" y="2088241"/>
        <a:ext cx="3130660" cy="1878396"/>
      </dsp:txXfrm>
    </dsp:sp>
    <dsp:sp modelId="{A437417E-53A0-4332-A751-A166CC44D4A8}">
      <dsp:nvSpPr>
        <dsp:cNvPr id="0" name=""/>
        <dsp:cNvSpPr/>
      </dsp:nvSpPr>
      <dsp:spPr>
        <a:xfrm>
          <a:off x="5184573" y="2160240"/>
          <a:ext cx="3062036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ГИПЕРОПЕКАЮЩИЙ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4573" y="2160240"/>
        <a:ext cx="3062036" cy="1878396"/>
      </dsp:txXfrm>
    </dsp:sp>
    <dsp:sp modelId="{448D72E4-C457-411D-A736-0B7C3758C402}">
      <dsp:nvSpPr>
        <dsp:cNvPr id="0" name=""/>
        <dsp:cNvSpPr/>
      </dsp:nvSpPr>
      <dsp:spPr>
        <a:xfrm>
          <a:off x="648058" y="4320483"/>
          <a:ext cx="3130660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ОТЧУЖДЁННЫЙ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8058" y="4320483"/>
        <a:ext cx="3130660" cy="1878396"/>
      </dsp:txXfrm>
    </dsp:sp>
    <dsp:sp modelId="{854DB3CB-2F1D-40AE-BA86-DA3A2A7C395D}">
      <dsp:nvSpPr>
        <dsp:cNvPr id="0" name=""/>
        <dsp:cNvSpPr/>
      </dsp:nvSpPr>
      <dsp:spPr>
        <a:xfrm>
          <a:off x="5184573" y="4320483"/>
          <a:ext cx="3130660" cy="1878396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ЛИБЕРАЛЬНЫЙ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СТИЛЬ</a:t>
          </a:r>
          <a:endParaRPr lang="ru-RU" sz="22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84573" y="4320483"/>
        <a:ext cx="3130660" cy="1878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ACE52-94DE-4DBA-8CB7-89C8FEF6A985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AA204-7073-43D8-9F27-DB2D525811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B807C9-F153-4CD0-9ED5-8DD45BFA8DA4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C76871-40DD-4016-9D0A-A6E3236624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32240" y="5373215"/>
            <a:ext cx="1768850" cy="1296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4664"/>
            <a:ext cx="8820471" cy="3147824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ответственности и активности родителей за воспитание и образование своих детей.  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D:\семинары\картинки\дети\75591956_large_nasait050820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816" y="3212977"/>
            <a:ext cx="5805780" cy="3645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11247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Демократический стиль воспитания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8712968" cy="5472608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демократическом стиле воспитания происходит наиболее гармоничное и разностороннее развитие личности ребёнка.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детей, воспитанных в подобных семьях характерны: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самостоятельно принимать решения и отвечать за свои поступки;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инициативность и целеустремлённость;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строить близкие и доброжелательные отношения с окружающими;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способность договариваться,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компромиссные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решения;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собственного мнения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способности считаться с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мнением окружающих;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hkolabuduschego.ru/wp-content/uploads/2016/05/11229176875737740e423e71.502808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32" y="4055166"/>
            <a:ext cx="4180159" cy="25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8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93160" cy="11247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Авторитарный стиль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895740"/>
            <a:ext cx="8577876" cy="5230424"/>
          </a:xfrm>
        </p:spPr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авторитарном стиле воспитания родители подавляют инициативу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жестко руководят и контролируют его действия и поступки. Воспитывая, используют физические наказания за малейшие проступки, принуждения, окрики, запреты. Дети лишены родительской  любви, ласки, заботы, сочувствия. Таких родителей заботит лишь то, чтобы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 послушным и исполнительным. Но дети вырастают либо неуверенными в себе, робкими,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невротизированными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неспособными постоять за себя  либо, наоборот, агрессивными,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авторитарными,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конфликтными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Такие дети с трудом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адаптируются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социуме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родителях такие дети могут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казаться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спокойными 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исполнительными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как только угроза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исчезает, поведение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неуправляемым. 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static.ngs.ru/news/preview/fbb628fde6a4c36ca743a22704930086007eff86_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6643"/>
            <a:ext cx="3744416" cy="29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ru-RU" b="1" i="1" dirty="0" smtClean="0"/>
              <a:t>            </a:t>
            </a:r>
            <a:r>
              <a:rPr lang="ru-RU" b="1" i="1" dirty="0" smtClean="0">
                <a:solidFill>
                  <a:srgbClr val="FF0000"/>
                </a:solidFill>
              </a:rPr>
              <a:t>Хаотический стиль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8964488" cy="5289451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психологи выделяют хаотический стиль семейного воспитания, характеризующийся отсутствием единого последовательного подхода к воспитанию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отсутствуют конкретные,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определённые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чёткие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ребёнку.</a:t>
            </a:r>
          </a:p>
          <a:p>
            <a:pPr marL="36576" indent="0">
              <a:buNone/>
            </a:pP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хаотичный стиль на почве разногласий родителей в выборе средств и методов воспитания. Конфликты в семье становятся все более частыми, родители постоянно выясняют отношения между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собой</a:t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в присутствии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</a:t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к возникновению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невротических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реакций у ребенка.</a:t>
            </a:r>
          </a:p>
          <a:p>
            <a:pPr marL="36576" indent="0">
              <a:buNone/>
            </a:pP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Непредсказуемые действия и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лишают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чувства стабильности,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провоцируют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повышенную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импульсивность,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тревожность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агрессивность,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неуправляемость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социальную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дезадаптацию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2050" name="Picture 2" descr="https://avatars.mds.yandex.net/get-zen_doc/1368767/pub_5d5e7586394b2a00ae89fa6a_5d5e75d93f548700ae2723ad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248472" cy="283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03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7467600" cy="129614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</a:t>
            </a:r>
            <a:r>
              <a:rPr lang="ru-RU" b="1" i="1" dirty="0" err="1" smtClean="0">
                <a:solidFill>
                  <a:srgbClr val="FF0000"/>
                </a:solidFill>
              </a:rPr>
              <a:t>Гиперопекающий</a:t>
            </a:r>
            <a:r>
              <a:rPr lang="ru-RU" b="1" i="1" dirty="0" smtClean="0">
                <a:solidFill>
                  <a:srgbClr val="FF0000"/>
                </a:solidFill>
              </a:rPr>
              <a:t> стиль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9144000" cy="5433467"/>
          </a:xfrm>
        </p:spPr>
        <p:txBody>
          <a:bodyPr>
            <a:normAutofit fontScale="25000" lnSpcReduction="20000"/>
          </a:bodyPr>
          <a:lstStyle/>
          <a:p>
            <a:pPr marL="36576" indent="0">
              <a:buNone/>
            </a:pP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9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гиперопекающем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стиле воспитания родители лишают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 в физическом, психическом, а так же социальном развитии.  Они постоянно находятся рядом с ним, решают за него его проблемы, живут вместо него. Излишне заботятся и опекают его, боясь и тревожась за его здоровье. Даже, когда ребёнок становится взрослым, родители продолжают излишне заботиться о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нём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постоянно тревожась за него, за его здоровье и благополучие. </a:t>
            </a:r>
          </a:p>
          <a:p>
            <a:pPr marL="36576" indent="0">
              <a:buNone/>
            </a:pPr>
            <a:r>
              <a:rPr lang="ru-RU" sz="9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подавляет инициативу,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волю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свободу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энергию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познавательную активность,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лишает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самостоятельности,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воспитывает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покорность, безволие,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беспомощность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9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гиперопекающем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стиле</a:t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неосознанно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тормозят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и умений, развитие 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настойчивости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достижении цели</a:t>
            </a: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трудолюбия.</a:t>
            </a: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3074" name="Picture 2" descr="https://avatars.mds.yandex.net/get-zen_doc/1585195/pub_5d654a4faad43600ac0980e5_5d654b24ec575b00ad6de2ab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75" y="3377481"/>
            <a:ext cx="3494721" cy="3058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1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59432"/>
            <a:ext cx="7467600" cy="1368152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FF0000"/>
                </a:solidFill>
              </a:rPr>
              <a:t>Отчуждённый стиль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476672"/>
            <a:ext cx="8784976" cy="5411155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отчуждённом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стиле семейного воспитания отношения подразумевают глубокое безразличие родителей к личности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Родители «не замечают»,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заинтересованы его развитием и духовным внутренним миром. Активно избегая общения с ним, держат его от себя на расстоянии. Дети предоставлены сами себе. </a:t>
            </a:r>
          </a:p>
          <a:p>
            <a:pPr marL="36576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Отчуждённый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воспитания наблюдается чаще в неблагополучных семьях,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родителя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злоупотребляют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алкоголем или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наркотиками. </a:t>
            </a:r>
          </a:p>
          <a:p>
            <a:pPr marL="36576" indent="0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 безразличное отношение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одиноким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глубоко несчастным, неуверенным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себе.  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него пропадает желание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сформироваться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агрессивность </a:t>
            </a:r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людям. </a:t>
            </a:r>
          </a:p>
        </p:txBody>
      </p:sp>
      <p:pic>
        <p:nvPicPr>
          <p:cNvPr id="4098" name="Picture 2" descr="https://media.gettyimages.com/photos/boy-sitting-on-a-rug-reading-a-book-and-his-father-sitting-on-a-sofa-picture-iddv20640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94694"/>
            <a:ext cx="2736304" cy="322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62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r>
              <a:rPr lang="ru-RU" dirty="0" smtClean="0"/>
              <a:t>         </a:t>
            </a:r>
            <a:r>
              <a:rPr lang="ru-RU" b="1" i="1" dirty="0" smtClean="0">
                <a:solidFill>
                  <a:srgbClr val="FF0000"/>
                </a:solidFill>
              </a:rPr>
              <a:t>Либеральный стиль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8568952" cy="5073427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Родители, придерживающиеся такого стиля воспитания, слабо или совсем не регламентируют поведение ребёнка. В семье практически нет запретов, чётких правил. Либеральные родители обычно не отказывают своему чаду ни в чём, любые его требования тут же выполняются. Родители открыты для общения с детьми, однако главное направление  коммуникации – от ребёнка к родителям. Детям предоставлен избыток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при незначительном руководстве родителей,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не устанавливают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– либо жёстких ограничений.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поступки детей выводят из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равновесия, сердят родителей,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как правило, стараются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подавить свои чувства, винят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 за них. 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avatars.mds.yandex.net/get-zen_doc/965902/pub_5d654a4faad43600ac0980e5_5d654b59dfa9ce00ad0b3ac2/scale_12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72" y="3933056"/>
            <a:ext cx="3873624" cy="258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(ФГОС)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«Портрет выпускника ДОУ»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60977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уважающий и принимающий ценности семьи и общества;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любящий свой народ, свой край и свою Родину;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любознательный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активно и заинтересованно познающий мир;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владеющий основами умения учиться, способный к организации собственной деятельности;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готовый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действовать и отвечать за свои поступки перед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семьёй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обществом;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доброжелательный, умеющий слушать и слышать собеседника, обосновывать свою позицию, высказывать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своё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мнение;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выполняющий правила здорового и безопасного для себя и окружающих образа жизни.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772816"/>
            <a:ext cx="89644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 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с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чётким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представлением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целенаправленный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жедневный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процесс, в котором происходит его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амосовершенствование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саморазвитие. Данная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   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ведёт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риумфy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Это путь к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динению дошкольника,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родителей, детского сада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школы.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</a:t>
            </a:r>
            <a:r>
              <a:rPr lang="ru-RU" b="1" i="1" dirty="0" smtClean="0">
                <a:solidFill>
                  <a:srgbClr val="FF0000"/>
                </a:solidFill>
              </a:rPr>
              <a:t>АКТУАЛЬНОСТЬ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условия деятельности дошкольных учреждений выдвигают взаимодействие с семьёй на одно из ведущих мест</a:t>
            </a:r>
          </a:p>
          <a:p>
            <a:pPr marL="36576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– основные социальные заказчики ДОУ, поэтому взаимодействие педагогов с ними просто невозможно без учёта интересов и запросов семьи.</a:t>
            </a:r>
          </a:p>
          <a:p>
            <a:pPr marL="36576" indent="0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по этой причине многие ДОУ и, наше в том числе, сегодня ориентируются на поиск таких форм и методов работы, которые позволяют учесть актуальные потребности родителей, способствуют формированию активной родительской позиции.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936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Задачи ДОУ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    по взаимодействию с родителями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4425355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партнёрские отношения с семьёй каждого воспитанника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Объединить усилия для развития и воспитания детей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атмосферу взаимопонимания, общности интересов, эмоциональной поддержки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и обогащать воспитательные умения родителей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их уверенность в собственных педагогических возможностях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5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31440"/>
            <a:ext cx="889248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          </a:t>
            </a:r>
            <a:r>
              <a:rPr lang="ru-RU" sz="4000" b="1" i="1" dirty="0" smtClean="0">
                <a:solidFill>
                  <a:srgbClr val="FF0000"/>
                </a:solidFill>
              </a:rPr>
              <a:t>Правовые аспекты,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связанные с ответственностью родителей      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    за воспитание и образование детей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8892480" cy="45365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ребёнка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РФ «Об образовании»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РФ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 административных правонарушениях РФ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narodna-pravda.ua/wp-content/uploads/2018/03/2017-02-10-21-50-15159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7523"/>
            <a:ext cx="5256584" cy="271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2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чего начать?</a:t>
            </a:r>
            <a:endParaRPr lang="ru-RU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8892480" cy="5760640"/>
          </a:xfrm>
        </p:spPr>
        <p:txBody>
          <a:bodyPr>
            <a:normAutofit fontScale="85000" lnSpcReduction="20000"/>
          </a:bodyPr>
          <a:lstStyle/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необходимо с анализа социального состава родителей, их настроя и ожиданий от пребывания ребёнка в детском саду: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-личные беседы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" indent="0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детей, посещающих сегодня дошкольные учреждения, можно условно разделить на три группы: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родители-активисты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умеют и с удовольствием участвуют в </a:t>
            </a:r>
            <a:r>
              <a:rPr lang="ru-RU" sz="33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-образовательном процессе, видят ценность любой работы дошкольного учреждения;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родители-исполнители, которые принимают участие при условии значимой мотивации;</a:t>
            </a:r>
          </a:p>
          <a:p>
            <a:r>
              <a:rPr lang="ru-RU" sz="33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родители-наблюдатели</a:t>
            </a:r>
            <a:r>
              <a:rPr lang="ru-RU" sz="3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6576" indent="0">
              <a:buNone/>
            </a:pPr>
            <a:endParaRPr lang="ru-RU" sz="33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789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748464" cy="9258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r>
              <a:rPr lang="ru-RU" b="1" i="1" dirty="0" smtClean="0">
                <a:solidFill>
                  <a:srgbClr val="FF0000"/>
                </a:solidFill>
              </a:rPr>
              <a:t>НАПРАВЛЕНИЯ ВЗАИМОДЕЙСТВИЯ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0810" y="902098"/>
            <a:ext cx="8964488" cy="5955902"/>
          </a:xfrm>
        </p:spPr>
        <p:txBody>
          <a:bodyPr/>
          <a:lstStyle/>
          <a:p>
            <a:endParaRPr lang="ru-RU" dirty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/>
          </a:p>
          <a:p>
            <a:pPr marL="36576" indent="0">
              <a:buNone/>
            </a:pPr>
            <a:endParaRPr lang="ru-RU" dirty="0">
              <a:gradFill flip="none" rotWithShape="1">
                <a:gsLst>
                  <a:gs pos="0">
                    <a:schemeClr val="tx1">
                      <a:shade val="30000"/>
                      <a:satMod val="115000"/>
                    </a:schemeClr>
                  </a:gs>
                  <a:gs pos="50000">
                    <a:schemeClr val="tx1">
                      <a:shade val="67500"/>
                      <a:satMod val="115000"/>
                    </a:schemeClr>
                  </a:gs>
                  <a:gs pos="100000">
                    <a:schemeClr val="tx1">
                      <a:shade val="100000"/>
                      <a:satMod val="11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572000" y="184482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952371" y="757040"/>
            <a:ext cx="3240360" cy="1143000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Совместная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деятельность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75754" y="1475789"/>
            <a:ext cx="2160240" cy="914400"/>
          </a:xfrm>
          <a:prstGeom prst="ellipse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Ребёнок +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Родитель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0718" y="1373973"/>
            <a:ext cx="2185391" cy="864095"/>
          </a:xfrm>
          <a:prstGeom prst="ellipse">
            <a:avLst/>
          </a:prstGeom>
          <a:solidFill>
            <a:srgbClr val="33A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Педагог +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Родитель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184278" y="2079441"/>
            <a:ext cx="2952327" cy="1008112"/>
          </a:xfrm>
          <a:prstGeom prst="ellipse">
            <a:avLst/>
          </a:prstGeom>
          <a:solidFill>
            <a:srgbClr val="F8D4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  Педагог +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Ребёнок +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Родитель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2009" y="2863523"/>
            <a:ext cx="2555776" cy="3595798"/>
          </a:xfrm>
          <a:prstGeom prst="round2DiagRect">
            <a:avLst/>
          </a:prstGeom>
          <a:solidFill>
            <a:srgbClr val="11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Анкетирование, опросы;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Индивидуальные   беседы,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консультации;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встреч –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консультаций со 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специалистами ДОУ;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Родительские собрания,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«Круглые столы»;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Практические семинары;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Родительские гостиные;</a:t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Сайт ДОУ;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804248" y="2863523"/>
            <a:ext cx="2232248" cy="3517805"/>
          </a:xfrm>
          <a:prstGeom prst="round2DiagRect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576"/>
            <a:r>
              <a:rPr lang="ru-RU" sz="1400" b="1" dirty="0" smtClean="0">
                <a:solidFill>
                  <a:srgbClr val="002060"/>
                </a:solidFill>
              </a:rPr>
              <a:t>- Творческие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тематические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выставки,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конкурсы;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Выпуск   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фотоколлажей;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Проектная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деятельность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по лексическим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темам;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с двумя усеченными противолежащими углами 22"/>
          <p:cNvSpPr/>
          <p:nvPr/>
        </p:nvSpPr>
        <p:spPr>
          <a:xfrm>
            <a:off x="2771800" y="3234005"/>
            <a:ext cx="3883746" cy="362399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- Проведение совместных мастер   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 - классов;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(</a:t>
            </a:r>
            <a:r>
              <a:rPr lang="ru-RU" sz="1400" b="1" dirty="0" err="1" smtClean="0">
                <a:solidFill>
                  <a:srgbClr val="002060"/>
                </a:solidFill>
              </a:rPr>
              <a:t>коррекционно</a:t>
            </a:r>
            <a:r>
              <a:rPr lang="ru-RU" sz="1400" b="1" dirty="0" smtClean="0">
                <a:solidFill>
                  <a:srgbClr val="002060"/>
                </a:solidFill>
              </a:rPr>
              <a:t> – образовательных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и творческих)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Дни открытых дверей;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Подготовка и проведение    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семейных, календарных   </a:t>
            </a:r>
          </a:p>
          <a:p>
            <a:r>
              <a:rPr lang="ru-RU" sz="1400" b="1" dirty="0" smtClean="0">
                <a:solidFill>
                  <a:srgbClr val="002060"/>
                </a:solidFill>
              </a:rPr>
              <a:t>  праздников и фестивалей;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Спортивные праздники;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Дни добрых дел 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  (трудовой десант;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- Ведение портфолио ребёнка;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1043608" y="2362485"/>
            <a:ext cx="484632" cy="47435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4418125" y="1890543"/>
            <a:ext cx="484632" cy="22285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406290" y="3073374"/>
            <a:ext cx="484632" cy="188007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7655874" y="2428345"/>
            <a:ext cx="484632" cy="38375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3720000">
            <a:off x="2397255" y="1248169"/>
            <a:ext cx="461058" cy="48222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-3060000">
            <a:off x="6307666" y="1262054"/>
            <a:ext cx="458027" cy="47615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181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3152574" y="2523727"/>
            <a:ext cx="3126884" cy="1810545"/>
          </a:xfrm>
          <a:prstGeom prst="horizontalScroll">
            <a:avLst/>
          </a:prstGeom>
          <a:gradFill>
            <a:gsLst>
              <a:gs pos="50000">
                <a:schemeClr val="bg2">
                  <a:tint val="78000"/>
                  <a:satMod val="220000"/>
                </a:schemeClr>
              </a:gs>
              <a:gs pos="100000">
                <a:schemeClr val="bg2">
                  <a:shade val="35000"/>
                  <a:satMod val="155000"/>
                </a:schemeClr>
              </a:gs>
            </a:gsLst>
            <a:path path="circle">
              <a:fillToRect l="60000" t="50000" r="4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аглядная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707904" y="404664"/>
            <a:ext cx="2160240" cy="1008112"/>
          </a:xfrm>
          <a:prstGeom prst="ellipse">
            <a:avLst/>
          </a:prstGeom>
          <a:solidFill>
            <a:srgbClr val="FEBFB8"/>
          </a:solidFill>
          <a:ln>
            <a:gradFill>
              <a:gsLst>
                <a:gs pos="25666">
                  <a:srgbClr val="FCEFDC"/>
                </a:gs>
                <a:gs pos="16868">
                  <a:srgbClr val="FDF4E7"/>
                </a:gs>
                <a:gs pos="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одительские уголки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1065616"/>
            <a:ext cx="2355778" cy="1152128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моциональный 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44208" y="2852936"/>
            <a:ext cx="2391679" cy="1296144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апки –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передвижки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7" y="5013176"/>
            <a:ext cx="2391679" cy="936104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емейные и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альбомы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47864" y="5013177"/>
            <a:ext cx="2520280" cy="1080120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ыставки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совместных работ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09346" y="5027476"/>
            <a:ext cx="2462455" cy="923224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иблиотека -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передвижка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09346" y="2852936"/>
            <a:ext cx="2520280" cy="1296144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отомонтажи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«Из жизни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56792" y="1110443"/>
            <a:ext cx="2417490" cy="1152128"/>
          </a:xfrm>
          <a:prstGeom prst="ellipse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астерская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дел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76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67744" y="2420888"/>
            <a:ext cx="4824536" cy="1800200"/>
          </a:xfrm>
          <a:prstGeom prst="ellipse">
            <a:avLst/>
          </a:prstGeom>
          <a:gradFill>
            <a:gsLst>
              <a:gs pos="0">
                <a:schemeClr val="bg2">
                  <a:tint val="78000"/>
                  <a:satMod val="220000"/>
                </a:schemeClr>
              </a:gs>
              <a:gs pos="100000">
                <a:schemeClr val="bg2">
                  <a:shade val="35000"/>
                  <a:satMod val="155000"/>
                </a:schemeClr>
              </a:gs>
            </a:gsLst>
            <a:path path="circle">
              <a:fillToRect l="60000" t="50000" r="4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ФОРМЫ</a:t>
            </a:r>
            <a:b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05200" y="434640"/>
            <a:ext cx="2290935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дискуссии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7420" y="21857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8400" y="2288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0730" y="591850"/>
            <a:ext cx="2317694" cy="903078"/>
          </a:xfrm>
          <a:prstGeom prst="roundRect">
            <a:avLst/>
          </a:prstGeom>
          <a:solidFill>
            <a:srgbClr val="FEBF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едагогический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90800" y="24411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866926" y="1689265"/>
            <a:ext cx="2055407" cy="914400"/>
          </a:xfrm>
          <a:prstGeom prst="roundRect">
            <a:avLst/>
          </a:prstGeom>
          <a:solidFill>
            <a:srgbClr val="AE78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Что?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Где?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Когда?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3200" y="25935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62800" y="2966737"/>
            <a:ext cx="1934580" cy="924525"/>
          </a:xfrm>
          <a:prstGeom prst="roundRect">
            <a:avLst/>
          </a:prstGeom>
          <a:solidFill>
            <a:srgbClr val="33A8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 - шоу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95600" y="27459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87480" y="4220211"/>
            <a:ext cx="2160239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стол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0" y="2898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51552" y="5362040"/>
            <a:ext cx="2536871" cy="936104"/>
          </a:xfrm>
          <a:prstGeom prst="roundRect">
            <a:avLst/>
          </a:prstGeom>
          <a:solidFill>
            <a:srgbClr val="720D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Почта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доверия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00400" y="30507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419872" y="5829707"/>
            <a:ext cx="2232248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</a:t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2800" y="32031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08347" y="5284308"/>
            <a:ext cx="2345129" cy="914400"/>
          </a:xfrm>
          <a:prstGeom prst="roundRect">
            <a:avLst/>
          </a:prstGeom>
          <a:solidFill>
            <a:srgbClr val="4E8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«Поле чудес»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5200" y="33555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3648" y="636104"/>
            <a:ext cx="222494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- класс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88758" y="1746039"/>
            <a:ext cx="2302532" cy="914400"/>
          </a:xfrm>
          <a:prstGeom prst="roundRect">
            <a:avLst/>
          </a:prstGeom>
          <a:solidFill>
            <a:srgbClr val="5DC1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 игры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07250" y="4180859"/>
            <a:ext cx="2284040" cy="914400"/>
          </a:xfrm>
          <a:prstGeom prst="roundRect">
            <a:avLst/>
          </a:prstGeom>
          <a:solidFill>
            <a:srgbClr val="C757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54360" y="2929055"/>
            <a:ext cx="1996244" cy="914400"/>
          </a:xfrm>
          <a:prstGeom prst="roundRect">
            <a:avLst/>
          </a:prstGeom>
          <a:solidFill>
            <a:srgbClr val="A19E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гостиные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3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</a:t>
            </a:r>
            <a:r>
              <a:rPr lang="ru-RU" sz="3600" b="1" i="1" dirty="0" smtClean="0">
                <a:solidFill>
                  <a:srgbClr val="C00000"/>
                </a:solidFill>
              </a:rPr>
              <a:t>Наиважнейшая забота родителей следить за тем, что показывают СМИ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 descr="D:\семинары\картинки\позитивные мысли\vbgty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0709" y="1394523"/>
            <a:ext cx="5122581" cy="5368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41372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Влияние компьютера на детей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712793" cy="22861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429388" y="1857364"/>
            <a:ext cx="2286016" cy="360131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Портятся: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Осанка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Зрение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Психика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семинары\картинки\позитивные мысли\vdjhy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6143668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Дальнейшая социализация ребёнка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2498743" cy="80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2784495" cy="40552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семинары\картинки\дети\1298300784_1298241125_picture2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" y="1475783"/>
            <a:ext cx="7393918" cy="5096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Отношение к книгам у современных детей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3856065" cy="838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семинары\картинки\аффирмации\anm,.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42371" cy="511514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8072462" y="1516913"/>
            <a:ext cx="357190" cy="547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СИЛА КНИГ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30005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14942" y="5486400"/>
            <a:ext cx="3471858" cy="514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4" descr="D:\семинары\картинки\позитивные мысли\1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705442"/>
            <a:ext cx="4572032" cy="4581078"/>
          </a:xfrm>
          <a:prstGeom prst="rect">
            <a:avLst/>
          </a:prstGeom>
          <a:noFill/>
        </p:spPr>
      </p:pic>
      <p:pic>
        <p:nvPicPr>
          <p:cNvPr id="8" name="Picture 3" descr="D:\семинары\картинки\аффирмации\sderty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2"/>
            <a:ext cx="405165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семинары\картинки\аффирмации\ячсмит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929190" cy="45344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6993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</a:t>
            </a:r>
            <a:r>
              <a:rPr lang="ru-RU" sz="3600" b="1" i="1" dirty="0" smtClean="0">
                <a:solidFill>
                  <a:srgbClr val="C00000"/>
                </a:solidFill>
              </a:rPr>
              <a:t>Совместные семейные традиции—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3600" b="1" i="1" dirty="0" smtClean="0">
                <a:solidFill>
                  <a:srgbClr val="C00000"/>
                </a:solidFill>
              </a:rPr>
              <a:t>     залог будущих успехов ребёнка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1428728" y="4357694"/>
            <a:ext cx="1857388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flipH="1">
            <a:off x="3286117" y="4143380"/>
            <a:ext cx="142876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357553" y="1928802"/>
            <a:ext cx="642939" cy="192882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D:\семинары\картинки\позитивные мысли\81112706_1321303879_1321103115_motivator277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64347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900" b="1" i="1" dirty="0" smtClean="0">
                <a:solidFill>
                  <a:srgbClr val="FF0000"/>
                </a:solidFill>
              </a:rPr>
              <a:t>Права и обязанности родителей</a:t>
            </a:r>
            <a:br>
              <a:rPr lang="ru-RU" sz="4900" b="1" i="1" dirty="0" smtClean="0">
                <a:solidFill>
                  <a:srgbClr val="FF0000"/>
                </a:solidFill>
              </a:rPr>
            </a:br>
            <a:r>
              <a:rPr lang="ru-RU" sz="4900" b="1" i="1" dirty="0" smtClean="0">
                <a:solidFill>
                  <a:srgbClr val="FF0000"/>
                </a:solidFill>
              </a:rPr>
              <a:t>                 по воспитанию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42535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ребёнка –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14, статья 18, статья 27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 –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38</a:t>
            </a:r>
          </a:p>
          <a:p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 –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63, статья 65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15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Захочешь—найдёшь время, не захочешь найдёшь—причину 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3213123" cy="657244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285992"/>
            <a:ext cx="3427437" cy="31726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 descr="D:\семинары\картинки\аффирмации\zrtyui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14393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5723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</a:t>
            </a:r>
            <a:r>
              <a:rPr lang="ru-RU" sz="3600" b="1" i="1" dirty="0" smtClean="0">
                <a:solidFill>
                  <a:srgbClr val="C00000"/>
                </a:solidFill>
              </a:rPr>
              <a:t>Нормы современного общества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237650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D:\семинары\картинки\дети\715e21a7c4d039ddb65a703159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7715304" cy="58578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   Кто кого должен воспитывать?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Picture 3" descr="D:\семинары\картинки\аффирмации\motivator-4158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5" y="977390"/>
            <a:ext cx="7072362" cy="5754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500174"/>
            <a:ext cx="2228872" cy="4156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55576" y="0"/>
            <a:ext cx="3816424" cy="908720"/>
          </a:xfrm>
        </p:spPr>
        <p:txBody>
          <a:bodyPr>
            <a:normAutofit fontScale="47500" lnSpcReduction="20000"/>
          </a:bodyPr>
          <a:lstStyle/>
          <a:p>
            <a:r>
              <a:rPr lang="ru-RU" sz="4000" b="1" i="1" dirty="0" smtClean="0">
                <a:latin typeface="+mj-lt"/>
              </a:rPr>
              <a:t>                         </a:t>
            </a:r>
            <a:r>
              <a:rPr lang="ru-RU" sz="14400" b="1" i="1" dirty="0" smtClean="0">
                <a:solidFill>
                  <a:srgbClr val="FF0000"/>
                </a:solidFill>
                <a:latin typeface="+mj-lt"/>
              </a:rPr>
              <a:t>ИТОГ</a:t>
            </a:r>
            <a:endParaRPr lang="ru-RU" sz="14400" b="1" i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6" name="Picture 2" descr="D:\семинары\картинки\аффирмации\hjyr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429552" cy="57864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08" y="332656"/>
            <a:ext cx="8843392" cy="193022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Ответственность родителей за ненадлежащее выполнение обязанностей по воспитанию и обучению несовершеннолетних детей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608" y="2780928"/>
            <a:ext cx="8843392" cy="3345235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кодекс РФ – статья 69, статья 73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РФ – статья 150, статья 151,  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156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об административных правонарушениях РФ – статья 5.35, статья 6.10, статья 20.22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Гражданский кодекс РФ – статья 1073, </a:t>
            </a:r>
            <a:b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статья 1074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52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79928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сильно заблуждаемся, если думаем, что жизнь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садовском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возрасте вся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принадлежит ДОУ ; </a:t>
            </a:r>
            <a:b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только весьма небольшую долю в том естественном развитии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на которое гораздо большое влияние оказывают время, природа и семейная жизнь.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К.Д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Ушинский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Социологические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 показывают, что на воспитание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влияют: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50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%,</a:t>
            </a:r>
          </a:p>
          <a:p>
            <a:pPr algn="ctr"/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 – 30%,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Школа, Детский сад 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10%,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улица </a:t>
            </a:r>
            <a:r>
              <a:rPr lang="ru-RU" sz="24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–10%.</a:t>
            </a:r>
          </a:p>
        </p:txBody>
      </p:sp>
      <p:pic>
        <p:nvPicPr>
          <p:cNvPr id="16386" name="Picture 2" descr="http://clubsovetov.ru/wp-content/uploads/2012/07/rights-of-the-Child-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501008"/>
            <a:ext cx="3657600" cy="32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-459432"/>
            <a:ext cx="5184576" cy="1821701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20688"/>
            <a:ext cx="4007296" cy="5505475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 на браке или кровном родстве малая социальная группа людей, члены которой связаны общностью быта, взаимной помощью, моральной ответственностью и воспитанием детей.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kudatumen.ru/uploads/9d0a7be34dbf65c03dbeba337af7560f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518842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42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Принципы семейного воспитания</a:t>
            </a:r>
            <a:endParaRPr lang="ru-RU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9143999" cy="5073428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ru-RU" sz="35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ребёнка </a:t>
            </a:r>
            <a: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br>
              <a:rPr lang="ru-RU" sz="35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проявление такой родительской любви, когда ребёнок понимает, что его любят несмотря ни на что.</a:t>
            </a:r>
          </a:p>
          <a:p>
            <a:pPr marL="36576" indent="0">
              <a:buNone/>
            </a:pPr>
            <a:r>
              <a:rPr lang="ru-RU" sz="35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</a:t>
            </a:r>
            <a:r>
              <a:rPr lang="ru-RU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</a:t>
            </a:r>
            <a:r>
              <a:rPr lang="ru-RU" sz="35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br>
              <a:rPr lang="ru-RU" sz="35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сохранение у ребёнка чувства собственного 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уверенности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себе и своих силах.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ребёнка 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одобрение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похвалу, положительную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реакцию семьи на любое, 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самое незначительное</a:t>
            </a:r>
            <a:b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усилие со стороны ребёнка.</a:t>
            </a:r>
            <a:endParaRPr lang="ru-RU" sz="3500" b="1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cdn.oxu.az/uploads/W1siZiIsIjIwMTkvMDkvMDMvMDkvNTYvMjYvMDViNjk4MzMtMzUxYy00ZTY2LWE3YmQtZTQ3OTEwZjkzYWQ3L2FjNGQwOWEyMzFkNmY0M2NlMWZmM2QwMzc1MGJmZmYzLmpwZyJdXQ?sha=7e9c8cc354ea47d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5821"/>
            <a:ext cx="4355975" cy="32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31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2">
                <a:tint val="78000"/>
                <a:satMod val="220000"/>
                <a:alpha val="96000"/>
                <a:lumMod val="91000"/>
                <a:lumOff val="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71944421"/>
              </p:ext>
            </p:extLst>
          </p:nvPr>
        </p:nvGraphicFramePr>
        <p:xfrm>
          <a:off x="251520" y="188640"/>
          <a:ext cx="864096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2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UX25FU4DC2SS-1399347359-12</_dlc_DocId>
    <_dlc_DocIdUrl xmlns="abdb83d0-779d-445a-a542-78c4e7e32ea9">
      <Url>https://www.eduportal44.ru/soligalich/detsad2/_layouts/15/DocIdRedir.aspx?ID=UX25FU4DC2SS-1399347359-12</Url>
      <Description>UX25FU4DC2SS-1399347359-12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B7A72AEEE0CBF40A3C45E71F652F9D0" ma:contentTypeVersion="1" ma:contentTypeDescription="Создание документа." ma:contentTypeScope="" ma:versionID="9062e9fae5a0bc8a663f9297a7498b08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cbdeb1522b1edd573a68ac3d5e9bb725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D7F968-AC6F-4330-B680-0BDC46976309}"/>
</file>

<file path=customXml/itemProps2.xml><?xml version="1.0" encoding="utf-8"?>
<ds:datastoreItem xmlns:ds="http://schemas.openxmlformats.org/officeDocument/2006/customXml" ds:itemID="{921599F4-F5AE-459F-A880-EE927BE6A706}"/>
</file>

<file path=customXml/itemProps3.xml><?xml version="1.0" encoding="utf-8"?>
<ds:datastoreItem xmlns:ds="http://schemas.openxmlformats.org/officeDocument/2006/customXml" ds:itemID="{100BE06B-584B-4073-BD55-0E012D29EDAA}"/>
</file>

<file path=customXml/itemProps4.xml><?xml version="1.0" encoding="utf-8"?>
<ds:datastoreItem xmlns:ds="http://schemas.openxmlformats.org/officeDocument/2006/customXml" ds:itemID="{095A7E83-0977-4B40-B6FF-D3295C08D3C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</TotalTime>
  <Words>751</Words>
  <Application>Microsoft Office PowerPoint</Application>
  <PresentationFormat>Экран (4:3)</PresentationFormat>
  <Paragraphs>151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Calibri</vt:lpstr>
      <vt:lpstr>Franklin Gothic Book</vt:lpstr>
      <vt:lpstr>Times New Roman</vt:lpstr>
      <vt:lpstr>Wingdings</vt:lpstr>
      <vt:lpstr>Wingdings 2</vt:lpstr>
      <vt:lpstr>Техническая</vt:lpstr>
      <vt:lpstr>Презентация PowerPoint</vt:lpstr>
      <vt:lpstr>                   Правовые аспекты,  связанные с ответственностью родителей            за воспитание и образование детей</vt:lpstr>
      <vt:lpstr>  Права и обязанности родителей                  по воспитанию</vt:lpstr>
      <vt:lpstr>Ответственность родителей за ненадлежащее выполнение обязанностей по воспитанию и обучению несовершеннолетних детей</vt:lpstr>
      <vt:lpstr>Презентация PowerPoint</vt:lpstr>
      <vt:lpstr>Презентация PowerPoint</vt:lpstr>
      <vt:lpstr>     СЕМЬЯ</vt:lpstr>
      <vt:lpstr>Принципы семейного воспитания</vt:lpstr>
      <vt:lpstr>Презентация PowerPoint</vt:lpstr>
      <vt:lpstr>Демократический стиль воспитания</vt:lpstr>
      <vt:lpstr>Авторитарный стиль</vt:lpstr>
      <vt:lpstr>            Хаотический стиль</vt:lpstr>
      <vt:lpstr>      Гиперопекающий стиль</vt:lpstr>
      <vt:lpstr>           Отчуждённый стиль</vt:lpstr>
      <vt:lpstr>         Либеральный стиль</vt:lpstr>
      <vt:lpstr>Презентация PowerPoint</vt:lpstr>
      <vt:lpstr>Презентация PowerPoint</vt:lpstr>
      <vt:lpstr>               АКТУАЛЬНОСТЬ</vt:lpstr>
      <vt:lpstr>                     Задачи ДОУ      по взаимодействию с родителями</vt:lpstr>
      <vt:lpstr>              С чего начать?</vt:lpstr>
      <vt:lpstr>   НАПРАВЛЕНИЯ ВЗАИМОДЕЙСТВИЯ</vt:lpstr>
      <vt:lpstr>Презентация PowerPoint</vt:lpstr>
      <vt:lpstr>Презентация PowerPoint</vt:lpstr>
      <vt:lpstr>   Наиважнейшая забота родителей следить за тем, что показывают СМИ</vt:lpstr>
      <vt:lpstr>Влияние компьютера на детей</vt:lpstr>
      <vt:lpstr>Дальнейшая социализация ребёнка</vt:lpstr>
      <vt:lpstr>Отношение к книгам у современных детей</vt:lpstr>
      <vt:lpstr>СИЛА КНИГ</vt:lpstr>
      <vt:lpstr>    Совместные семейные традиции—      залог будущих успехов ребёнка</vt:lpstr>
      <vt:lpstr>Захочешь—найдёшь время, не захочешь найдёшь—причину .</vt:lpstr>
      <vt:lpstr>   Нормы современного общества</vt:lpstr>
      <vt:lpstr>   Кто кого должен воспитывать?</vt:lpstr>
      <vt:lpstr>Презентация PowerPoint</vt:lpstr>
    </vt:vector>
  </TitlesOfParts>
  <Company>Retired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RWT</dc:creator>
  <cp:lastModifiedBy>whatman re</cp:lastModifiedBy>
  <cp:revision>77</cp:revision>
  <dcterms:created xsi:type="dcterms:W3CDTF">2012-10-11T10:13:39Z</dcterms:created>
  <dcterms:modified xsi:type="dcterms:W3CDTF">2020-03-23T20:27:37Z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0x010100AB7A72AEEE0CBF40A3C45E71F652F9D0</vt:lpwstr>
  </property>
  <property fmtid="{D5CDD505-2E9C-101B-9397-08002B2CF9AE}" pid="3" name="_dlc_DocIdItemGuid">
    <vt:lpwstr>48fa77d3-6c3f-4707-9d17-4771cf9aaa2b</vt:lpwstr>
  </property>
</Properties>
</file>