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515" r:id="rId3"/>
    <p:sldId id="529" r:id="rId4"/>
    <p:sldId id="532" r:id="rId5"/>
    <p:sldId id="521" r:id="rId6"/>
    <p:sldId id="531" r:id="rId7"/>
    <p:sldId id="530" r:id="rId8"/>
    <p:sldId id="543" r:id="rId9"/>
    <p:sldId id="544" r:id="rId10"/>
    <p:sldId id="523" r:id="rId11"/>
    <p:sldId id="533" r:id="rId12"/>
    <p:sldId id="542" r:id="rId13"/>
    <p:sldId id="535" r:id="rId14"/>
    <p:sldId id="538" r:id="rId15"/>
    <p:sldId id="539" r:id="rId16"/>
    <p:sldId id="540" r:id="rId17"/>
    <p:sldId id="541" r:id="rId18"/>
    <p:sldId id="537" r:id="rId19"/>
    <p:sldId id="536" r:id="rId20"/>
  </p:sldIdLst>
  <p:sldSz cx="12801600" cy="9601200" type="A3"/>
  <p:notesSz cx="6805613" cy="9944100"/>
  <p:custDataLst>
    <p:tags r:id="rId2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3996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27993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91989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55985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3199822" algn="l" defTabSz="127993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839787" algn="l" defTabSz="127993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479752" algn="l" defTabSz="127993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5119717" algn="l" defTabSz="127993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FF9999"/>
    <a:srgbClr val="CC99FF"/>
    <a:srgbClr val="FF7C80"/>
    <a:srgbClr val="8EB4E3"/>
    <a:srgbClr val="C0504D"/>
    <a:srgbClr val="D99694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51" autoAdjust="0"/>
    <p:restoredTop sz="97934" autoAdjust="0"/>
  </p:normalViewPr>
  <p:slideViewPr>
    <p:cSldViewPr>
      <p:cViewPr varScale="1">
        <p:scale>
          <a:sx n="50" d="100"/>
          <a:sy n="50" d="100"/>
        </p:scale>
        <p:origin x="1770" y="66"/>
      </p:cViewPr>
      <p:guideLst>
        <p:guide orient="horz" pos="3024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36D632D-10F6-46C6-BD1C-AA8BB55D918C}" type="datetimeFigureOut">
              <a:rPr lang="ru-RU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97D5028-2C62-4114-A6E3-F39F13569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6026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39965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79930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19894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59858" algn="l" rtl="0" eaLnBrk="0" fontAlgn="base" hangingPunct="0">
      <a:spcBef>
        <a:spcPct val="30000"/>
      </a:spcBef>
      <a:spcAft>
        <a:spcPct val="0"/>
      </a:spcAft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199822" algn="l" defTabSz="1279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39787" algn="l" defTabSz="1279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79752" algn="l" defTabSz="1279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19717" algn="l" defTabSz="127993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8AC4C76-5C33-41AC-95E2-BA78F590BB90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31376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41167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66378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45012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14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1230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15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7663810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52103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15411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94318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19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27500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938840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59213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31106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106468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596386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638295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784729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6125"/>
            <a:ext cx="4972050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417F55-C218-4222-B815-1A3CE5FA3745}" type="slidenum">
              <a:rPr lang="ru-RU" smtClean="0"/>
              <a:pPr>
                <a:defRPr/>
              </a:pPr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01224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8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9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9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C1B37-D257-4F2D-AA88-3DC94610B7F6}" type="datetimeFigureOut">
              <a:rPr lang="ru-RU" smtClean="0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8627C-623F-4952-AD06-99E2336F7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2F6DC-75DF-4FB2-970A-01589764628B}" type="datetimeFigureOut">
              <a:rPr lang="ru-RU" smtClean="0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B045D-01A3-44E4-AB86-A1A7BFAF7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8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8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FDC17-5022-4F7F-9B0F-A56BF5D2A5E2}" type="datetimeFigureOut">
              <a:rPr lang="ru-RU" smtClean="0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DF003-7959-4CC6-B4C2-2DD474499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A1A2C-8F9F-403C-ADD4-C6DD82A85A16}" type="datetimeFigureOut">
              <a:rPr lang="ru-RU" smtClean="0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013C1-92A1-41D0-ACA0-D8F1F78EC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7" y="6169662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7" y="4069403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996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99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9198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985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998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3978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797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197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FC39C-F868-4CBA-BEDC-4247B4B25C90}" type="datetimeFigureOut">
              <a:rPr lang="ru-RU" smtClean="0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34C9D-9165-4840-8D6B-8927B562C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3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2B696-17C5-49D2-B081-646137D91915}" type="datetimeFigureOut">
              <a:rPr lang="ru-RU" smtClean="0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0525F-1FCE-4537-B83B-A8555840B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3" y="2149161"/>
            <a:ext cx="5656263" cy="895667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39965" indent="0">
              <a:buNone/>
              <a:defRPr sz="2800" b="1"/>
            </a:lvl2pPr>
            <a:lvl3pPr marL="1279930" indent="0">
              <a:buNone/>
              <a:defRPr sz="2500" b="1"/>
            </a:lvl3pPr>
            <a:lvl4pPr marL="1919894" indent="0">
              <a:buNone/>
              <a:defRPr sz="2100" b="1"/>
            </a:lvl4pPr>
            <a:lvl5pPr marL="2559858" indent="0">
              <a:buNone/>
              <a:defRPr sz="2100" b="1"/>
            </a:lvl5pPr>
            <a:lvl6pPr marL="3199822" indent="0">
              <a:buNone/>
              <a:defRPr sz="2100" b="1"/>
            </a:lvl6pPr>
            <a:lvl7pPr marL="3839787" indent="0">
              <a:buNone/>
              <a:defRPr sz="2100" b="1"/>
            </a:lvl7pPr>
            <a:lvl8pPr marL="4479752" indent="0">
              <a:buNone/>
              <a:defRPr sz="2100" b="1"/>
            </a:lvl8pPr>
            <a:lvl9pPr marL="511971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3" y="3044826"/>
            <a:ext cx="5656263" cy="55318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9" y="2149161"/>
            <a:ext cx="5658484" cy="895667"/>
          </a:xfrm>
        </p:spPr>
        <p:txBody>
          <a:bodyPr anchor="b"/>
          <a:lstStyle>
            <a:lvl1pPr marL="0" indent="0">
              <a:buNone/>
              <a:defRPr sz="3300" b="1"/>
            </a:lvl1pPr>
            <a:lvl2pPr marL="639965" indent="0">
              <a:buNone/>
              <a:defRPr sz="2800" b="1"/>
            </a:lvl2pPr>
            <a:lvl3pPr marL="1279930" indent="0">
              <a:buNone/>
              <a:defRPr sz="2500" b="1"/>
            </a:lvl3pPr>
            <a:lvl4pPr marL="1919894" indent="0">
              <a:buNone/>
              <a:defRPr sz="2100" b="1"/>
            </a:lvl4pPr>
            <a:lvl5pPr marL="2559858" indent="0">
              <a:buNone/>
              <a:defRPr sz="2100" b="1"/>
            </a:lvl5pPr>
            <a:lvl6pPr marL="3199822" indent="0">
              <a:buNone/>
              <a:defRPr sz="2100" b="1"/>
            </a:lvl6pPr>
            <a:lvl7pPr marL="3839787" indent="0">
              <a:buNone/>
              <a:defRPr sz="2100" b="1"/>
            </a:lvl7pPr>
            <a:lvl8pPr marL="4479752" indent="0">
              <a:buNone/>
              <a:defRPr sz="2100" b="1"/>
            </a:lvl8pPr>
            <a:lvl9pPr marL="5119717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9" y="3044826"/>
            <a:ext cx="5658484" cy="5531804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2B4C4-7AB5-45A5-A679-574BBA553C80}" type="datetimeFigureOut">
              <a:rPr lang="ru-RU" smtClean="0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A36BE-774A-44CE-96A5-363389D28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7B5E9-4AA1-4F54-A01E-A65E75333661}" type="datetimeFigureOut">
              <a:rPr lang="ru-RU" smtClean="0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967C0-86A8-45A1-B388-08C846491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4"/>
          <p:cNvGrpSpPr>
            <a:grpSpLocks/>
          </p:cNvGrpSpPr>
          <p:nvPr userDrawn="1"/>
        </p:nvGrpSpPr>
        <p:grpSpPr bwMode="auto">
          <a:xfrm>
            <a:off x="9209514" y="9096695"/>
            <a:ext cx="3599999" cy="504507"/>
            <a:chOff x="6264024" y="6498023"/>
            <a:chExt cx="2571671" cy="360000"/>
          </a:xfrm>
        </p:grpSpPr>
        <p:sp>
          <p:nvSpPr>
            <p:cNvPr id="3" name="Text Box 27"/>
            <p:cNvSpPr txBox="1">
              <a:spLocks noChangeArrowheads="1"/>
            </p:cNvSpPr>
            <p:nvPr/>
          </p:nvSpPr>
          <p:spPr bwMode="auto">
            <a:xfrm>
              <a:off x="6264024" y="6498023"/>
              <a:ext cx="2571671" cy="360000"/>
            </a:xfrm>
            <a:prstGeom prst="rect">
              <a:avLst/>
            </a:prstGeom>
            <a:solidFill>
              <a:srgbClr val="1F497D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73313">
                <a:defRPr/>
              </a:pPr>
              <a:r>
                <a:rPr lang="ru-RU" sz="1300" dirty="0">
                  <a:solidFill>
                    <a:srgbClr val="FFFFFF"/>
                  </a:solidFill>
                  <a:latin typeface="Calibri" pitchFamily="34" charset="0"/>
                </a:rPr>
                <a:t>Министерство регионального развития</a:t>
              </a:r>
              <a:br>
                <a:rPr lang="ru-RU" sz="1300" dirty="0">
                  <a:solidFill>
                    <a:srgbClr val="FFFFFF"/>
                  </a:solidFill>
                  <a:latin typeface="Calibri" pitchFamily="34" charset="0"/>
                </a:rPr>
              </a:br>
              <a:r>
                <a:rPr lang="ru-RU" sz="1300" dirty="0">
                  <a:solidFill>
                    <a:srgbClr val="FFFFFF"/>
                  </a:solidFill>
                  <a:latin typeface="Calibri" pitchFamily="34" charset="0"/>
                </a:rPr>
                <a:t>Российской Федерации</a:t>
              </a:r>
            </a:p>
          </p:txBody>
        </p:sp>
        <p:pic>
          <p:nvPicPr>
            <p:cNvPr id="4" name="Рисунок 9" descr="russia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90019" y="6534173"/>
              <a:ext cx="267944" cy="285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 Box 27"/>
          <p:cNvSpPr txBox="1">
            <a:spLocks noChangeArrowheads="1"/>
          </p:cNvSpPr>
          <p:nvPr userDrawn="1"/>
        </p:nvSpPr>
        <p:spPr bwMode="auto">
          <a:xfrm>
            <a:off x="0" y="3"/>
            <a:ext cx="12801600" cy="704533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127993" tIns="63997" rIns="127993" bIns="63997" anchor="ctr"/>
          <a:lstStyle/>
          <a:p>
            <a:pPr algn="ctr">
              <a:defRPr/>
            </a:pPr>
            <a:endParaRPr lang="ru-RU" sz="2000" b="1" dirty="0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7" name="Группа 10"/>
          <p:cNvGrpSpPr>
            <a:grpSpLocks/>
          </p:cNvGrpSpPr>
          <p:nvPr userDrawn="1"/>
        </p:nvGrpSpPr>
        <p:grpSpPr bwMode="auto">
          <a:xfrm>
            <a:off x="-35559" y="868967"/>
            <a:ext cx="12850496" cy="46671"/>
            <a:chOff x="-25702" y="571480"/>
            <a:chExt cx="9180000" cy="33612"/>
          </a:xfrm>
        </p:grpSpPr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-299" y="571480"/>
              <a:ext cx="9145071" cy="1600"/>
            </a:xfrm>
            <a:prstGeom prst="line">
              <a:avLst/>
            </a:prstGeom>
            <a:ln w="38100">
              <a:solidFill>
                <a:srgbClr val="1F49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-25702" y="603492"/>
              <a:ext cx="9180000" cy="1600"/>
            </a:xfrm>
            <a:prstGeom prst="line">
              <a:avLst/>
            </a:prstGeom>
            <a:ln w="38100">
              <a:solidFill>
                <a:srgbClr val="8EB4E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3" y="382270"/>
            <a:ext cx="4211639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2" y="382274"/>
            <a:ext cx="7156451" cy="8194359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3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3" y="2009143"/>
            <a:ext cx="4211639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39965" indent="0">
              <a:buNone/>
              <a:defRPr sz="1700"/>
            </a:lvl2pPr>
            <a:lvl3pPr marL="1279930" indent="0">
              <a:buNone/>
              <a:defRPr sz="1300"/>
            </a:lvl3pPr>
            <a:lvl4pPr marL="1919894" indent="0">
              <a:buNone/>
              <a:defRPr sz="1300"/>
            </a:lvl4pPr>
            <a:lvl5pPr marL="2559858" indent="0">
              <a:buNone/>
              <a:defRPr sz="1300"/>
            </a:lvl5pPr>
            <a:lvl6pPr marL="3199822" indent="0">
              <a:buNone/>
              <a:defRPr sz="1300"/>
            </a:lvl6pPr>
            <a:lvl7pPr marL="3839787" indent="0">
              <a:buNone/>
              <a:defRPr sz="1300"/>
            </a:lvl7pPr>
            <a:lvl8pPr marL="4479752" indent="0">
              <a:buNone/>
              <a:defRPr sz="1300"/>
            </a:lvl8pPr>
            <a:lvl9pPr marL="511971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BEF38-E0A4-4B87-830D-157A250DA175}" type="datetimeFigureOut">
              <a:rPr lang="ru-RU" smtClean="0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8894E-3F8D-4CEB-A2A9-B021ABF76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1"/>
            <a:ext cx="7680960" cy="793434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4"/>
            <a:ext cx="7680960" cy="5760720"/>
          </a:xfrm>
        </p:spPr>
        <p:txBody>
          <a:bodyPr rtlCol="0">
            <a:normAutofit/>
          </a:bodyPr>
          <a:lstStyle>
            <a:lvl1pPr marL="0" indent="0">
              <a:buNone/>
              <a:defRPr sz="4500"/>
            </a:lvl1pPr>
            <a:lvl2pPr marL="639965" indent="0">
              <a:buNone/>
              <a:defRPr sz="3900"/>
            </a:lvl2pPr>
            <a:lvl3pPr marL="1279930" indent="0">
              <a:buNone/>
              <a:defRPr sz="3300"/>
            </a:lvl3pPr>
            <a:lvl4pPr marL="1919894" indent="0">
              <a:buNone/>
              <a:defRPr sz="2800"/>
            </a:lvl4pPr>
            <a:lvl5pPr marL="2559858" indent="0">
              <a:buNone/>
              <a:defRPr sz="2800"/>
            </a:lvl5pPr>
            <a:lvl6pPr marL="3199822" indent="0">
              <a:buNone/>
              <a:defRPr sz="2800"/>
            </a:lvl6pPr>
            <a:lvl7pPr marL="3839787" indent="0">
              <a:buNone/>
              <a:defRPr sz="2800"/>
            </a:lvl7pPr>
            <a:lvl8pPr marL="4479752" indent="0">
              <a:buNone/>
              <a:defRPr sz="2800"/>
            </a:lvl8pPr>
            <a:lvl9pPr marL="5119717" indent="0">
              <a:buNone/>
              <a:defRPr sz="28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5"/>
            <a:ext cx="7680960" cy="1126806"/>
          </a:xfrm>
        </p:spPr>
        <p:txBody>
          <a:bodyPr/>
          <a:lstStyle>
            <a:lvl1pPr marL="0" indent="0">
              <a:buNone/>
              <a:defRPr sz="2000"/>
            </a:lvl1pPr>
            <a:lvl2pPr marL="639965" indent="0">
              <a:buNone/>
              <a:defRPr sz="1700"/>
            </a:lvl2pPr>
            <a:lvl3pPr marL="1279930" indent="0">
              <a:buNone/>
              <a:defRPr sz="1300"/>
            </a:lvl3pPr>
            <a:lvl4pPr marL="1919894" indent="0">
              <a:buNone/>
              <a:defRPr sz="1300"/>
            </a:lvl4pPr>
            <a:lvl5pPr marL="2559858" indent="0">
              <a:buNone/>
              <a:defRPr sz="1300"/>
            </a:lvl5pPr>
            <a:lvl6pPr marL="3199822" indent="0">
              <a:buNone/>
              <a:defRPr sz="1300"/>
            </a:lvl6pPr>
            <a:lvl7pPr marL="3839787" indent="0">
              <a:buNone/>
              <a:defRPr sz="1300"/>
            </a:lvl7pPr>
            <a:lvl8pPr marL="4479752" indent="0">
              <a:buNone/>
              <a:defRPr sz="1300"/>
            </a:lvl8pPr>
            <a:lvl9pPr marL="5119717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6C34E-8C5B-4DBD-B608-B05056589AA8}" type="datetimeFigureOut">
              <a:rPr lang="ru-RU" smtClean="0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0075E-F52F-4A60-8D91-67A242B59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640080" y="384493"/>
            <a:ext cx="1152144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93" tIns="63997" rIns="127993" bIns="639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640080" y="2240282"/>
            <a:ext cx="11521440" cy="633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993" tIns="63997" rIns="127993" bIns="63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5"/>
            <a:ext cx="2987040" cy="511175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F6E9C7-0193-4DA0-B28E-924831159904}" type="datetimeFigureOut">
              <a:rPr lang="ru-RU" smtClean="0"/>
              <a:pPr>
                <a:defRPr/>
              </a:pPr>
              <a:t>11.09.2014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5"/>
            <a:ext cx="4053840" cy="511175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5"/>
            <a:ext cx="2987040" cy="511175"/>
          </a:xfrm>
          <a:prstGeom prst="rect">
            <a:avLst/>
          </a:prstGeom>
        </p:spPr>
        <p:txBody>
          <a:bodyPr vert="horz" lIns="127993" tIns="63997" rIns="127993" bIns="6399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3425F12-9091-45ED-9D58-7CE6ABB5B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7" r:id="rId7"/>
    <p:sldLayoutId id="2147483763" r:id="rId8"/>
    <p:sldLayoutId id="2147483764" r:id="rId9"/>
    <p:sldLayoutId id="2147483765" r:id="rId10"/>
    <p:sldLayoutId id="214748376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6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5pPr>
      <a:lvl6pPr marL="639965" algn="ctr" rtl="0" fontAlgn="base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6pPr>
      <a:lvl7pPr marL="1279930" algn="ctr" rtl="0" fontAlgn="base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7pPr>
      <a:lvl8pPr marL="1919894" algn="ctr" rtl="0" fontAlgn="base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8pPr>
      <a:lvl9pPr marL="2559858" algn="ctr" rtl="0" fontAlgn="base">
        <a:spcBef>
          <a:spcPct val="0"/>
        </a:spcBef>
        <a:spcAft>
          <a:spcPct val="0"/>
        </a:spcAft>
        <a:defRPr sz="6100">
          <a:solidFill>
            <a:schemeClr val="tx1"/>
          </a:solidFill>
          <a:latin typeface="Calibri" pitchFamily="34" charset="0"/>
        </a:defRPr>
      </a:lvl9pPr>
    </p:titleStyle>
    <p:bodyStyle>
      <a:lvl1pPr marL="479974" indent="-47997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942" indent="-399977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912" indent="-3199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875" indent="-3199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840" indent="-31998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805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770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734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9699" indent="-319982" algn="l" defTabSz="127993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65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930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894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858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822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787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752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717" algn="l" defTabSz="127993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s.gov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suslugi.r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igracia7@yandex.ru" TargetMode="External"/><Relationship Id="rId7" Type="http://schemas.openxmlformats.org/officeDocument/2006/relationships/hyperlink" Target="http://www.ruvek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inregion.ru/" TargetMode="External"/><Relationship Id="rId5" Type="http://schemas.openxmlformats.org/officeDocument/2006/relationships/hyperlink" Target="http://www.gosuslugi.ru/" TargetMode="External"/><Relationship Id="rId4" Type="http://schemas.openxmlformats.org/officeDocument/2006/relationships/hyperlink" Target="http://www.fms.gov.ru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ukr@minregion.r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s.gov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suslugi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hyperlink" Target="http://www.fms.gov.ru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ms.gov.r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suslugi.ru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3"/>
          <p:cNvSpPr txBox="1">
            <a:spLocks noChangeArrowheads="1"/>
          </p:cNvSpPr>
          <p:nvPr/>
        </p:nvSpPr>
        <p:spPr bwMode="auto">
          <a:xfrm>
            <a:off x="2944416" y="480122"/>
            <a:ext cx="8229917" cy="45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93" tIns="63997" rIns="127993" bIns="63997">
            <a:spAutoFit/>
          </a:bodyPr>
          <a:lstStyle/>
          <a:p>
            <a:pPr algn="r"/>
            <a:r>
              <a:rPr lang="ru-RU" sz="2100" b="1" dirty="0">
                <a:latin typeface="Calibri" pitchFamily="34" charset="0"/>
              </a:rPr>
              <a:t>	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2272343" y="1452230"/>
            <a:ext cx="8801100" cy="2222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16" name="Group 12"/>
          <p:cNvGrpSpPr>
            <a:grpSpLocks/>
          </p:cNvGrpSpPr>
          <p:nvPr/>
        </p:nvGrpSpPr>
        <p:grpSpPr bwMode="auto">
          <a:xfrm>
            <a:off x="2080031" y="192088"/>
            <a:ext cx="8476619" cy="1214405"/>
            <a:chOff x="1165" y="193"/>
            <a:chExt cx="3197" cy="520"/>
          </a:xfrm>
        </p:grpSpPr>
        <p:sp>
          <p:nvSpPr>
            <p:cNvPr id="13322" name="Прямоугольник 15"/>
            <p:cNvSpPr>
              <a:spLocks noChangeArrowheads="1"/>
            </p:cNvSpPr>
            <p:nvPr/>
          </p:nvSpPr>
          <p:spPr bwMode="auto">
            <a:xfrm>
              <a:off x="1527" y="304"/>
              <a:ext cx="2835" cy="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800" dirty="0">
                  <a:solidFill>
                    <a:srgbClr val="17375E"/>
                  </a:solidFill>
                </a:rPr>
                <a:t>Министерство регионального развития </a:t>
              </a:r>
              <a:br>
                <a:rPr lang="ru-RU" sz="2800" dirty="0">
                  <a:solidFill>
                    <a:srgbClr val="17375E"/>
                  </a:solidFill>
                </a:rPr>
              </a:br>
              <a:r>
                <a:rPr lang="ru-RU" sz="2800" dirty="0">
                  <a:solidFill>
                    <a:srgbClr val="17375E"/>
                  </a:solidFill>
                </a:rPr>
                <a:t>Российской </a:t>
              </a:r>
              <a:r>
                <a:rPr lang="ru-RU" sz="2800" dirty="0" smtClean="0">
                  <a:solidFill>
                    <a:srgbClr val="17375E"/>
                  </a:solidFill>
                </a:rPr>
                <a:t>Федерации</a:t>
              </a:r>
              <a:endParaRPr lang="ru-RU" sz="2800" dirty="0">
                <a:solidFill>
                  <a:srgbClr val="17375E"/>
                </a:solidFill>
              </a:endParaRPr>
            </a:p>
          </p:txBody>
        </p:sp>
        <p:pic>
          <p:nvPicPr>
            <p:cNvPr id="13323" name="Рисунок 9" descr="russia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65" y="193"/>
              <a:ext cx="452" cy="4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317" name="Group 14"/>
          <p:cNvGrpSpPr>
            <a:grpSpLocks/>
          </p:cNvGrpSpPr>
          <p:nvPr/>
        </p:nvGrpSpPr>
        <p:grpSpPr bwMode="auto">
          <a:xfrm>
            <a:off x="448141" y="2532350"/>
            <a:ext cx="12097068" cy="2430269"/>
            <a:chOff x="1020" y="1372"/>
            <a:chExt cx="4265" cy="1059"/>
          </a:xfrm>
        </p:grpSpPr>
        <p:sp>
          <p:nvSpPr>
            <p:cNvPr id="13320" name="Text Box 10"/>
            <p:cNvSpPr txBox="1">
              <a:spLocks noChangeArrowheads="1"/>
            </p:cNvSpPr>
            <p:nvPr/>
          </p:nvSpPr>
          <p:spPr bwMode="auto">
            <a:xfrm>
              <a:off x="1020" y="1372"/>
              <a:ext cx="4264" cy="16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noAutofit/>
            </a:bodyPr>
            <a:lstStyle/>
            <a:p>
              <a:pPr>
                <a:spcBef>
                  <a:spcPct val="50000"/>
                </a:spcBef>
              </a:pPr>
              <a:endParaRPr lang="ru-RU">
                <a:latin typeface="Calibri" pitchFamily="34" charset="0"/>
              </a:endParaRPr>
            </a:p>
          </p:txBody>
        </p:sp>
        <p:sp>
          <p:nvSpPr>
            <p:cNvPr id="13321" name="Text Box 13"/>
            <p:cNvSpPr txBox="1">
              <a:spLocks noChangeArrowheads="1"/>
            </p:cNvSpPr>
            <p:nvPr/>
          </p:nvSpPr>
          <p:spPr bwMode="auto">
            <a:xfrm>
              <a:off x="1020" y="1533"/>
              <a:ext cx="4265" cy="898"/>
            </a:xfrm>
            <a:prstGeom prst="rect">
              <a:avLst/>
            </a:prstGeom>
            <a:solidFill>
              <a:srgbClr val="1F497D"/>
            </a:solidFill>
            <a:ln w="25400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sz="4000" b="1" dirty="0" smtClean="0">
                  <a:solidFill>
                    <a:srgbClr val="FFFFFF"/>
                  </a:solidFill>
                </a:rPr>
                <a:t>Памятки</a:t>
              </a:r>
              <a:br>
                <a:rPr lang="ru-RU" sz="4000" b="1" dirty="0" smtClean="0">
                  <a:solidFill>
                    <a:srgbClr val="FFFFFF"/>
                  </a:solidFill>
                </a:rPr>
              </a:br>
              <a:r>
                <a:rPr lang="ru-RU" sz="4000" b="1" dirty="0" smtClean="0">
                  <a:solidFill>
                    <a:srgbClr val="FFFFFF"/>
                  </a:solidFill>
                </a:rPr>
                <a:t>в помощь лицам,</a:t>
              </a:r>
              <a:br>
                <a:rPr lang="ru-RU" sz="4000" b="1" dirty="0" smtClean="0">
                  <a:solidFill>
                    <a:srgbClr val="FFFFFF"/>
                  </a:solidFill>
                </a:rPr>
              </a:br>
              <a:r>
                <a:rPr lang="ru-RU" sz="4000" b="1" smtClean="0">
                  <a:solidFill>
                    <a:srgbClr val="FFFFFF"/>
                  </a:solidFill>
                </a:rPr>
                <a:t>прибывающим с </a:t>
              </a:r>
              <a:r>
                <a:rPr lang="ru-RU" sz="4000" b="1" dirty="0" smtClean="0">
                  <a:solidFill>
                    <a:srgbClr val="FFFFFF"/>
                  </a:solidFill>
                </a:rPr>
                <a:t>Украины</a:t>
              </a:r>
              <a:endParaRPr lang="ru-RU" sz="4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3318" name="Прямоугольник 15"/>
          <p:cNvSpPr>
            <a:spLocks noChangeArrowheads="1"/>
          </p:cNvSpPr>
          <p:nvPr/>
        </p:nvSpPr>
        <p:spPr bwMode="auto">
          <a:xfrm>
            <a:off x="0" y="8419003"/>
            <a:ext cx="12801600" cy="68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993" tIns="63997" rIns="127993" bIns="63997">
            <a:spAutoFit/>
          </a:bodyPr>
          <a:lstStyle/>
          <a:p>
            <a:pPr algn="ctr"/>
            <a:r>
              <a:rPr lang="ru-RU" dirty="0">
                <a:solidFill>
                  <a:srgbClr val="17375E"/>
                </a:solidFill>
              </a:rPr>
              <a:t>Москва</a:t>
            </a:r>
            <a:br>
              <a:rPr lang="ru-RU" dirty="0">
                <a:solidFill>
                  <a:srgbClr val="17375E"/>
                </a:solidFill>
              </a:rPr>
            </a:br>
            <a:r>
              <a:rPr lang="ru-RU" dirty="0" smtClean="0">
                <a:solidFill>
                  <a:srgbClr val="17375E"/>
                </a:solidFill>
              </a:rPr>
              <a:t>2014 </a:t>
            </a:r>
            <a:r>
              <a:rPr lang="ru-RU" dirty="0">
                <a:solidFill>
                  <a:srgbClr val="17375E"/>
                </a:solidFill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Беженцы</a:t>
            </a:r>
          </a:p>
        </p:txBody>
      </p:sp>
      <p:grpSp>
        <p:nvGrpSpPr>
          <p:cNvPr id="2" name="Группа 11"/>
          <p:cNvGrpSpPr/>
          <p:nvPr/>
        </p:nvGrpSpPr>
        <p:grpSpPr>
          <a:xfrm>
            <a:off x="496144" y="1128192"/>
            <a:ext cx="4464496" cy="7560840"/>
            <a:chOff x="107504" y="723316"/>
            <a:chExt cx="3067875" cy="104585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7504" y="764703"/>
              <a:ext cx="3067875" cy="1004464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Федеральный закон </a:t>
              </a:r>
            </a:p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от 19 февраля 1993 г. № 4528-1 </a:t>
              </a:r>
            </a:p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«О Беженцах»</a:t>
              </a:r>
            </a:p>
            <a:p>
              <a:pPr algn="ctr"/>
              <a:endParaRPr lang="ru-RU" sz="2000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Приказ ФМС России </a:t>
              </a:r>
            </a:p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от 19 августа 2013 г. № 352 </a:t>
              </a:r>
            </a:p>
            <a:p>
              <a:pPr algn="ctr"/>
              <a:r>
                <a:rPr lang="ru-RU" sz="2000" b="1" dirty="0" smtClean="0">
                  <a:solidFill>
                    <a:srgbClr val="002060"/>
                  </a:solidFill>
                </a:rPr>
                <a:t>«Об утверждении административного регламента Федеральной миграционной службы по предоставлению государственной услуги по рассмотрению ходатайств </a:t>
              </a:r>
              <a:br>
                <a:rPr lang="ru-RU" sz="2000" b="1" dirty="0" smtClean="0">
                  <a:solidFill>
                    <a:srgbClr val="002060"/>
                  </a:solidFill>
                </a:rPr>
              </a:br>
              <a:r>
                <a:rPr lang="ru-RU" sz="2000" b="1" dirty="0" smtClean="0">
                  <a:solidFill>
                    <a:srgbClr val="002060"/>
                  </a:solidFill>
                </a:rPr>
                <a:t>о признании беженцем на территории РФ и заявлений </a:t>
              </a:r>
              <a:br>
                <a:rPr lang="ru-RU" sz="2000" b="1" dirty="0" smtClean="0">
                  <a:solidFill>
                    <a:srgbClr val="002060"/>
                  </a:solidFill>
                </a:rPr>
              </a:br>
              <a:r>
                <a:rPr lang="ru-RU" sz="2000" b="1" dirty="0" smtClean="0">
                  <a:solidFill>
                    <a:srgbClr val="002060"/>
                  </a:solidFill>
                </a:rPr>
                <a:t>о предоставлении временного убежища на территории РФ»</a:t>
              </a:r>
            </a:p>
            <a:p>
              <a:pPr algn="ctr"/>
              <a:endParaRPr lang="ru-RU" sz="20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2000" b="1" dirty="0" smtClean="0">
                <a:solidFill>
                  <a:srgbClr val="002060"/>
                </a:solidFill>
              </a:endParaRPr>
            </a:p>
            <a:p>
              <a:pPr algn="ctr">
                <a:lnSpc>
                  <a:spcPts val="1200"/>
                </a:lnSpc>
              </a:pPr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>
                <a:lnSpc>
                  <a:spcPts val="1200"/>
                </a:lnSpc>
              </a:pPr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>
                <a:lnSpc>
                  <a:spcPts val="1200"/>
                </a:lnSpc>
              </a:pP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504" y="723316"/>
              <a:ext cx="3067875" cy="149407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30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Основные нормативные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Группа 24"/>
          <p:cNvGrpSpPr/>
          <p:nvPr/>
        </p:nvGrpSpPr>
        <p:grpSpPr>
          <a:xfrm>
            <a:off x="5248672" y="1128192"/>
            <a:ext cx="7344816" cy="7560840"/>
            <a:chOff x="92546" y="684206"/>
            <a:chExt cx="2930958" cy="3139412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92546" y="764704"/>
              <a:ext cx="2930958" cy="3058914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just">
                <a:lnSpc>
                  <a:spcPts val="1000"/>
                </a:lnSpc>
              </a:pPr>
              <a:r>
                <a:rPr lang="ru-RU" sz="1100" dirty="0" smtClean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92548" y="684206"/>
              <a:ext cx="2930956" cy="448487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Общая информация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680720" y="3144416"/>
            <a:ext cx="6624736" cy="3924135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Беженец</a:t>
            </a: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 - это лицо, не являющееся гражданином Российской Федерации и которое в силу обоснованных опасений стать жертвой преследований по признаку расы, вероисповедания, гражданства, национальности, принадлежности к определенной социальной группе или политических убеждений находится вне страны своей гражданской принадлежности и не может пользоваться защитой этой страны или не желает пользоваться такой защитой; или, не имея определенного гражданства </a:t>
            </a:r>
            <a:b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и находясь вне страны своего прежнего обычного местожительства в результате подобных событий, </a:t>
            </a:r>
            <a:b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Calibri" pitchFamily="34" charset="0"/>
              </a:rPr>
              <a:t>не может или не желает вернуться</a:t>
            </a:r>
            <a:r>
              <a:rPr lang="en-US" sz="2000" dirty="0" smtClean="0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ru-RU" sz="2000" dirty="0" smtClean="0">
              <a:solidFill>
                <a:srgbClr val="002060"/>
              </a:solidFill>
              <a:latin typeface="Calibri" pitchFamily="34" charset="0"/>
            </a:endParaRPr>
          </a:p>
          <a:p>
            <a:endParaRPr lang="ru-RU" sz="900" dirty="0">
              <a:solidFill>
                <a:schemeClr val="accent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48876" y="3936506"/>
            <a:ext cx="184696" cy="369316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Беженцы</a:t>
            </a:r>
          </a:p>
        </p:txBody>
      </p:sp>
      <p:grpSp>
        <p:nvGrpSpPr>
          <p:cNvPr id="3" name="Группа 21"/>
          <p:cNvGrpSpPr/>
          <p:nvPr/>
        </p:nvGrpSpPr>
        <p:grpSpPr>
          <a:xfrm>
            <a:off x="5824736" y="1272208"/>
            <a:ext cx="6768752" cy="7416825"/>
            <a:chOff x="-98859" y="764704"/>
            <a:chExt cx="3122363" cy="1380085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-98859" y="764704"/>
              <a:ext cx="3122363" cy="1380085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 anchorCtr="0"/>
            <a:lstStyle/>
            <a:p>
              <a:pPr marL="119993" indent="-119993">
                <a:lnSpc>
                  <a:spcPct val="70000"/>
                </a:lnSpc>
                <a:buFont typeface="Arial" pitchFamily="34" charset="0"/>
                <a:buChar char="•"/>
              </a:pPr>
              <a:endParaRPr lang="en-US" sz="1200" spc="-49" dirty="0" smtClean="0">
                <a:solidFill>
                  <a:srgbClr val="002060"/>
                </a:solidFill>
              </a:endParaRPr>
            </a:p>
            <a:p>
              <a:pPr marL="119993" indent="-119993">
                <a:lnSpc>
                  <a:spcPct val="70000"/>
                </a:lnSpc>
                <a:buFont typeface="Arial" pitchFamily="34" charset="0"/>
                <a:buChar char="•"/>
              </a:pPr>
              <a:endParaRPr lang="en-US" sz="1200" spc="-49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000" spc="-49" dirty="0" smtClean="0">
                  <a:solidFill>
                    <a:srgbClr val="002060"/>
                  </a:solidFill>
                </a:rPr>
                <a:t> Паспорт и/или иные документы, удостоверяющие личность. Заявитель вправе при подаче ходатайства представлять любые документы и материалы в обоснование своего ходатайства</a:t>
              </a:r>
              <a:r>
                <a:rPr lang="en-US" sz="2000" spc="-49" dirty="0" smtClean="0">
                  <a:solidFill>
                    <a:srgbClr val="002060"/>
                  </a:solidFill>
                </a:rPr>
                <a:t>;</a:t>
              </a:r>
              <a:endParaRPr lang="ru-RU" sz="2000" spc="-49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000" spc="-49" dirty="0" smtClean="0">
                  <a:solidFill>
                    <a:srgbClr val="002060"/>
                  </a:solidFill>
                </a:rPr>
                <a:t> 4 фотографии размером 35*45 мм в черно-белом или цветном исполнении с четким изображением лица в анфас без головного убора, в том числе 2 фотографии на несовершеннолетних детей, которые указаны в заявлении</a:t>
              </a:r>
              <a:r>
                <a:rPr lang="en-US" sz="2000" spc="-49" dirty="0" smtClean="0">
                  <a:solidFill>
                    <a:srgbClr val="002060"/>
                  </a:solidFill>
                </a:rPr>
                <a:t>;</a:t>
              </a:r>
              <a:endParaRPr lang="ru-RU" sz="2000" spc="-49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000" spc="-49" dirty="0" smtClean="0">
                  <a:solidFill>
                    <a:srgbClr val="002060"/>
                  </a:solidFill>
                </a:rPr>
                <a:t> Документы и материалы, представленные заявителем, должны иметь письменный перевод на русский язык, заверенный в установленном порядке, и приобщаются к его ходатайству в подлиннике. Отдельные документы могут быть возвращены заявителю после снятия с них ксерокопий</a:t>
              </a:r>
              <a:r>
                <a:rPr lang="en-US" sz="2000" spc="-49" dirty="0" smtClean="0">
                  <a:solidFill>
                    <a:srgbClr val="002060"/>
                  </a:solidFill>
                </a:rPr>
                <a:t>;</a:t>
              </a:r>
              <a:endParaRPr lang="ru-RU" sz="2000" spc="-49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000" spc="-49" dirty="0" smtClean="0">
                  <a:solidFill>
                    <a:srgbClr val="002060"/>
                  </a:solidFill>
                </a:rPr>
                <a:t> После заполнения ходатайства проводится опрос заявителя;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2000" spc="-49" dirty="0" smtClean="0">
                  <a:solidFill>
                    <a:srgbClr val="002060"/>
                  </a:solidFill>
                </a:rPr>
                <a:t> Предварительное рассмотрение ходатайства осуществляется в срок до 5 дней, рассмотрение по существу — до трех месяцев.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-98859" y="764704"/>
              <a:ext cx="3122363" cy="18758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Необходимые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8" name="Группа 12"/>
          <p:cNvGrpSpPr/>
          <p:nvPr/>
        </p:nvGrpSpPr>
        <p:grpSpPr>
          <a:xfrm>
            <a:off x="496144" y="1272206"/>
            <a:ext cx="4968552" cy="7416826"/>
            <a:chOff x="-130205" y="623283"/>
            <a:chExt cx="2694044" cy="188558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-130205" y="764705"/>
              <a:ext cx="2694044" cy="1744158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85709" indent="-85709"/>
              <a:endParaRPr lang="ru-RU" sz="1200" b="1" dirty="0" smtClean="0">
                <a:solidFill>
                  <a:srgbClr val="002060"/>
                </a:solidFill>
              </a:endParaRPr>
            </a:p>
            <a:p>
              <a:pPr marL="85709" indent="-85709"/>
              <a:endParaRPr lang="ru-RU" sz="1200" b="1" dirty="0" smtClean="0">
                <a:solidFill>
                  <a:srgbClr val="002060"/>
                </a:solidFill>
              </a:endParaRPr>
            </a:p>
            <a:p>
              <a:r>
                <a:rPr lang="ru-RU" sz="2000" b="1" dirty="0" smtClean="0">
                  <a:solidFill>
                    <a:srgbClr val="002060"/>
                  </a:solidFill>
                </a:rPr>
                <a:t>Непосредственно:</a:t>
              </a:r>
              <a:r>
                <a:rPr lang="ru-RU" sz="2000" dirty="0" smtClean="0">
                  <a:solidFill>
                    <a:srgbClr val="002060"/>
                  </a:solidFill>
                </a:rPr>
                <a:t> </a:t>
              </a:r>
            </a:p>
            <a:p>
              <a:r>
                <a:rPr lang="ru-RU" sz="2000" dirty="0" smtClean="0">
                  <a:solidFill>
                    <a:srgbClr val="002060"/>
                  </a:solidFill>
                </a:rPr>
                <a:t>в территориальный орган </a:t>
              </a:r>
            </a:p>
            <a:p>
              <a:r>
                <a:rPr lang="ru-RU" sz="2000" dirty="0" smtClean="0">
                  <a:solidFill>
                    <a:srgbClr val="002060"/>
                  </a:solidFill>
                </a:rPr>
                <a:t>Федеральной миграционной службы (ФМС России)</a:t>
              </a:r>
            </a:p>
            <a:p>
              <a:endParaRPr lang="ru-RU" sz="2000" dirty="0" smtClean="0">
                <a:solidFill>
                  <a:srgbClr val="002060"/>
                </a:solidFill>
              </a:endParaRPr>
            </a:p>
            <a:p>
              <a:r>
                <a:rPr lang="ru-RU" sz="2000" b="1" dirty="0" smtClean="0">
                  <a:solidFill>
                    <a:srgbClr val="002060"/>
                  </a:solidFill>
                </a:rPr>
                <a:t>За дополнительной информацией: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2000" dirty="0" smtClean="0">
                  <a:solidFill>
                    <a:srgbClr val="002060"/>
                  </a:solidFill>
                </a:rPr>
                <a:t> на сайт ФМС России:</a:t>
              </a:r>
              <a:endParaRPr lang="en-US" sz="2000" dirty="0" smtClean="0">
                <a:solidFill>
                  <a:srgbClr val="002060"/>
                </a:solidFill>
              </a:endParaRPr>
            </a:p>
            <a:p>
              <a:r>
                <a:rPr lang="en-US" sz="2000" dirty="0" smtClean="0">
                  <a:solidFill>
                    <a:srgbClr val="002060"/>
                  </a:solidFill>
                </a:rPr>
                <a:t>   </a:t>
              </a:r>
              <a:r>
                <a:rPr lang="en-US" sz="2000" dirty="0" smtClean="0">
                  <a:solidFill>
                    <a:srgbClr val="002060"/>
                  </a:solidFill>
                  <a:hlinkClick r:id="rId3"/>
                </a:rPr>
                <a:t>www.fms.gov.ru</a:t>
              </a:r>
              <a:endParaRPr lang="ru-RU" sz="2000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000" dirty="0" smtClean="0">
                  <a:solidFill>
                    <a:srgbClr val="002060"/>
                  </a:solidFill>
                </a:rPr>
                <a:t> в Единый портал государственных </a:t>
              </a:r>
              <a:br>
                <a:rPr lang="ru-RU" sz="2000" dirty="0" smtClean="0">
                  <a:solidFill>
                    <a:srgbClr val="002060"/>
                  </a:solidFill>
                </a:rPr>
              </a:br>
              <a:r>
                <a:rPr lang="ru-RU" sz="2000" dirty="0" smtClean="0">
                  <a:solidFill>
                    <a:srgbClr val="002060"/>
                  </a:solidFill>
                </a:rPr>
                <a:t>и муниципальных услуг:</a:t>
              </a:r>
              <a:endParaRPr lang="en-US" sz="2000" dirty="0" smtClean="0">
                <a:solidFill>
                  <a:srgbClr val="002060"/>
                </a:solidFill>
              </a:endParaRPr>
            </a:p>
            <a:p>
              <a:r>
                <a:rPr lang="en-US" sz="2000" dirty="0" smtClean="0">
                  <a:solidFill>
                    <a:srgbClr val="002060"/>
                  </a:solidFill>
                </a:rPr>
                <a:t>   </a:t>
              </a:r>
              <a:r>
                <a:rPr lang="en-US" sz="2000" dirty="0" smtClean="0">
                  <a:solidFill>
                    <a:srgbClr val="002060"/>
                  </a:solidFill>
                  <a:hlinkClick r:id="rId4"/>
                </a:rPr>
                <a:t>www.gosuslugi.ru</a:t>
              </a:r>
              <a:endParaRPr lang="ru-RU" sz="2000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000" dirty="0" smtClean="0">
                  <a:solidFill>
                    <a:srgbClr val="002060"/>
                  </a:solidFill>
                </a:rPr>
                <a:t> по телефону «горячей линии» </a:t>
              </a:r>
            </a:p>
            <a:p>
              <a:r>
                <a:rPr lang="ru-RU" sz="2000" dirty="0" smtClean="0">
                  <a:solidFill>
                    <a:srgbClr val="002060"/>
                  </a:solidFill>
                </a:rPr>
                <a:t>ФМС России:</a:t>
              </a:r>
              <a:r>
                <a:rPr lang="ru-RU" sz="2000" b="1" dirty="0" smtClean="0">
                  <a:solidFill>
                    <a:srgbClr val="002060"/>
                  </a:solidFill>
                </a:rPr>
                <a:t> 8 (495) 636-98-98</a:t>
              </a:r>
            </a:p>
            <a:p>
              <a:endParaRPr lang="ru-RU" sz="2000" b="1" dirty="0" smtClean="0">
                <a:solidFill>
                  <a:srgbClr val="002060"/>
                </a:solidFill>
              </a:endParaRPr>
            </a:p>
            <a:p>
              <a:endParaRPr lang="ru-RU" sz="2000" b="1" dirty="0">
                <a:solidFill>
                  <a:srgbClr val="002060"/>
                </a:solidFill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-130205" y="623283"/>
              <a:ext cx="2694044" cy="25423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Куда обратиться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048876" y="3936506"/>
            <a:ext cx="184696" cy="369316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Беженцы</a:t>
            </a:r>
          </a:p>
        </p:txBody>
      </p:sp>
      <p:grpSp>
        <p:nvGrpSpPr>
          <p:cNvPr id="2" name="Группа 27"/>
          <p:cNvGrpSpPr/>
          <p:nvPr/>
        </p:nvGrpSpPr>
        <p:grpSpPr>
          <a:xfrm>
            <a:off x="496144" y="984176"/>
            <a:ext cx="12097344" cy="8064896"/>
            <a:chOff x="155151" y="829477"/>
            <a:chExt cx="2916000" cy="3048302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55151" y="836298"/>
              <a:ext cx="2916000" cy="304148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 anchorCtr="0"/>
            <a:lstStyle/>
            <a:p>
              <a:pPr indent="182531" algn="just">
                <a:lnSpc>
                  <a:spcPts val="1200"/>
                </a:lnSpc>
                <a:buFont typeface="Arial" pitchFamily="34" charset="0"/>
                <a:buChar char="•"/>
              </a:pPr>
              <a:endParaRPr lang="ru-RU" sz="1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55151" y="829477"/>
              <a:ext cx="2916000" cy="16330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Права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048876" y="3936506"/>
            <a:ext cx="184696" cy="369316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68152" y="1416224"/>
            <a:ext cx="12025336" cy="7704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получение услуг переводчика и получение информации о своих правах и обязанностях, а также иной информации </a:t>
            </a:r>
          </a:p>
          <a:p>
            <a:pPr indent="182531" algn="just"/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в соответствии с настоящей статьей; 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получение содействия в оформлении документов для въезда на территорию Российской Федерации;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получение содействия в обеспечении проезда и провоза багажа к месту пребывания;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 получение питания и пользование коммунальными услугами в центре временного размещения;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охрану представителями территориального органа федерального органа исполнительной власти по внутренним делам </a:t>
            </a:r>
          </a:p>
          <a:p>
            <a:pPr indent="182531" algn="just"/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в центре временного размещения в целях обеспечения безопасности данных лиц;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пользование жилым помещением из фонда жилья для временного поселения. Лицо, признанное беженцем, и члены его семьи утрачивают право на пользование жилым помещением из фонда жилья для временного поселения в случае приобретения, получения, найма другого жилья;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медицинскую и лекарственную помощь;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получение содействия в направлении на профессиональное обучение или в трудоустройстве;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работу по найму или предпринимательскую деятельность;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социальную защиту, в том числе социальное обеспечение;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получение содействия в устройстве детей лица, признанного беженцем, в государственные или муниципальные дошкольные образовательные организации и общеобразовательные организации, профессиональные образовательные организации и образовательные организации высшего образования;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содействие федерального органа исполнительной власти, уполномоченного на осуществление функций по контролю и надзору в сфере миграции, в получении сведений о родственниках лица, признанного беженцем, проживающих </a:t>
            </a:r>
          </a:p>
          <a:p>
            <a:pPr indent="182531" algn="just"/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в государстве его гражданской принадлежности;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обращение с заявлением о предоставлении права на постоянное проживание на территории Российской Федерации или на приобретение гражданства Российской Федерации в соответствии с законодательством Российской Федерации </a:t>
            </a:r>
          </a:p>
          <a:p>
            <a:pPr indent="182531" algn="just"/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и международными договорами Российской Федерации;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участие в общественной деятельности;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добровольное возвращение в государство своей гражданской принадлежности (своего прежнего обычного местожительства);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выезд на место жительства в иностранное государство;</a:t>
            </a:r>
          </a:p>
          <a:p>
            <a:pPr indent="182531" algn="just">
              <a:buFont typeface="Arial" pitchFamily="34" charset="0"/>
              <a:buChar char="•"/>
            </a:pPr>
            <a:r>
              <a:rPr lang="ru-RU" sz="1700" dirty="0" smtClean="0">
                <a:solidFill>
                  <a:srgbClr val="002060"/>
                </a:solidFill>
                <a:latin typeface="+mj-lt"/>
              </a:rPr>
              <a:t>пользование иными правами, предусмотренными законодательством Российской Федерации и международными договорами Российской Федерации, а также законодательством субъектов Российской Федерации.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Беженцы</a:t>
            </a:r>
          </a:p>
        </p:txBody>
      </p:sp>
      <p:grpSp>
        <p:nvGrpSpPr>
          <p:cNvPr id="3" name="Группа 30"/>
          <p:cNvGrpSpPr/>
          <p:nvPr/>
        </p:nvGrpSpPr>
        <p:grpSpPr>
          <a:xfrm>
            <a:off x="496143" y="1200200"/>
            <a:ext cx="12097345" cy="6696744"/>
            <a:chOff x="-18633" y="455480"/>
            <a:chExt cx="3090431" cy="3643085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-18633" y="717076"/>
              <a:ext cx="3090431" cy="3381489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соблюдать Конституцию Российской Федерации, настоящий Федеральный закон, другие федеральные законы и иные нормативные правовые акты Российской Федерации, а также законы и иные нормативные правовые акты субъектов Российской Федерации;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своевременно прибыть в центр временного размещения или иное место пребывания, определенное федеральным органом исполнительной власти, уполномоченным на осуществление функций по контролю и надзору в сфере миграции, либо его территориальным органом;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соблюдать установленный порядок проживания и выполнять установленные требования санитарно-гигиенических норм проживания в центре временного размещения;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сообщить в течение семи дней в территориальный орган федерального органа исполнительной власти, уполномоченного на осуществление функций по контролю и надзору в сфере миграции, сведения об изменении фамилии, имени, состава семьи, семейного положения, о приобретении гражданства Российской Федерации или гражданства другого иностранного государства либо о получении разрешения на постоянное проживание на территории Российской Федерации;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сообщать о намерении переменить место пребывания на территории Российской Федерации либо выехать на место жительства за пределы территории Российской Федерации;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проходить переучет в сроки, устанавливаемые территориальным органом федерального органа исполнительной власти, уполномоченного на осуществление функций по контролю и надзору в сфере миграции, но не реже чем один раз в полтора года.</a:t>
              </a: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-18633" y="455480"/>
              <a:ext cx="3090431" cy="42372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Обязанности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048876" y="3936506"/>
            <a:ext cx="184696" cy="369316"/>
          </a:xfrm>
          <a:prstGeom prst="rect">
            <a:avLst/>
          </a:prstGeom>
          <a:noFill/>
        </p:spPr>
        <p:txBody>
          <a:bodyPr wrap="none" lIns="91423" tIns="45712" rIns="91423" bIns="45712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2" name="Группа 11"/>
          <p:cNvGrpSpPr/>
          <p:nvPr/>
        </p:nvGrpSpPr>
        <p:grpSpPr>
          <a:xfrm>
            <a:off x="496144" y="1272208"/>
            <a:ext cx="4968552" cy="7632848"/>
            <a:chOff x="107504" y="764703"/>
            <a:chExt cx="2916000" cy="884667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7504" y="764703"/>
              <a:ext cx="2916000" cy="884667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>
                <a:lnSpc>
                  <a:spcPts val="1200"/>
                </a:lnSpc>
              </a:pP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504" y="764704"/>
              <a:ext cx="2916000" cy="72961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30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Основные нормативные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192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8111" y="1488233"/>
            <a:ext cx="2592288" cy="36931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568152" y="3725720"/>
            <a:ext cx="4824536" cy="193897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Указ Президента Российской Федерации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от 22 июня 2006 г. № 637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«О мерах по оказанию содействия добровольному переселению в Российскую Федерацию соотечественников, проживающих за рубежом»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3" name="Группа 24"/>
          <p:cNvGrpSpPr/>
          <p:nvPr/>
        </p:nvGrpSpPr>
        <p:grpSpPr>
          <a:xfrm>
            <a:off x="5680720" y="1272208"/>
            <a:ext cx="6912768" cy="7632848"/>
            <a:chOff x="163047" y="793027"/>
            <a:chExt cx="2860457" cy="3016169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63047" y="806929"/>
              <a:ext cx="2859923" cy="3002267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just">
                <a:lnSpc>
                  <a:spcPts val="1000"/>
                </a:lnSpc>
              </a:pPr>
              <a:r>
                <a:rPr lang="ru-RU" sz="1100" dirty="0" smtClean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63047" y="793027"/>
              <a:ext cx="2860457" cy="25609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Общая информация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680720" y="1920280"/>
            <a:ext cx="6768752" cy="732087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Соотечественники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-  это лица, родившиеся в одном государстве, проживающие либо проживавшие в нем и обладающие признаками общности языка, истории, культурного наследия, традиций и обычаев, а также потомки указанных лиц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по прямой нисходящей линии (Федеральный закон от 24 мая 1999 г. N 99-ФЗ).</a:t>
            </a:r>
          </a:p>
          <a:p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Участник Государственной программы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- соотечественник, достигший возраста 18 лет, обладающий дееспособностью и соответствующий требованиям, установленным Государственной программой. Подтверждением участия соотечественника в Государственной программе является свидетельство участника Государственной программы установленного Правительством Российской Федерации образца.</a:t>
            </a:r>
          </a:p>
          <a:p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Член семьи участника Государственной программы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- лицо, переселяющееся совместно с участником Государственной программы на постоянное место жительства в Российскую Федерацию. К членам семьи участника Государственной программы относятся: супруга (супруг); дети, в том числе усыновленные или находящиеся под опекой (попечительством); дети супруги (супруга) участника Государственной программы; родители участника Государственной программы и его супруги (супруга), родные сестры и братья участника Государственной программы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и его супруги (супруга); дети родных сестер и братьев участника Государственной программы и его супруги (супруга), в том числе усыновленные или находящиеся под опекой (попечительством), бабушки, дедушки, внуки. Совершеннолетний член семьи участника Государственной программы, за исключением его супруги (супруга), имеет право самостоятельно участвовать в Государственной программе.</a:t>
            </a:r>
          </a:p>
          <a:p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Региональная программа переселения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–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утверждаемая высшим исполнительным органом государственной власти субъекта Российской Федерации по согласованию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с Правительством Российской Федерации государственная программа субъекта Российской Федерации либо подпрограмма государственной программы субъекта Российской Федерации, направленная на оказание содействия приему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и обустройству участников Государственной программы и членов их семей 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и осуществляемая при государственной поддержке, предоставляемой в рамках Государственной программы.</a:t>
            </a:r>
          </a:p>
          <a:p>
            <a:pPr>
              <a:lnSpc>
                <a:spcPct val="90000"/>
              </a:lnSpc>
            </a:pPr>
            <a:endParaRPr lang="ru-RU" sz="1400" dirty="0" smtClean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2" name="Группа 12"/>
          <p:cNvGrpSpPr/>
          <p:nvPr/>
        </p:nvGrpSpPr>
        <p:grpSpPr>
          <a:xfrm>
            <a:off x="496144" y="1272208"/>
            <a:ext cx="4968552" cy="6912768"/>
            <a:chOff x="176386" y="764704"/>
            <a:chExt cx="2847118" cy="88467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76386" y="772820"/>
              <a:ext cx="2847118" cy="876554"/>
            </a:xfrm>
            <a:prstGeom prst="roundRect">
              <a:avLst>
                <a:gd name="adj" fmla="val 632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85709" indent="-85709"/>
              <a:endParaRPr lang="ru-RU" sz="1200" b="1" dirty="0" smtClean="0">
                <a:solidFill>
                  <a:srgbClr val="002060"/>
                </a:solidFill>
              </a:endParaRPr>
            </a:p>
            <a:p>
              <a:pPr marL="85709" indent="-85709"/>
              <a:endParaRPr lang="ru-RU" sz="1200" b="1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176386" y="764704"/>
              <a:ext cx="2847118" cy="6676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Куда обратиться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192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8111" y="1488233"/>
            <a:ext cx="2592288" cy="36931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712168" y="2064296"/>
            <a:ext cx="4320480" cy="648483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Непосредственно: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в любой территориальный орган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Федеральной миграционной службы (ФМС России) или  во временные группы ФМС России на Украине</a:t>
            </a:r>
          </a:p>
          <a:p>
            <a:endParaRPr lang="ru-RU" sz="1400" b="1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65009, г. Одесса, ул.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Гагаринское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плато, д. 14 Телефон: 8 (10) (38048) 785-87-69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Электронная почта: 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hlinkClick r:id="rId3"/>
              </a:rPr>
              <a:t>migracia7@yandex.ru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61000, г. Харьков, ул.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Ольминского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, д. 22: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Телефон: 8 (10) (38057) 700-00-56; 715-79-97;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+ (38050) 302-31-98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Электронная почта: </a:t>
            </a:r>
            <a:r>
              <a:rPr lang="ru-RU" sz="1400" dirty="0" err="1" smtClean="0">
                <a:solidFill>
                  <a:srgbClr val="002060"/>
                </a:solidFill>
                <a:latin typeface="+mn-lt"/>
              </a:rPr>
              <a:t>consul@megacom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. </a:t>
            </a:r>
          </a:p>
          <a:p>
            <a:pPr marL="85709" indent="-85709"/>
            <a:endParaRPr lang="ru-RU" sz="1400" b="1" dirty="0" smtClean="0">
              <a:solidFill>
                <a:srgbClr val="002060"/>
              </a:solidFill>
              <a:latin typeface="+mn-lt"/>
            </a:endParaRPr>
          </a:p>
          <a:p>
            <a:pPr marL="85709" indent="-85709"/>
            <a:endParaRPr lang="ru-RU" sz="140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За дополнительной информацией: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на сайт ФМС России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:</a:t>
            </a:r>
          </a:p>
          <a:p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   </a:t>
            </a:r>
            <a:r>
              <a:rPr lang="en-US" sz="1400" dirty="0" smtClean="0">
                <a:solidFill>
                  <a:srgbClr val="002060"/>
                </a:solidFill>
                <a:latin typeface="+mn-lt"/>
                <a:hlinkClick r:id="rId4"/>
              </a:rPr>
              <a:t>www.fms.gov.ru</a:t>
            </a: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в Единый портал государственных и муниципальных услуг:</a:t>
            </a:r>
            <a:endParaRPr lang="en-US" sz="1400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   </a:t>
            </a:r>
            <a:r>
              <a:rPr lang="en-US" sz="1400" dirty="0" smtClean="0">
                <a:solidFill>
                  <a:srgbClr val="002060"/>
                </a:solidFill>
                <a:latin typeface="+mn-lt"/>
                <a:hlinkClick r:id="rId5"/>
              </a:rPr>
              <a:t>www.gosuslugi.ru</a:t>
            </a: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по телефону «горячей линии» ФМС России: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   8 (495) 636-98-98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На официальный сайтах:</a:t>
            </a:r>
          </a:p>
          <a:p>
            <a:r>
              <a:rPr lang="ru-RU" sz="1400" b="1" dirty="0" err="1" smtClean="0">
                <a:solidFill>
                  <a:srgbClr val="002060"/>
                </a:solidFill>
                <a:latin typeface="+mn-lt"/>
              </a:rPr>
              <a:t>Минрегиона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 России</a:t>
            </a:r>
            <a:endParaRPr lang="ru-RU" sz="1400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+mn-lt"/>
                <a:hlinkClick r:id="rId6"/>
              </a:rPr>
              <a:t>www.minregion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hlinkClick r:id="rId6"/>
              </a:rPr>
              <a:t>.</a:t>
            </a:r>
            <a:r>
              <a:rPr lang="en-US" sz="1400" dirty="0" err="1" smtClean="0">
                <a:solidFill>
                  <a:srgbClr val="002060"/>
                </a:solidFill>
                <a:latin typeface="+mn-lt"/>
                <a:hlinkClick r:id="rId6"/>
              </a:rPr>
              <a:t>ru</a:t>
            </a:r>
            <a:endParaRPr lang="en-US" sz="1400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sz="1400" b="1" dirty="0" err="1" smtClean="0">
                <a:solidFill>
                  <a:srgbClr val="002060"/>
                </a:solidFill>
                <a:latin typeface="+mn-lt"/>
              </a:rPr>
              <a:t>МИДа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 России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400" dirty="0" smtClean="0">
                <a:solidFill>
                  <a:srgbClr val="002060"/>
                </a:solidFill>
                <a:latin typeface="+mn-lt"/>
                <a:hlinkClick r:id="rId7"/>
              </a:rPr>
              <a:t>www.ruvek</a:t>
            </a:r>
            <a:r>
              <a:rPr lang="ru-RU" sz="1400" dirty="0" smtClean="0">
                <a:solidFill>
                  <a:srgbClr val="002060"/>
                </a:solidFill>
                <a:latin typeface="+mn-lt"/>
                <a:hlinkClick r:id="rId7"/>
              </a:rPr>
              <a:t>.</a:t>
            </a:r>
            <a:r>
              <a:rPr lang="en-US" sz="1400" dirty="0" err="1" smtClean="0">
                <a:solidFill>
                  <a:srgbClr val="002060"/>
                </a:solidFill>
                <a:latin typeface="+mn-lt"/>
                <a:hlinkClick r:id="rId7"/>
              </a:rPr>
              <a:t>ru</a:t>
            </a:r>
            <a:endParaRPr lang="en-US" sz="1400" dirty="0" smtClean="0">
              <a:solidFill>
                <a:srgbClr val="002060"/>
              </a:solidFill>
              <a:latin typeface="+mn-lt"/>
            </a:endParaRPr>
          </a:p>
          <a:p>
            <a:pPr marL="85709" indent="-85709">
              <a:lnSpc>
                <a:spcPct val="85000"/>
              </a:lnSpc>
            </a:pPr>
            <a:endParaRPr lang="en-US" sz="1400" dirty="0" smtClean="0">
              <a:solidFill>
                <a:srgbClr val="1F497D"/>
              </a:solidFill>
              <a:latin typeface="+mn-lt"/>
            </a:endParaRPr>
          </a:p>
          <a:p>
            <a:pPr marL="85709" indent="-85709">
              <a:lnSpc>
                <a:spcPct val="85000"/>
              </a:lnSpc>
            </a:pPr>
            <a:endParaRPr lang="en-US" sz="1200" dirty="0" smtClean="0">
              <a:solidFill>
                <a:srgbClr val="1F497D"/>
              </a:solidFill>
              <a:latin typeface="+mn-lt"/>
            </a:endParaRPr>
          </a:p>
          <a:p>
            <a:pPr marL="85709" indent="-85709">
              <a:lnSpc>
                <a:spcPct val="85000"/>
              </a:lnSpc>
            </a:pPr>
            <a:endParaRPr lang="ru-RU" dirty="0">
              <a:solidFill>
                <a:srgbClr val="1F497D"/>
              </a:solidFill>
              <a:latin typeface="+mn-lt"/>
            </a:endParaRPr>
          </a:p>
        </p:txBody>
      </p:sp>
      <p:grpSp>
        <p:nvGrpSpPr>
          <p:cNvPr id="3" name="Группа 21"/>
          <p:cNvGrpSpPr/>
          <p:nvPr/>
        </p:nvGrpSpPr>
        <p:grpSpPr>
          <a:xfrm>
            <a:off x="5824737" y="1272208"/>
            <a:ext cx="6768752" cy="6912768"/>
            <a:chOff x="107504" y="696034"/>
            <a:chExt cx="2916000" cy="1110476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07504" y="696034"/>
              <a:ext cx="2916000" cy="1110476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 anchorCtr="0"/>
            <a:lstStyle/>
            <a:p>
              <a:pPr marL="119993" indent="-119993" algn="just">
                <a:lnSpc>
                  <a:spcPts val="899"/>
                </a:lnSpc>
                <a:buFont typeface="Arial" pitchFamily="34" charset="0"/>
                <a:buChar char="•"/>
              </a:pPr>
              <a:endParaRPr lang="ru-RU" sz="900" spc="-49" dirty="0" smtClean="0">
                <a:solidFill>
                  <a:srgbClr val="002060"/>
                </a:solidFill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107504" y="696034"/>
              <a:ext cx="2916000" cy="8381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Необходимые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184776" y="1992288"/>
            <a:ext cx="6264696" cy="609396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копии документов, удостоверяющих личность заявителя </a:t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и членов его семьи, включенных в заявление </a:t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с предъявлением оригиналов этих документов;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копии документов о семейном положении заявителя </a:t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и членов его семьи  с предъявлением оригиналов этих документов;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4 фотографии размером 35*45мм в черно-белом или цветном исполнении с четким изображением лица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в анфас без головного убора, в том числе 2 фотографии </a:t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на несовершеннолетних детей, которые указаны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в заявлении.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копии документов об образовании, о профессиональной подготовке, о стаже трудовой деятельности, наличии ученого звания и степени, а также сведения, характеризующие личность заявителя и членов его семьи, включенных в заявление, его профессиональные навыки и умения (если таковые имеют место).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копии документов, составленных на иностранном языке, представляются с переводом на русский язык. Верность перевода и подлинность подписи переводчика должны быть нотариально засвидетельствованы.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2" name="Группа 27"/>
          <p:cNvGrpSpPr/>
          <p:nvPr/>
        </p:nvGrpSpPr>
        <p:grpSpPr>
          <a:xfrm>
            <a:off x="136104" y="1236205"/>
            <a:ext cx="12530379" cy="7812867"/>
            <a:chOff x="107504" y="764704"/>
            <a:chExt cx="2916000" cy="2951009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07504" y="764704"/>
              <a:ext cx="2916000" cy="2951009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 anchorCtr="0"/>
            <a:lstStyle/>
            <a:p>
              <a:pPr indent="182531" algn="just">
                <a:lnSpc>
                  <a:spcPts val="1200"/>
                </a:lnSpc>
              </a:pPr>
              <a:endParaRPr lang="ru-RU" sz="1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07504" y="764704"/>
              <a:ext cx="2915770" cy="18466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Права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192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endParaRPr lang="ru-RU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  <a:p>
            <a:pPr algn="ctr">
              <a:lnSpc>
                <a:spcPts val="4060"/>
              </a:lnSpc>
              <a:defRPr/>
            </a:pPr>
            <a:endParaRPr lang="ru-RU" sz="3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8111" y="1488233"/>
            <a:ext cx="2592288" cy="36931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256121" y="1776264"/>
            <a:ext cx="12265359" cy="7845208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1. Участник Государственной программы и члены его семьи имеют право на получение разрешения на временное проживание </a:t>
            </a:r>
            <a:r>
              <a:rPr lang="ru-RU" sz="1400" b="1" dirty="0" smtClean="0">
                <a:solidFill>
                  <a:srgbClr val="002060"/>
                </a:solidFill>
                <a:latin typeface="+mn-lt"/>
              </a:rPr>
              <a:t>вне квот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, вида на жительство, а также на приобретение гражданства Российской Федерации в упрощенном порядке в соответствии с законодательством Российской Федерации </a:t>
            </a:r>
            <a:br>
              <a:rPr lang="ru-RU" sz="1400" dirty="0" smtClean="0">
                <a:solidFill>
                  <a:srgbClr val="002060"/>
                </a:solidFill>
                <a:latin typeface="+mn-lt"/>
              </a:rPr>
            </a:b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о гражданстве Российской Федерации.</a:t>
            </a:r>
            <a:br>
              <a:rPr lang="ru-RU" sz="1400" dirty="0" smtClean="0">
                <a:solidFill>
                  <a:srgbClr val="002060"/>
                </a:solidFill>
                <a:latin typeface="+mn-lt"/>
              </a:rPr>
            </a:b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2. Участник Государственной программы и члены его семьи имеют право на получение государственных гарантий и социальной поддержки в зависимости </a:t>
            </a:r>
            <a:br>
              <a:rPr lang="ru-RU" sz="1400" dirty="0" smtClean="0">
                <a:solidFill>
                  <a:srgbClr val="002060"/>
                </a:solidFill>
                <a:latin typeface="+mn-lt"/>
              </a:rPr>
            </a:b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от выбранной территории вселения: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- на компенсацию за счет средств федерального бюджета расходов на переезд к будущему месту проживания, включая оплату проезда и провоз личных вещей;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- на компенсацию за счет средств федерального бюджета расходов на уплату государственной пошлины за оформление документов, определяющих правовой статус переселенцев на территории Российской Федерации;</a:t>
            </a:r>
          </a:p>
          <a:p>
            <a:pPr algn="just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 на получение за счет средств федерального бюджета «подъемных».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3. Также участник Государственной программы и члены его семьи имеют право: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а) на освобождение от уплаты таможенных платежей в соответствии с таможенным законодательством Таможенного союза;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б) на получение разрешения на временное проживание вне квот, вида на жительство, а также на приобретение гражданства Российской Федерации 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в упрощенном порядке  в соответствии с законодательством Российской Федерации о гражданстве Российской Федерации;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в) на получение дошкольного, начального общего, основного общего, среднего (полного) общего образования, а также начального, среднего, высшего 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и послевузовского профессионального образования, дополнительного профессионального образования;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г) на получение медицинской помощи в рамках программ государственных гарантий бесплатного оказания гражданам медицинской помощи в соответствии 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с законодательством Российской Федерации; </a:t>
            </a:r>
          </a:p>
          <a:p>
            <a:pPr algn="just"/>
            <a:r>
              <a:rPr lang="ru-RU" sz="1400" dirty="0" err="1" smtClean="0">
                <a:solidFill>
                  <a:srgbClr val="002060"/>
                </a:solidFill>
                <a:latin typeface="+mj-lt"/>
              </a:rPr>
              <a:t>д</a:t>
            </a: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) на предоставление мест в учреждениях социального обслуживания населения и оказание услуг в соответствии с законодательством Российской Федерации о социальном обслуживании граждан;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е) на получение услуг в области содействия занятости населения в части содействия в поиске подходящей работы, организации профессиональной ориентации граждан в целях выбора сферы деятельности (профессии), трудоустройства, организации проведения оплачиваемых общественных работ, ярмарок вакансий и учебных рабочих мест, информирования о положении на рынке труда в субъекте Российской Федерации в соответствии  </a:t>
            </a:r>
            <a:br>
              <a:rPr lang="ru-RU" sz="1400" dirty="0" smtClean="0">
                <a:solidFill>
                  <a:srgbClr val="002060"/>
                </a:solidFill>
                <a:latin typeface="+mj-lt"/>
              </a:rPr>
            </a:br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с законодательством   Российской Федерации.</a:t>
            </a: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Участникам Государственной программы оказывается содействие в жилищном обустройстве в рамках региональных программ переселения. Субъект Российской Федерации самостоятельно определяет свои возможности в решении данного вопроса. После получения гражданства Российской Федерации участник Государственной программы  вправе обратиться в местные органы власти по месту регистрации по месту жительства и встать на учет как нуждающийся в улучшении жилищных условий  и предоставлении жилья  на основании статей 14 и 52 Жилищного Кодекса Российской Федерации.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Решение соотечественника об участии в Государственной программе оформляется путем подачи им личного заявления в уполномоченный орган в стране своего постоянного проживания. </a:t>
            </a:r>
            <a:br>
              <a:rPr lang="ru-RU" sz="1400" dirty="0" smtClean="0">
                <a:solidFill>
                  <a:srgbClr val="002060"/>
                </a:solidFill>
                <a:latin typeface="+mn-lt"/>
              </a:rPr>
            </a:br>
            <a:r>
              <a:rPr lang="ru-RU" sz="1400" dirty="0" smtClean="0">
                <a:solidFill>
                  <a:srgbClr val="002060"/>
                </a:solidFill>
                <a:latin typeface="+mn-lt"/>
              </a:rPr>
              <a:t>Соотечественник, являющийся иностранным гражданином,  постоянно или временно проживающий на законном основании на территории Российской Федерации либо получивший временное убежище в Российской Федерации, вправе подать  заявление об участии в Государственной программе и получить на территории Российской Федерации свидетельство участника Государственной программы. 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5000"/>
              </a:lnSpc>
            </a:pPr>
            <a:endParaRPr lang="ru-RU" sz="1300" dirty="0" smtClean="0">
              <a:solidFill>
                <a:srgbClr val="1F497D"/>
              </a:solidFill>
              <a:latin typeface="+mn-lt"/>
            </a:endParaRPr>
          </a:p>
          <a:p>
            <a:pPr>
              <a:lnSpc>
                <a:spcPct val="95000"/>
              </a:lnSpc>
            </a:pPr>
            <a:endParaRPr lang="ru-RU" sz="1300" dirty="0" smtClean="0">
              <a:solidFill>
                <a:srgbClr val="1F497D"/>
              </a:solidFill>
              <a:latin typeface="+mn-lt"/>
            </a:endParaRPr>
          </a:p>
          <a:p>
            <a:pPr>
              <a:lnSpc>
                <a:spcPct val="95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2" name="Группа 30"/>
          <p:cNvGrpSpPr/>
          <p:nvPr/>
        </p:nvGrpSpPr>
        <p:grpSpPr>
          <a:xfrm>
            <a:off x="496144" y="1272208"/>
            <a:ext cx="12089436" cy="4896544"/>
            <a:chOff x="432366" y="764703"/>
            <a:chExt cx="2721704" cy="3102341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432366" y="764703"/>
              <a:ext cx="2721704" cy="310234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indent="182531" algn="just">
                <a:lnSpc>
                  <a:spcPts val="1300"/>
                </a:lnSpc>
              </a:pPr>
              <a:endParaRPr lang="ru-RU" sz="1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432366" y="764704"/>
              <a:ext cx="2721704" cy="29084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Обязанности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192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endParaRPr lang="ru-RU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  <a:p>
            <a:pPr algn="ctr">
              <a:lnSpc>
                <a:spcPts val="4060"/>
              </a:lnSpc>
              <a:defRPr/>
            </a:pPr>
            <a:endParaRPr lang="ru-RU" sz="3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8111" y="1488233"/>
            <a:ext cx="2592288" cy="36931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640159" y="2054434"/>
            <a:ext cx="11881321" cy="4247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соблюдать Конституцию Российской Федерации, законы и иные нормативные правовые акты Российской Федерации и субъекта Российской Федерации;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прибыть в субъект Российской Федерации, определенный свидетельством участника Государственной программы;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пройти регистрацию в уполномоченном органе субъекта Российской Федерации по реализации региональной программы переселения, а также территориальном органе ФМС России; 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возместить в установленном порядке понесенные государством затраты, связанные с выплатой подъемных, компенсацией за счет средств  федерального бюджета расходов  на переезд  к будущему  месту проживания, включая оплату проезда и провоз  личных вещей, а также расходов, связанных с оформлением документов, определяющих правовой статус на территории Российской Федерации, в случае аннулирования свидетельства участника Государственной программы, добровольного отказа от статуса участника Государственной программы или от статуса члена семьи участника Государственной программы, а также выезда участника Государственной программы и (или) членов его семьи на постоянное место жительства из субъекта Российской Федерации, определенного свидетельством участника Государственной программы, ранее чем через два года со дня въезда на территорию Российской Федерации.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1"/>
            <a:ext cx="12801600" cy="12002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endParaRPr lang="ru-RU" sz="4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Соотечественники</a:t>
            </a:r>
          </a:p>
          <a:p>
            <a:pPr algn="ctr">
              <a:lnSpc>
                <a:spcPct val="90000"/>
              </a:lnSpc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(Государственная программа по оказанию содействия добровольному переселению в Российскую Федерацию соотечественников, проживающих за рубежом) </a:t>
            </a:r>
          </a:p>
          <a:p>
            <a:pPr algn="ctr">
              <a:lnSpc>
                <a:spcPts val="4060"/>
              </a:lnSpc>
              <a:defRPr/>
            </a:pPr>
            <a:endParaRPr lang="ru-RU" sz="39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8111" y="1488233"/>
            <a:ext cx="2592288" cy="36931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592155" y="2313435"/>
            <a:ext cx="5376597" cy="830981"/>
          </a:xfrm>
          <a:prstGeom prst="rect">
            <a:avLst/>
          </a:prstGeom>
          <a:noFill/>
        </p:spPr>
        <p:txBody>
          <a:bodyPr wrap="square" lIns="91423" tIns="45712" rIns="91423" bIns="45712" numCol="1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Регионы Российской   Федерации, принимающие      соотечественников:</a:t>
            </a:r>
          </a:p>
          <a:p>
            <a:endParaRPr lang="ru-RU" sz="16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568152" y="1163049"/>
            <a:ext cx="11881320" cy="147731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Территория вселения </a:t>
            </a:r>
            <a:r>
              <a:rPr lang="ru-RU" dirty="0" smtClean="0">
                <a:solidFill>
                  <a:srgbClr val="002060"/>
                </a:solidFill>
              </a:rPr>
              <a:t>- территория субъекта Российской Федерации или ее часть, куда целенаправленно привлекаются участники Государственной программы в рамках реализации проектов переселения;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Территория приоритетного заселения</a:t>
            </a:r>
            <a:r>
              <a:rPr lang="ru-RU" dirty="0" smtClean="0">
                <a:solidFill>
                  <a:srgbClr val="002060"/>
                </a:solidFill>
              </a:rPr>
              <a:t> - стратегически важная для Российской Федерации территория вселения.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52928" y="2352328"/>
            <a:ext cx="4704523" cy="324702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Из них территории приоритетного заселения</a:t>
            </a:r>
            <a:r>
              <a:rPr lang="ru-RU" sz="1600" u="sng" dirty="0" smtClean="0">
                <a:solidFill>
                  <a:srgbClr val="002060"/>
                </a:solidFill>
              </a:rPr>
              <a:t>:</a:t>
            </a:r>
          </a:p>
          <a:p>
            <a:endParaRPr lang="ru-RU" sz="1300" u="sng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1. Республика Бурятия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2. Забайкальский 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3. Камчатский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4. Приморский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5. Хабаровский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6. Амурская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7. Иркутская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8. Магаданская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9. Сахалинская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marL="342838" indent="-342838"/>
            <a:r>
              <a:rPr lang="ru-RU" sz="1600" dirty="0" smtClean="0">
                <a:solidFill>
                  <a:srgbClr val="002060"/>
                </a:solidFill>
              </a:rPr>
              <a:t>10. Еврейская автономная область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8152" y="2854648"/>
            <a:ext cx="3744416" cy="6986512"/>
          </a:xfrm>
          <a:prstGeom prst="rect">
            <a:avLst/>
          </a:prstGeom>
          <a:noFill/>
        </p:spPr>
        <p:txBody>
          <a:bodyPr wrap="square" lIns="91423" tIns="45712" rIns="91423" bIns="45712" numCol="1" rtlCol="0">
            <a:spAutoFit/>
          </a:bodyPr>
          <a:lstStyle/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Республика Бурятия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Республика Карелия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Республика Марий Эл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Республика Мордовия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Республика Хакасия 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Чувашская Республика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Алтайский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Забайкальский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Камчатский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Красноярский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Пермский край;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Приморский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Хабаровский край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Архангельская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Амурская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Брянская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Волгоградская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Воронежская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Иркутская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Калининградская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Калужская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Костромская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Кемеровская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Курганская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r>
              <a:rPr lang="ru-RU" sz="1600" dirty="0" smtClean="0">
                <a:solidFill>
                  <a:srgbClr val="002060"/>
                </a:solidFill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Курская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Липецкая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</a:rPr>
              <a:t>Магаданская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48472" y="2884845"/>
            <a:ext cx="4320480" cy="674029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Мурманская область</a:t>
            </a:r>
            <a:r>
              <a:rPr lang="en-US" sz="1600" dirty="0" smtClean="0">
                <a:solidFill>
                  <a:srgbClr val="002060"/>
                </a:solidFill>
              </a:rPr>
              <a:t>;</a:t>
            </a:r>
            <a:endParaRPr lang="ru-RU" sz="1600" dirty="0" smtClean="0"/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Нижегородская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Новгородская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Новосибирская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Омская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Оренбургская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Орловская область;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Пензенская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Псковская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Ростовская область;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Самарская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Сахалинская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Саратовская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Свердловская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Смоленская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Тамбовская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Тверская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Тульская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Тюменская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Ульяновская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Челябинская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Ярославской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Еврейская автономная область</a:t>
            </a:r>
            <a:r>
              <a:rPr lang="en-US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Ненецкий АО;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Ханты-Мансийский АО;</a:t>
            </a:r>
          </a:p>
          <a:p>
            <a:pPr lvl="0"/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Ямало-Ненецкий АО</a:t>
            </a: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00933" y="6228289"/>
            <a:ext cx="4992555" cy="181586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На территориях приоритетного заселения «подъемные» составляют: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240 тыс. руб. участнику Государственной 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программы, по 120 тыс. руб. каждому члену его семьи.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В остальных субъектах Российской Федерации - 20 и 10 тыс.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0" y="0"/>
            <a:ext cx="12801600" cy="1128192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«Горячая линия»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Минрегиона России для соотечественников из Украины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20217" y="3360440"/>
            <a:ext cx="10753191" cy="1588111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возможность проконсультироваться об условиях и возможности участия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 Государственной программе по оказанию содействия добровольному переселению соотечественников, проживающих за рубежом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возможность сообщить сведения о нарушении языковых, культурных,  религиозных  и иных прав на территории Украины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528592" y="2758492"/>
            <a:ext cx="6624736" cy="286216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</a:rPr>
              <a:t>* прием звонков ведется с 10:00 до 17:00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432581" y="5160640"/>
            <a:ext cx="4704523" cy="369316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e-mail</a:t>
            </a:r>
            <a:r>
              <a:rPr lang="ru-RU" b="1" dirty="0" smtClean="0">
                <a:solidFill>
                  <a:srgbClr val="002060"/>
                </a:solidFill>
              </a:rPr>
              <a:t>: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hlinkClick r:id="rId3"/>
              </a:rPr>
              <a:t>infoukr@minregion.ru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1" name="Picture 2" descr="http://cs539100.vk.me/u18058658/docs/5489d74e596e/Turisty_2.png?extra=_iBOY9lnttpi4DYMQMi-x-0IlyekUUmDFvf7VYqLvcQJ9_CcCZIAzM9_ZUH0bSZ3-4Noorns3-WdtCFP8KUZKnVZf5J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4973" y="5232648"/>
            <a:ext cx="5124099" cy="415252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160440" y="1560240"/>
            <a:ext cx="6400800" cy="9027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ts val="1959"/>
              </a:lnSpc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многоканальный*</a:t>
            </a:r>
          </a:p>
          <a:p>
            <a:pPr algn="ctr">
              <a:lnSpc>
                <a:spcPts val="1959"/>
              </a:lnSpc>
              <a:defRPr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algn="ctr">
              <a:lnSpc>
                <a:spcPts val="1959"/>
              </a:lnSpc>
              <a:defRPr/>
            </a:pPr>
            <a:r>
              <a:rPr lang="ru-RU" sz="3600" b="1" dirty="0" smtClean="0">
                <a:solidFill>
                  <a:srgbClr val="002060"/>
                </a:solidFill>
              </a:rPr>
              <a:t>8 (495) 980-25-40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Разрешение на временное проживание</a:t>
            </a:r>
            <a:endParaRPr lang="ru-RU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96144" y="1056185"/>
            <a:ext cx="5328592" cy="3456383"/>
            <a:chOff x="229018" y="748188"/>
            <a:chExt cx="2721903" cy="91946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229019" y="764703"/>
              <a:ext cx="2721902" cy="902947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ru-RU" b="1" dirty="0" smtClean="0">
                <a:solidFill>
                  <a:srgbClr val="002060"/>
                </a:solidFill>
              </a:endParaRPr>
            </a:p>
            <a:p>
              <a:pPr algn="ctr"/>
              <a:endParaRPr lang="ru-RU" b="1" dirty="0" smtClean="0">
                <a:solidFill>
                  <a:srgbClr val="002060"/>
                </a:solidFill>
              </a:endParaRPr>
            </a:p>
            <a:p>
              <a:pPr algn="ctr"/>
              <a:endParaRPr lang="ru-RU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Конституция Российской Федерации</a:t>
              </a:r>
            </a:p>
            <a:p>
              <a:pPr algn="ctr"/>
              <a:endParaRPr lang="ru-RU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Федеральный Закон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от 25 июля 2002 г. № 115-ФЗ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«О правовом положении иностранных граждан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в Российской Федерации»</a:t>
              </a:r>
              <a:br>
                <a:rPr lang="ru-RU" b="1" dirty="0" smtClean="0">
                  <a:solidFill>
                    <a:srgbClr val="002060"/>
                  </a:solidFill>
                </a:rPr>
              </a:b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229018" y="748188"/>
              <a:ext cx="2721902" cy="221939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Основные нормативные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112771" y="4728589"/>
            <a:ext cx="6480717" cy="4248475"/>
            <a:chOff x="107504" y="736236"/>
            <a:chExt cx="2965916" cy="1064031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07504" y="737652"/>
              <a:ext cx="2965916" cy="1062615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 anchorCtr="0"/>
            <a:lstStyle/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заявление о</a:t>
              </a:r>
              <a:r>
                <a:rPr lang="en-US" dirty="0" smtClean="0">
                  <a:solidFill>
                    <a:srgbClr val="002060"/>
                  </a:solidFill>
                </a:rPr>
                <a:t> </a:t>
              </a:r>
              <a:r>
                <a:rPr lang="ru-RU" dirty="0" smtClean="0">
                  <a:solidFill>
                    <a:srgbClr val="002060"/>
                  </a:solidFill>
                </a:rPr>
                <a:t>выдаче разрешения на временное </a:t>
              </a:r>
              <a:r>
                <a:rPr lang="ru-RU" sz="1600" dirty="0" smtClean="0">
                  <a:solidFill>
                    <a:srgbClr val="002060"/>
                  </a:solidFill>
                </a:rPr>
                <a:t>проживание</a:t>
              </a:r>
              <a:r>
                <a:rPr lang="en-US" sz="1600" dirty="0" smtClean="0">
                  <a:solidFill>
                    <a:srgbClr val="002060"/>
                  </a:solidFill>
                </a:rPr>
                <a:t> </a:t>
              </a:r>
              <a:r>
                <a:rPr lang="ru-RU" sz="1600" dirty="0" smtClean="0">
                  <a:solidFill>
                    <a:srgbClr val="002060"/>
                  </a:solidFill>
                </a:rPr>
                <a:t>иностранному гражданину, прибывшему в Россию;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002060"/>
                  </a:solidFill>
                </a:rPr>
                <a:t>  4 фотографии размером 35x45 мм в черно-белом или цветном исполнении с четким изображением лица анфас</a:t>
              </a:r>
              <a:r>
                <a:rPr lang="en-US" sz="1600" dirty="0" smtClean="0">
                  <a:solidFill>
                    <a:srgbClr val="002060"/>
                  </a:solidFill>
                </a:rPr>
                <a:t>;</a:t>
              </a:r>
              <a:endParaRPr lang="ru-RU" sz="1600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002060"/>
                  </a:solidFill>
                </a:rPr>
                <a:t>  документ, удостоверяющий личность;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002060"/>
                  </a:solidFill>
                </a:rPr>
                <a:t>  миграционная карта с отметкой органа пограничного контроля </a:t>
              </a:r>
              <a:br>
                <a:rPr lang="ru-RU" sz="1600" dirty="0" smtClean="0">
                  <a:solidFill>
                    <a:srgbClr val="002060"/>
                  </a:solidFill>
                </a:rPr>
              </a:br>
              <a:r>
                <a:rPr lang="ru-RU" sz="1600" dirty="0" smtClean="0">
                  <a:solidFill>
                    <a:srgbClr val="002060"/>
                  </a:solidFill>
                </a:rPr>
                <a:t>о въезде в РФ или с отметкой территориального органа ФМС России </a:t>
              </a:r>
              <a:br>
                <a:rPr lang="ru-RU" sz="1600" dirty="0" smtClean="0">
                  <a:solidFill>
                    <a:srgbClr val="002060"/>
                  </a:solidFill>
                </a:rPr>
              </a:br>
              <a:r>
                <a:rPr lang="ru-RU" sz="1600" dirty="0" smtClean="0">
                  <a:solidFill>
                    <a:srgbClr val="002060"/>
                  </a:solidFill>
                </a:rPr>
                <a:t>о выдаче данному иностранному гражданину указанной миграционной карты;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1600" dirty="0" smtClean="0">
                  <a:solidFill>
                    <a:srgbClr val="002060"/>
                  </a:solidFill>
                </a:rPr>
                <a:t>  квитанция об уплате госпошлины </a:t>
              </a:r>
              <a:br>
                <a:rPr lang="ru-RU" sz="1600" dirty="0" smtClean="0">
                  <a:solidFill>
                    <a:srgbClr val="002060"/>
                  </a:solidFill>
                </a:rPr>
              </a:br>
              <a:r>
                <a:rPr lang="ru-RU" sz="1600" dirty="0" smtClean="0">
                  <a:solidFill>
                    <a:srgbClr val="002060"/>
                  </a:solidFill>
                </a:rPr>
                <a:t>за выдачу разрешения на временное проживание в размере </a:t>
              </a:r>
              <a:br>
                <a:rPr lang="ru-RU" sz="1600" dirty="0" smtClean="0">
                  <a:solidFill>
                    <a:srgbClr val="002060"/>
                  </a:solidFill>
                </a:rPr>
              </a:br>
              <a:r>
                <a:rPr lang="ru-RU" sz="1600" dirty="0" smtClean="0">
                  <a:solidFill>
                    <a:srgbClr val="002060"/>
                  </a:solidFill>
                </a:rPr>
                <a:t>1000 рублей.</a:t>
              </a:r>
            </a:p>
            <a:p>
              <a:endParaRPr lang="ru-RU" sz="16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07505" y="736236"/>
              <a:ext cx="2965915" cy="21190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Необходимые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6112771" y="1056184"/>
            <a:ext cx="6480717" cy="3456383"/>
            <a:chOff x="-15144" y="601544"/>
            <a:chExt cx="3038647" cy="3518057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-15143" y="764704"/>
              <a:ext cx="3038646" cy="3354897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>
                <a:lnSpc>
                  <a:spcPts val="1000"/>
                </a:lnSpc>
              </a:pPr>
              <a:r>
                <a:rPr lang="ru-RU" sz="1200" dirty="0" smtClean="0">
                  <a:solidFill>
                    <a:srgbClr val="002060"/>
                  </a:solidFill>
                </a:rPr>
                <a:t> </a:t>
              </a:r>
            </a:p>
            <a:p>
              <a:pPr>
                <a:lnSpc>
                  <a:spcPts val="1200"/>
                </a:lnSpc>
              </a:pPr>
              <a:endParaRPr lang="en-US" sz="1200" dirty="0" smtClean="0">
                <a:solidFill>
                  <a:srgbClr val="002060"/>
                </a:solidFill>
              </a:endParaRPr>
            </a:p>
            <a:p>
              <a:endParaRPr lang="ru-RU" b="1" dirty="0" smtClean="0">
                <a:solidFill>
                  <a:srgbClr val="002060"/>
                </a:solidFill>
              </a:endParaRPr>
            </a:p>
            <a:p>
              <a:r>
                <a:rPr lang="ru-RU" b="1" dirty="0" smtClean="0">
                  <a:solidFill>
                    <a:srgbClr val="002060"/>
                  </a:solidFill>
                </a:rPr>
                <a:t>Разрешение на временное проживание </a:t>
              </a:r>
              <a:r>
                <a:rPr lang="ru-RU" dirty="0" smtClean="0">
                  <a:solidFill>
                    <a:srgbClr val="002060"/>
                  </a:solidFill>
                </a:rPr>
                <a:t>- подтверждение права иностранного гражданина или лица без гражданства временно проживать в Российской Федерации до получения вида на жительство, оформленное в виде отметки </a:t>
              </a:r>
              <a:br>
                <a:rPr lang="ru-RU" dirty="0" smtClean="0">
                  <a:solidFill>
                    <a:srgbClr val="002060"/>
                  </a:solidFill>
                </a:rPr>
              </a:br>
              <a:r>
                <a:rPr lang="ru-RU" dirty="0" smtClean="0">
                  <a:solidFill>
                    <a:srgbClr val="002060"/>
                  </a:solidFill>
                </a:rPr>
                <a:t>в документе, удостоверяющем личность, либо в виде документа установленной формы, выдаваемого в Российской Федерации, не имеющему документа, удостоверяющего его личность. Разрешение на временное проживание выдается сроком на 3 года.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-15144" y="601544"/>
              <a:ext cx="3038647" cy="76957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Общая информация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4" name="Группа 12"/>
          <p:cNvGrpSpPr/>
          <p:nvPr/>
        </p:nvGrpSpPr>
        <p:grpSpPr>
          <a:xfrm>
            <a:off x="496144" y="4728591"/>
            <a:ext cx="5328592" cy="4248473"/>
            <a:chOff x="58641" y="640540"/>
            <a:chExt cx="2834031" cy="951528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58641" y="764705"/>
              <a:ext cx="2834029" cy="827363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85709" indent="-85709"/>
              <a:endParaRPr lang="ru-RU" sz="1200" b="1" dirty="0" smtClean="0">
                <a:solidFill>
                  <a:srgbClr val="002060"/>
                </a:solidFill>
              </a:endParaRPr>
            </a:p>
            <a:p>
              <a:r>
                <a:rPr lang="ru-RU" b="1" dirty="0" smtClean="0">
                  <a:solidFill>
                    <a:srgbClr val="002060"/>
                  </a:solidFill>
                </a:rPr>
                <a:t>Непосредственно:</a:t>
              </a:r>
              <a:r>
                <a:rPr lang="ru-RU" dirty="0" smtClean="0">
                  <a:solidFill>
                    <a:srgbClr val="002060"/>
                  </a:solidFill>
                </a:rPr>
                <a:t> 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в территориальный орган Федеральной миграционной службы  (ФМС России)</a:t>
              </a:r>
            </a:p>
            <a:p>
              <a:endParaRPr lang="ru-RU" dirty="0" smtClean="0">
                <a:solidFill>
                  <a:srgbClr val="002060"/>
                </a:solidFill>
              </a:endParaRPr>
            </a:p>
            <a:p>
              <a:r>
                <a:rPr lang="ru-RU" b="1" dirty="0" smtClean="0">
                  <a:solidFill>
                    <a:srgbClr val="002060"/>
                  </a:solidFill>
                </a:rPr>
                <a:t>За дополнительной информацией:</a:t>
              </a:r>
            </a:p>
            <a:p>
              <a:pPr algn="just"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на сайт ФМС России:</a:t>
              </a:r>
            </a:p>
            <a:p>
              <a:pPr algn="just"/>
              <a:r>
                <a:rPr lang="ru-RU" dirty="0" smtClean="0">
                  <a:solidFill>
                    <a:srgbClr val="002060"/>
                  </a:solidFill>
                </a:rPr>
                <a:t>   </a:t>
              </a:r>
              <a:r>
                <a:rPr lang="ru-RU" dirty="0" smtClean="0">
                  <a:solidFill>
                    <a:srgbClr val="002060"/>
                  </a:solidFill>
                  <a:hlinkClick r:id="rId3"/>
                </a:rPr>
                <a:t>www.fms.gov.ru</a:t>
              </a:r>
              <a:endParaRPr lang="ru-RU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в Единый портал государственных 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и муниципальных услуг</a:t>
              </a:r>
              <a:r>
                <a:rPr lang="en-US" dirty="0" smtClean="0">
                  <a:solidFill>
                    <a:srgbClr val="002060"/>
                  </a:solidFill>
                </a:rPr>
                <a:t>:</a:t>
              </a:r>
            </a:p>
            <a:p>
              <a:r>
                <a:rPr lang="en-US" dirty="0" smtClean="0">
                  <a:solidFill>
                    <a:srgbClr val="002060"/>
                  </a:solidFill>
                </a:rPr>
                <a:t>   </a:t>
              </a:r>
              <a:r>
                <a:rPr lang="ru-RU" dirty="0" smtClean="0">
                  <a:solidFill>
                    <a:srgbClr val="002060"/>
                  </a:solidFill>
                  <a:hlinkClick r:id="rId4"/>
                </a:rPr>
                <a:t>www.gosuslugi.ru</a:t>
              </a:r>
              <a:endParaRPr lang="ru-RU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по телефону «горячей линии» 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ФМС России:</a:t>
              </a:r>
              <a:r>
                <a:rPr lang="en-US" b="1" dirty="0" smtClean="0">
                  <a:solidFill>
                    <a:srgbClr val="002060"/>
                  </a:solidFill>
                </a:rPr>
                <a:t> </a:t>
              </a:r>
              <a:r>
                <a:rPr lang="ru-RU" b="1" dirty="0" smtClean="0">
                  <a:solidFill>
                    <a:srgbClr val="002060"/>
                  </a:solidFill>
                </a:rPr>
                <a:t>8 (495) 636-98-98</a:t>
              </a:r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58642" y="640540"/>
              <a:ext cx="2834030" cy="178412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Куда обратиться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Разрешение на временное проживание</a:t>
            </a:r>
            <a:endParaRPr lang="ru-RU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Группа 27"/>
          <p:cNvGrpSpPr/>
          <p:nvPr/>
        </p:nvGrpSpPr>
        <p:grpSpPr>
          <a:xfrm>
            <a:off x="496144" y="1218202"/>
            <a:ext cx="12097344" cy="7686854"/>
            <a:chOff x="107504" y="725463"/>
            <a:chExt cx="2110818" cy="3100218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07505" y="764704"/>
              <a:ext cx="2110817" cy="3060977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 anchorCtr="0"/>
            <a:lstStyle/>
            <a:p>
              <a:pPr>
                <a:buFont typeface="Arial" pitchFamily="34" charset="0"/>
                <a:buChar char="•"/>
              </a:pPr>
              <a:endParaRPr lang="ru-RU" sz="1300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800" dirty="0" smtClean="0">
                  <a:solidFill>
                    <a:srgbClr val="002060"/>
                  </a:solidFill>
                </a:rPr>
                <a:t> На трудоустройство</a:t>
              </a:r>
              <a:r>
                <a:rPr lang="en-US" sz="2800" dirty="0" smtClean="0">
                  <a:solidFill>
                    <a:srgbClr val="002060"/>
                  </a:solidFill>
                </a:rPr>
                <a:t> </a:t>
              </a:r>
              <a:r>
                <a:rPr lang="ru-RU" sz="2800" dirty="0" smtClean="0">
                  <a:solidFill>
                    <a:srgbClr val="002060"/>
                  </a:solidFill>
                </a:rPr>
                <a:t>без получения разрешения</a:t>
              </a:r>
              <a:r>
                <a:rPr lang="en-US" sz="2800" dirty="0" smtClean="0">
                  <a:solidFill>
                    <a:srgbClr val="002060"/>
                  </a:solidFill>
                </a:rPr>
                <a:t>  </a:t>
              </a:r>
              <a:r>
                <a:rPr lang="ru-RU" sz="2800" dirty="0" smtClean="0">
                  <a:solidFill>
                    <a:srgbClr val="002060"/>
                  </a:solidFill>
                </a:rPr>
                <a:t>на работу</a:t>
              </a:r>
              <a:r>
                <a:rPr lang="en-US" sz="2800" dirty="0" smtClean="0">
                  <a:solidFill>
                    <a:srgbClr val="002060"/>
                  </a:solidFill>
                </a:rPr>
                <a:t>;</a:t>
              </a:r>
              <a:endParaRPr lang="ru-RU" sz="2800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800" dirty="0" smtClean="0">
                  <a:solidFill>
                    <a:srgbClr val="002060"/>
                  </a:solidFill>
                </a:rPr>
                <a:t> На медицинское обслуживание наравне с  гражданами Российской Федерации</a:t>
              </a:r>
              <a:r>
                <a:rPr lang="en-US" sz="2800" dirty="0" smtClean="0">
                  <a:solidFill>
                    <a:srgbClr val="002060"/>
                  </a:solidFill>
                </a:rPr>
                <a:t>;</a:t>
              </a:r>
              <a:endParaRPr lang="ru-RU" sz="2800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sz="2800" dirty="0" smtClean="0">
                  <a:solidFill>
                    <a:srgbClr val="002060"/>
                  </a:solidFill>
                </a:rPr>
                <a:t> На социальное обеспечение наравне с гражданами Российской Федерации</a:t>
              </a:r>
              <a:r>
                <a:rPr lang="en-US" sz="2800" dirty="0" smtClean="0">
                  <a:solidFill>
                    <a:srgbClr val="002060"/>
                  </a:solidFill>
                </a:rPr>
                <a:t>;</a:t>
              </a:r>
              <a:r>
                <a:rPr lang="ru-RU" sz="2800" dirty="0" smtClean="0">
                  <a:solidFill>
                    <a:srgbClr val="002060"/>
                  </a:solidFill>
                </a:rPr>
                <a:t> </a:t>
              </a:r>
            </a:p>
            <a:p>
              <a:pPr>
                <a:buFont typeface="Arial" pitchFamily="34" charset="0"/>
                <a:buChar char="•"/>
              </a:pPr>
              <a:r>
                <a:rPr lang="ru-RU" sz="2800" dirty="0" smtClean="0">
                  <a:solidFill>
                    <a:srgbClr val="002060"/>
                  </a:solidFill>
                </a:rPr>
                <a:t> На участие в Государственных программах  Российской Федерации</a:t>
              </a:r>
              <a:r>
                <a:rPr lang="en-US" sz="2800" dirty="0" smtClean="0">
                  <a:solidFill>
                    <a:srgbClr val="002060"/>
                  </a:solidFill>
                </a:rPr>
                <a:t>;</a:t>
              </a:r>
              <a:endParaRPr lang="ru-RU" sz="2800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en-US" sz="2800" dirty="0" smtClean="0">
                  <a:solidFill>
                    <a:srgbClr val="002060"/>
                  </a:solidFill>
                </a:rPr>
                <a:t> </a:t>
              </a:r>
              <a:r>
                <a:rPr lang="ru-RU" sz="2800" dirty="0" smtClean="0">
                  <a:solidFill>
                    <a:srgbClr val="002060"/>
                  </a:solidFill>
                </a:rPr>
                <a:t>По истечении годичного срока непрерывного  проживания на территории Российской  Федерации на основе разрешения на  временное проживание возможно оформление вида на жительство.</a:t>
              </a: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07504" y="725463"/>
              <a:ext cx="2110818" cy="341241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3600" b="1" dirty="0" smtClean="0">
                  <a:solidFill>
                    <a:srgbClr val="002060"/>
                  </a:solidFill>
                </a:rPr>
                <a:t>Права</a:t>
              </a:r>
              <a:endParaRPr lang="ru-RU" sz="36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Разрешение на временное проживание</a:t>
            </a:r>
            <a:endParaRPr lang="ru-RU" sz="39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30"/>
          <p:cNvGrpSpPr/>
          <p:nvPr/>
        </p:nvGrpSpPr>
        <p:grpSpPr>
          <a:xfrm>
            <a:off x="496144" y="1128192"/>
            <a:ext cx="12097344" cy="7848872"/>
            <a:chOff x="-101920" y="716172"/>
            <a:chExt cx="3099005" cy="334316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-101920" y="764703"/>
              <a:ext cx="3099005" cy="3294629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just"/>
              <a:r>
                <a:rPr lang="en-US" sz="1500" dirty="0" smtClean="0">
                  <a:solidFill>
                    <a:srgbClr val="002060"/>
                  </a:solidFill>
                </a:rPr>
                <a:t>     </a:t>
              </a:r>
            </a:p>
            <a:p>
              <a:pPr algn="just"/>
              <a:r>
                <a:rPr lang="en-US" sz="1700" dirty="0" smtClean="0">
                  <a:solidFill>
                    <a:srgbClr val="002060"/>
                  </a:solidFill>
                </a:rPr>
                <a:t>     </a:t>
              </a:r>
              <a:r>
                <a:rPr lang="ru-RU" sz="1700" b="1" dirty="0" smtClean="0">
                  <a:solidFill>
                    <a:srgbClr val="002060"/>
                  </a:solidFill>
                </a:rPr>
                <a:t>В случае если иностранный гражданин</a:t>
              </a:r>
              <a:r>
                <a:rPr lang="en-US" sz="1700" b="1" dirty="0" smtClean="0">
                  <a:solidFill>
                    <a:srgbClr val="002060"/>
                  </a:solidFill>
                </a:rPr>
                <a:t>:</a:t>
              </a:r>
              <a:r>
                <a:rPr lang="ru-RU" sz="1700" b="1" dirty="0" smtClean="0">
                  <a:solidFill>
                    <a:srgbClr val="002060"/>
                  </a:solidFill>
                </a:rPr>
                <a:t> </a:t>
              </a:r>
              <a:endParaRPr lang="en-US" sz="1700" b="1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Выступает за насильственное изменение основ конституционного строя Российской Федерации, иными действиями создает</a:t>
              </a:r>
              <a:r>
                <a:rPr lang="en-US" sz="1700" dirty="0" smtClean="0">
                  <a:solidFill>
                    <a:srgbClr val="002060"/>
                  </a:solidFill>
                </a:rPr>
                <a:t> </a:t>
              </a:r>
              <a:r>
                <a:rPr lang="ru-RU" sz="1700" dirty="0" smtClean="0">
                  <a:solidFill>
                    <a:srgbClr val="002060"/>
                  </a:solidFill>
                </a:rPr>
                <a:t>угрозу безопасности Российской Федерации или граждан Российской Федерации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Финансирует, планирует террористические (экстремистские) акты, оказывает содействие в совершении таких актов или совершает их, а равно иными действиями поддерживает террористическую (экстремистскую) деятельность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</a:t>
              </a:r>
              <a:r>
                <a:rPr lang="ru-RU" sz="1700" kern="0" dirty="0" smtClean="0">
                  <a:solidFill>
                    <a:srgbClr val="002060"/>
                  </a:solidFill>
                </a:rPr>
                <a:t>В течение пяти лет, предшествовавших дню подачи заявления о выдаче разрешения на временное проживание, подвергался административному выдворению за пределы Российской Федерации либо депортации</a:t>
              </a:r>
              <a:r>
                <a:rPr lang="en-US" sz="1700" kern="0" dirty="0" smtClean="0">
                  <a:solidFill>
                    <a:srgbClr val="002060"/>
                  </a:solidFill>
                </a:rPr>
                <a:t>;</a:t>
              </a:r>
              <a:endParaRPr lang="ru-RU" sz="1700" kern="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 Представил поддельные или подложные документы либо сообщил о себе заведомо ложные сведения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</a:t>
              </a:r>
              <a:r>
                <a:rPr lang="en-US" sz="1700" dirty="0" smtClean="0">
                  <a:solidFill>
                    <a:srgbClr val="002060"/>
                  </a:solidFill>
                </a:rPr>
                <a:t> </a:t>
              </a:r>
              <a:r>
                <a:rPr lang="ru-RU" sz="1700" dirty="0" smtClean="0">
                  <a:solidFill>
                    <a:srgbClr val="002060"/>
                  </a:solidFill>
                </a:rPr>
                <a:t>Осужден вступившим в законную силу приговором суда за совершение тяжкого или особо тяжкого преступления либо преступления, рецидив которого признан опасным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</a:t>
              </a:r>
              <a:r>
                <a:rPr lang="en-US" sz="1700" dirty="0" smtClean="0">
                  <a:solidFill>
                    <a:srgbClr val="002060"/>
                  </a:solidFill>
                </a:rPr>
                <a:t> </a:t>
              </a:r>
              <a:r>
                <a:rPr lang="ru-RU" sz="1700" dirty="0" smtClean="0">
                  <a:solidFill>
                    <a:srgbClr val="002060"/>
                  </a:solidFill>
                </a:rPr>
                <a:t>Имеет непогашенную или неснятую судимость за совершение тяжкого или особо тяжкого преступления на территории Российской Федерации либо за ее пределами, признаваемого таковым в соответствии с федеральным законом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</a:t>
              </a:r>
              <a:r>
                <a:rPr lang="en-US" sz="1700" dirty="0" smtClean="0">
                  <a:solidFill>
                    <a:srgbClr val="002060"/>
                  </a:solidFill>
                </a:rPr>
                <a:t> </a:t>
              </a:r>
              <a:r>
                <a:rPr lang="ru-RU" sz="1700" dirty="0" smtClean="0">
                  <a:solidFill>
                    <a:srgbClr val="002060"/>
                  </a:solidFill>
                </a:rPr>
                <a:t>Неоднократно (два и более раза) в течение одного года привлекался к административной ответственности за нарушение законодательства Российской Федерации в части обеспечения режима пребывания (проживания) иностранных граждан </a:t>
              </a: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в Российской Федерации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</a:t>
              </a:r>
              <a:r>
                <a:rPr lang="en-US" sz="1700" dirty="0" smtClean="0">
                  <a:solidFill>
                    <a:srgbClr val="002060"/>
                  </a:solidFill>
                </a:rPr>
                <a:t> </a:t>
              </a:r>
              <a:r>
                <a:rPr lang="ru-RU" sz="1700" dirty="0" smtClean="0">
                  <a:solidFill>
                    <a:srgbClr val="002060"/>
                  </a:solidFill>
                </a:rPr>
                <a:t>Не может представить доказательств возможности содержать себя и членов своей семьи в Российской Федерации </a:t>
              </a: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в пределах прожиточного минимума, не прибегая к помощи государства, за исключением случая, если иностранный гражданин признан нетрудоспособным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По истечении трех лет со дня въезда не имеет в Российской Федерации жилого помещения на основаниях, предусмотренных законодательством Российской Федерации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</a:t>
              </a:r>
              <a:r>
                <a:rPr lang="en-US" sz="1700" dirty="0" smtClean="0">
                  <a:solidFill>
                    <a:srgbClr val="002060"/>
                  </a:solidFill>
                </a:rPr>
                <a:t> </a:t>
              </a:r>
              <a:r>
                <a:rPr lang="ru-RU" sz="1700" dirty="0" smtClean="0">
                  <a:solidFill>
                    <a:srgbClr val="002060"/>
                  </a:solidFill>
                </a:rPr>
                <a:t> Выехал из Российской Федерации в иностранное государство для постоянного проживания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Находится за пределами Российской Федерации более шести месяцев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Заключил брак с гражданином Российской Федерации, послуживший основанием для получения разрешения на временное проживание, и этот брак признан судом недействительным</a:t>
              </a:r>
              <a:r>
                <a:rPr lang="en-US" sz="1700" dirty="0" smtClean="0">
                  <a:solidFill>
                    <a:srgbClr val="002060"/>
                  </a:solidFill>
                </a:rPr>
                <a:t>;</a:t>
              </a:r>
              <a:endParaRPr lang="ru-RU" sz="1700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1700" dirty="0" smtClean="0">
                  <a:solidFill>
                    <a:srgbClr val="002060"/>
                  </a:solidFill>
                </a:rPr>
                <a:t>• Является больным наркоманией, либо не имеет сертификата об отсутствии у него заболевания, вызываемого вирусом иммунодефицита человека (ВИЧ-инфекции), либо страдает одним из инфекционных заболеваний, которые представляют опасность для окружающих. Перечень таких заболеваний и порядок подтверждения их наличия или отсутствия</a:t>
              </a:r>
              <a:r>
                <a:rPr lang="en-US" sz="1700" dirty="0" smtClean="0">
                  <a:solidFill>
                    <a:srgbClr val="002060"/>
                  </a:solidFill>
                </a:rPr>
                <a:t> </a:t>
              </a:r>
              <a:r>
                <a:rPr lang="ru-RU" sz="1700" dirty="0" smtClean="0">
                  <a:solidFill>
                    <a:srgbClr val="002060"/>
                  </a:solidFill>
                </a:rPr>
                <a:t>утверждаются Правительством Российской Федерации</a:t>
              </a:r>
              <a:r>
                <a:rPr lang="en-US" sz="1700" dirty="0" smtClean="0">
                  <a:solidFill>
                    <a:srgbClr val="002060"/>
                  </a:solidFill>
                </a:rPr>
                <a:t>.</a:t>
              </a:r>
              <a:endParaRPr lang="ru-RU" sz="17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-101920" y="716172"/>
              <a:ext cx="3099005" cy="16176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Основания отказа в выдаче и аннулирования ранее выданного РВП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2" name="Группа 11"/>
          <p:cNvGrpSpPr/>
          <p:nvPr/>
        </p:nvGrpSpPr>
        <p:grpSpPr>
          <a:xfrm>
            <a:off x="496144" y="1272210"/>
            <a:ext cx="5400600" cy="7704854"/>
            <a:chOff x="107504" y="589349"/>
            <a:chExt cx="2930234" cy="927221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7504" y="589349"/>
              <a:ext cx="2930234" cy="92722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endParaRPr lang="ru-RU" dirty="0" smtClean="0">
                <a:solidFill>
                  <a:srgbClr val="002060"/>
                </a:solidFill>
              </a:endParaRPr>
            </a:p>
            <a:p>
              <a:pPr algn="ctr"/>
              <a:endParaRPr lang="ru-RU" b="1" dirty="0" smtClean="0">
                <a:solidFill>
                  <a:srgbClr val="002060"/>
                </a:solidFill>
              </a:endParaRPr>
            </a:p>
            <a:p>
              <a:pPr algn="ctr"/>
              <a:endParaRPr lang="ru-RU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4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/>
              <a:endParaRPr lang="ru-RU" sz="1200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Федеральный закон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от 19 февраля 1993 г. № 4528-1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«О Беженцах»</a:t>
              </a:r>
            </a:p>
            <a:p>
              <a:pPr algn="ctr"/>
              <a:endParaRPr lang="ru-RU" b="1" dirty="0" smtClean="0">
                <a:solidFill>
                  <a:srgbClr val="002060"/>
                </a:solidFill>
              </a:endParaRP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Приказ ФМС России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от 19 августа 2013 г. № 352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«Об утверждении административного регламента Федеральной миграционной службы по предоставлению государственной услуги по рассмотрению ходатайств </a:t>
              </a:r>
              <a:br>
                <a:rPr lang="ru-RU" b="1" dirty="0" smtClean="0">
                  <a:solidFill>
                    <a:srgbClr val="002060"/>
                  </a:solidFill>
                </a:rPr>
              </a:br>
              <a:r>
                <a:rPr lang="ru-RU" b="1" dirty="0" smtClean="0">
                  <a:solidFill>
                    <a:srgbClr val="002060"/>
                  </a:solidFill>
                </a:rPr>
                <a:t>о признании беженцем на территории РФ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и заявлений о предоставлении временного убежища на территории РФ»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Постановление Правительства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Российской Федерации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от 22 июля 2014 г. № 690 </a:t>
              </a:r>
            </a:p>
            <a:p>
              <a:pPr algn="ctr"/>
              <a:r>
                <a:rPr lang="ru-RU" b="1" dirty="0" smtClean="0">
                  <a:solidFill>
                    <a:srgbClr val="002060"/>
                  </a:solidFill>
                </a:rPr>
                <a:t>«О предоставлении убежища гражданам Украины на территории  Российской Федерации в упрощенном порядке»</a:t>
              </a:r>
            </a:p>
            <a:p>
              <a:pPr algn="ctr"/>
              <a:endParaRPr lang="ru-RU" sz="1700" dirty="0" smtClean="0">
                <a:solidFill>
                  <a:srgbClr val="002060"/>
                </a:solidFill>
              </a:endParaRPr>
            </a:p>
            <a:p>
              <a:pPr algn="ctr"/>
              <a:endParaRPr lang="ru-RU" sz="1700" dirty="0" smtClean="0">
                <a:solidFill>
                  <a:srgbClr val="002060"/>
                </a:solidFill>
              </a:endParaRPr>
            </a:p>
            <a:p>
              <a:pPr algn="ctr"/>
              <a:endParaRPr lang="ru-RU" sz="1700" dirty="0" smtClean="0">
                <a:solidFill>
                  <a:srgbClr val="002060"/>
                </a:solidFill>
              </a:endParaRPr>
            </a:p>
            <a:p>
              <a:pPr algn="ctr">
                <a:lnSpc>
                  <a:spcPts val="1550"/>
                </a:lnSpc>
              </a:pPr>
              <a:endParaRPr lang="en-US" sz="1400" b="1" dirty="0" smtClean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504" y="589349"/>
              <a:ext cx="2930234" cy="12246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Основные нормативные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Группа 24"/>
          <p:cNvGrpSpPr/>
          <p:nvPr/>
        </p:nvGrpSpPr>
        <p:grpSpPr>
          <a:xfrm>
            <a:off x="6544816" y="1272208"/>
            <a:ext cx="6048672" cy="7704856"/>
            <a:chOff x="418137" y="795079"/>
            <a:chExt cx="2605367" cy="3028539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418137" y="795079"/>
              <a:ext cx="2605367" cy="3028539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just">
                <a:lnSpc>
                  <a:spcPts val="1000"/>
                </a:lnSpc>
              </a:pPr>
              <a:r>
                <a:rPr lang="ru-RU" sz="1100" dirty="0" smtClean="0">
                  <a:solidFill>
                    <a:srgbClr val="002060"/>
                  </a:solidFill>
                </a:rPr>
                <a:t> 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418137" y="795079"/>
              <a:ext cx="2605367" cy="40768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Общая информация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82414"/>
            <a:ext cx="231119" cy="29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3" tIns="45712" rIns="91423" bIns="45712" numCol="1" anchor="ctr" anchorCtr="0" compatLnSpc="1">
            <a:prstTxWarp prst="textNoShape">
              <a:avLst/>
            </a:prstTxWarp>
            <a:spAutoFit/>
          </a:bodyPr>
          <a:lstStyle/>
          <a:p>
            <a:pPr defTabSz="914235"/>
            <a:r>
              <a:rPr lang="ru-RU" sz="13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.</a:t>
            </a:r>
            <a:endParaRPr lang="ru-RU" sz="1700" dirty="0" smtClean="0">
              <a:latin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12835" y="3504456"/>
            <a:ext cx="5952661" cy="4247300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При приеме заявления лицу выдается справка о рассмотрении заявления. </a:t>
            </a:r>
            <a:endParaRPr lang="en-US" b="1" dirty="0" smtClean="0">
              <a:solidFill>
                <a:srgbClr val="002060"/>
              </a:solidFill>
              <a:latin typeface="+mn-lt"/>
            </a:endParaRPr>
          </a:p>
          <a:p>
            <a:endParaRPr lang="ru-RU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Срок рассмотрения заявления - 3 рабочих дня. </a:t>
            </a:r>
            <a:endParaRPr lang="en-US" b="1" dirty="0" smtClean="0">
              <a:solidFill>
                <a:srgbClr val="002060"/>
              </a:solidFill>
              <a:latin typeface="+mn-lt"/>
            </a:endParaRPr>
          </a:p>
          <a:p>
            <a:endParaRPr lang="ru-RU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Положительное решение -выдается свидетельство о предоставлении временного убежища на территории Российской Федерации.</a:t>
            </a:r>
            <a:endParaRPr lang="en-US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Отрицательное решение -  можно  обжаловать в общем порядке. </a:t>
            </a:r>
            <a:endParaRPr lang="en-US" b="1" dirty="0" smtClean="0">
              <a:solidFill>
                <a:srgbClr val="002060"/>
              </a:solidFill>
              <a:latin typeface="+mn-lt"/>
            </a:endParaRPr>
          </a:p>
          <a:p>
            <a:endParaRPr lang="ru-RU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Предоставляется на один год и может продлеваться ежегодно на 12 месяцев.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"/>
          <p:cNvGrpSpPr/>
          <p:nvPr/>
        </p:nvGrpSpPr>
        <p:grpSpPr>
          <a:xfrm>
            <a:off x="496144" y="1200198"/>
            <a:ext cx="3888432" cy="7416827"/>
            <a:chOff x="12942" y="755470"/>
            <a:chExt cx="3025991" cy="1153436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2942" y="764705"/>
              <a:ext cx="3025991" cy="114420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85709" indent="-85709"/>
              <a:endParaRPr lang="ru-RU" b="1" dirty="0" smtClean="0">
                <a:solidFill>
                  <a:srgbClr val="002060"/>
                </a:solidFill>
              </a:endParaRPr>
            </a:p>
            <a:p>
              <a:r>
                <a:rPr lang="ru-RU" b="1" dirty="0" smtClean="0">
                  <a:solidFill>
                    <a:srgbClr val="002060"/>
                  </a:solidFill>
                </a:rPr>
                <a:t>Непосредственно:</a:t>
              </a:r>
              <a:r>
                <a:rPr lang="ru-RU" dirty="0" smtClean="0">
                  <a:solidFill>
                    <a:srgbClr val="002060"/>
                  </a:solidFill>
                </a:rPr>
                <a:t> 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в территориальный орган Федеральной миграционной службы (ФМС России)</a:t>
              </a:r>
            </a:p>
            <a:p>
              <a:endParaRPr lang="ru-RU" dirty="0" smtClean="0">
                <a:solidFill>
                  <a:srgbClr val="002060"/>
                </a:solidFill>
              </a:endParaRPr>
            </a:p>
            <a:p>
              <a:r>
                <a:rPr lang="ru-RU" b="1" dirty="0" smtClean="0">
                  <a:solidFill>
                    <a:srgbClr val="002060"/>
                  </a:solidFill>
                </a:rPr>
                <a:t>За дополнительной информацией:</a:t>
              </a: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на сайт ФМС России:</a:t>
              </a:r>
              <a:endParaRPr lang="en-US" dirty="0" smtClean="0">
                <a:solidFill>
                  <a:srgbClr val="002060"/>
                </a:solidFill>
              </a:endParaRPr>
            </a:p>
            <a:p>
              <a:r>
                <a:rPr lang="en-US" dirty="0" smtClean="0">
                  <a:solidFill>
                    <a:srgbClr val="002060"/>
                  </a:solidFill>
                </a:rPr>
                <a:t>   </a:t>
              </a:r>
              <a:r>
                <a:rPr lang="en-US" dirty="0" smtClean="0">
                  <a:solidFill>
                    <a:srgbClr val="002060"/>
                  </a:solidFill>
                  <a:hlinkClick r:id="rId2"/>
                </a:rPr>
                <a:t>www.fms.gov.ru</a:t>
              </a:r>
              <a:endParaRPr lang="ru-RU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в Единый портал государственных и муниципальных услуг: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   </a:t>
              </a:r>
              <a:r>
                <a:rPr lang="en-US" dirty="0" smtClean="0">
                  <a:solidFill>
                    <a:srgbClr val="002060"/>
                  </a:solidFill>
                  <a:hlinkClick r:id="rId3"/>
                </a:rPr>
                <a:t>www.gosuslugi.ru</a:t>
              </a:r>
              <a:endParaRPr lang="ru-RU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dirty="0" smtClean="0">
                  <a:solidFill>
                    <a:srgbClr val="002060"/>
                  </a:solidFill>
                </a:rPr>
                <a:t> по телефону «горячей линии» </a:t>
              </a:r>
              <a:br>
                <a:rPr lang="ru-RU" dirty="0" smtClean="0">
                  <a:solidFill>
                    <a:srgbClr val="002060"/>
                  </a:solidFill>
                </a:rPr>
              </a:br>
              <a:r>
                <a:rPr lang="ru-RU" dirty="0" smtClean="0">
                  <a:solidFill>
                    <a:srgbClr val="002060"/>
                  </a:solidFill>
                </a:rPr>
                <a:t>ФМС России:</a:t>
              </a:r>
              <a:r>
                <a:rPr lang="ru-RU" b="1" dirty="0" smtClean="0">
                  <a:solidFill>
                    <a:srgbClr val="002060"/>
                  </a:solidFill>
                </a:rPr>
                <a:t> 8 (495) 636-98-98</a:t>
              </a:r>
            </a:p>
            <a:p>
              <a:pPr marL="85709" indent="-85709"/>
              <a:endParaRPr lang="ru-RU" b="1" dirty="0" smtClean="0">
                <a:solidFill>
                  <a:srgbClr val="002060"/>
                </a:solidFill>
              </a:endParaRPr>
            </a:p>
            <a:p>
              <a:pPr marL="85709" indent="-85709"/>
              <a:endParaRPr lang="ru-RU" b="1" dirty="0">
                <a:solidFill>
                  <a:srgbClr val="002060"/>
                </a:solidFill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12942" y="755470"/>
              <a:ext cx="3025991" cy="89587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Куда обратиться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" name="Группа 21"/>
          <p:cNvGrpSpPr/>
          <p:nvPr/>
        </p:nvGrpSpPr>
        <p:grpSpPr>
          <a:xfrm>
            <a:off x="4672608" y="1200198"/>
            <a:ext cx="7920880" cy="7560841"/>
            <a:chOff x="107639" y="735866"/>
            <a:chExt cx="2745682" cy="152526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07639" y="764704"/>
              <a:ext cx="2745682" cy="1496424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 anchorCtr="0"/>
            <a:lstStyle/>
            <a:p>
              <a:pPr marL="119993" indent="-119993">
                <a:lnSpc>
                  <a:spcPts val="1300"/>
                </a:lnSpc>
                <a:buFont typeface="Arial" pitchFamily="34" charset="0"/>
                <a:buChar char="•"/>
              </a:pPr>
              <a:endParaRPr lang="ru-RU" dirty="0" smtClean="0">
                <a:solidFill>
                  <a:srgbClr val="002060"/>
                </a:solidFill>
              </a:endParaRPr>
            </a:p>
            <a:p>
              <a:pPr marL="119993" indent="-119993">
                <a:lnSpc>
                  <a:spcPts val="1300"/>
                </a:lnSpc>
                <a:buFont typeface="Arial" pitchFamily="34" charset="0"/>
                <a:buChar char="•"/>
              </a:pPr>
              <a:endParaRPr lang="ru-RU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b="1" dirty="0" smtClean="0">
                  <a:solidFill>
                    <a:srgbClr val="002060"/>
                  </a:solidFill>
                </a:rPr>
                <a:t> Заявление о предоставлении убежища</a:t>
              </a:r>
              <a:r>
                <a:rPr lang="en-US" b="1" dirty="0" smtClean="0">
                  <a:solidFill>
                    <a:srgbClr val="002060"/>
                  </a:solidFill>
                </a:rPr>
                <a:t>;</a:t>
              </a:r>
              <a:endParaRPr lang="ru-RU" b="1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b="1" spc="-49" dirty="0" smtClean="0">
                  <a:solidFill>
                    <a:srgbClr val="002060"/>
                  </a:solidFill>
                </a:rPr>
                <a:t> Паспорт и/или иные документы, удостоверяющие личность*;</a:t>
              </a:r>
            </a:p>
            <a:p>
              <a:pPr lvl="0">
                <a:buFont typeface="Arial" pitchFamily="34" charset="0"/>
                <a:buChar char="•"/>
              </a:pPr>
              <a:r>
                <a:rPr lang="ru-RU" b="1" dirty="0" smtClean="0">
                  <a:solidFill>
                    <a:srgbClr val="002060"/>
                  </a:solidFill>
                </a:rPr>
                <a:t> 4 фотографии размером 35 </a:t>
              </a:r>
              <a:r>
                <a:rPr lang="ru-RU" b="1" dirty="0" err="1" smtClean="0">
                  <a:solidFill>
                    <a:srgbClr val="002060"/>
                  </a:solidFill>
                </a:rPr>
                <a:t>х</a:t>
              </a:r>
              <a:r>
                <a:rPr lang="ru-RU" b="1" dirty="0" smtClean="0">
                  <a:solidFill>
                    <a:srgbClr val="002060"/>
                  </a:solidFill>
                </a:rPr>
                <a:t> 45мм в черно-белом или цветном исполнении с четким изображением лица в анфас без головного убора, </a:t>
              </a:r>
            </a:p>
            <a:p>
              <a:pPr lvl="0"/>
              <a:r>
                <a:rPr lang="ru-RU" b="1" dirty="0" smtClean="0">
                  <a:solidFill>
                    <a:srgbClr val="002060"/>
                  </a:solidFill>
                </a:rPr>
                <a:t>в том числе </a:t>
              </a:r>
              <a:br>
                <a:rPr lang="ru-RU" b="1" dirty="0" smtClean="0">
                  <a:solidFill>
                    <a:srgbClr val="002060"/>
                  </a:solidFill>
                </a:rPr>
              </a:br>
              <a:r>
                <a:rPr lang="ru-RU" b="1" dirty="0" smtClean="0">
                  <a:solidFill>
                    <a:srgbClr val="002060"/>
                  </a:solidFill>
                </a:rPr>
                <a:t>2 фотографии на несовершеннолетних детей, которые указаны </a:t>
              </a:r>
            </a:p>
            <a:p>
              <a:pPr lvl="0"/>
              <a:r>
                <a:rPr lang="ru-RU" b="1" dirty="0" smtClean="0">
                  <a:solidFill>
                    <a:srgbClr val="002060"/>
                  </a:solidFill>
                </a:rPr>
                <a:t>в заявлении</a:t>
              </a:r>
              <a:r>
                <a:rPr lang="en-US" b="1" dirty="0" smtClean="0">
                  <a:solidFill>
                    <a:srgbClr val="002060"/>
                  </a:solidFill>
                </a:rPr>
                <a:t>;</a:t>
              </a:r>
              <a:endParaRPr lang="ru-RU" b="1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r>
                <a:rPr lang="ru-RU" b="1" spc="-49" dirty="0" smtClean="0">
                  <a:solidFill>
                    <a:srgbClr val="002060"/>
                  </a:solidFill>
                </a:rPr>
                <a:t> Документы и материалы, представленные заявителем, должны иметь письменный перевод на русский язык, заверенный в установленном порядке, </a:t>
              </a:r>
            </a:p>
            <a:p>
              <a:r>
                <a:rPr lang="ru-RU" b="1" spc="-49" dirty="0" smtClean="0">
                  <a:solidFill>
                    <a:srgbClr val="002060"/>
                  </a:solidFill>
                </a:rPr>
                <a:t>и приобщаются к его ходатайству в подлиннике. Отдельные документы могут быть возвращены заявителю после снятия с них ксерокопий</a:t>
              </a:r>
              <a:r>
                <a:rPr lang="en-US" b="1" spc="-49" dirty="0" smtClean="0">
                  <a:solidFill>
                    <a:srgbClr val="002060"/>
                  </a:solidFill>
                </a:rPr>
                <a:t>;</a:t>
              </a:r>
              <a:r>
                <a:rPr lang="ru-RU" b="1" spc="-49" dirty="0" smtClean="0">
                  <a:solidFill>
                    <a:srgbClr val="002060"/>
                  </a:solidFill>
                </a:rPr>
                <a:t> </a:t>
              </a:r>
            </a:p>
            <a:p>
              <a:pPr>
                <a:buFont typeface="Arial" pitchFamily="34" charset="0"/>
                <a:buChar char="•"/>
              </a:pPr>
              <a:r>
                <a:rPr lang="ru-RU" b="1" dirty="0" smtClean="0">
                  <a:solidFill>
                    <a:srgbClr val="002060"/>
                  </a:solidFill>
                </a:rPr>
                <a:t> Документы, подтверждающие родственные отношения</a:t>
              </a:r>
              <a:r>
                <a:rPr lang="en-US" b="1" dirty="0" smtClean="0">
                  <a:solidFill>
                    <a:srgbClr val="002060"/>
                  </a:solidFill>
                </a:rPr>
                <a:t>.</a:t>
              </a:r>
              <a:r>
                <a:rPr lang="ru-RU" b="1" dirty="0" smtClean="0">
                  <a:solidFill>
                    <a:srgbClr val="002060"/>
                  </a:solidFill>
                </a:rPr>
                <a:t> </a:t>
              </a:r>
            </a:p>
            <a:p>
              <a:endParaRPr lang="ru-RU" b="1" dirty="0" smtClean="0">
                <a:solidFill>
                  <a:srgbClr val="002060"/>
                </a:solidFill>
              </a:endParaRPr>
            </a:p>
            <a:p>
              <a:r>
                <a:rPr lang="ru-RU" b="1" dirty="0" smtClean="0">
                  <a:solidFill>
                    <a:srgbClr val="002060"/>
                  </a:solidFill>
                </a:rPr>
                <a:t>*</a:t>
              </a:r>
              <a:r>
                <a:rPr lang="ru-RU" dirty="0" smtClean="0">
                  <a:solidFill>
                    <a:srgbClr val="002060"/>
                  </a:solidFill>
                </a:rPr>
                <a:t>В случае отсутствия у лица, подавшего заявление, и прибывших с ним членов  его семьи действительных документов, удостоверяющих личность, территориальный орган ФМС России  в течении срока рассмотрения заявления устанавливает личность таких лиц в порядке, предусмотренном Федеральным законом «О правовом положении иностранных граждан </a:t>
              </a:r>
            </a:p>
            <a:p>
              <a:r>
                <a:rPr lang="ru-RU" dirty="0" smtClean="0">
                  <a:solidFill>
                    <a:srgbClr val="002060"/>
                  </a:solidFill>
                </a:rPr>
                <a:t>в Российской Федерации».</a:t>
              </a:r>
            </a:p>
            <a:p>
              <a:endParaRPr lang="ru-RU" dirty="0" smtClean="0">
                <a:solidFill>
                  <a:srgbClr val="002060"/>
                </a:solidFill>
              </a:endParaRPr>
            </a:p>
            <a:p>
              <a:endParaRPr lang="ru-RU" dirty="0" smtClean="0">
                <a:solidFill>
                  <a:srgbClr val="002060"/>
                </a:solidFill>
              </a:endParaRPr>
            </a:p>
            <a:p>
              <a:endParaRPr lang="ru-RU" dirty="0" smtClean="0">
                <a:solidFill>
                  <a:srgbClr val="002060"/>
                </a:solidFill>
              </a:endParaRPr>
            </a:p>
            <a:p>
              <a:endParaRPr lang="ru-RU" dirty="0" smtClean="0">
                <a:solidFill>
                  <a:srgbClr val="002060"/>
                </a:solidFill>
              </a:endParaRPr>
            </a:p>
            <a:p>
              <a:endParaRPr lang="ru-RU" dirty="0" smtClean="0">
                <a:solidFill>
                  <a:srgbClr val="002060"/>
                </a:solidFill>
              </a:endParaRPr>
            </a:p>
            <a:p>
              <a:pPr marL="119993" indent="-119993">
                <a:lnSpc>
                  <a:spcPts val="1300"/>
                </a:lnSpc>
              </a:pPr>
              <a:endParaRPr lang="ru-RU" spc="-49" dirty="0" smtClean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639" y="735866"/>
              <a:ext cx="2745682" cy="116210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Необходимые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Временное убежище</a:t>
            </a:r>
          </a:p>
        </p:txBody>
      </p:sp>
      <p:grpSp>
        <p:nvGrpSpPr>
          <p:cNvPr id="5" name="Группа 27"/>
          <p:cNvGrpSpPr/>
          <p:nvPr/>
        </p:nvGrpSpPr>
        <p:grpSpPr>
          <a:xfrm>
            <a:off x="424136" y="1128192"/>
            <a:ext cx="7128794" cy="7884877"/>
            <a:chOff x="107504" y="685465"/>
            <a:chExt cx="2916000" cy="3181581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07504" y="764704"/>
              <a:ext cx="2916000" cy="3102342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 anchorCtr="0"/>
            <a:lstStyle/>
            <a:p>
              <a:pPr indent="182531" algn="just">
                <a:lnSpc>
                  <a:spcPts val="1200"/>
                </a:lnSpc>
              </a:pPr>
              <a:endParaRPr lang="ru-RU" sz="1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07504" y="685465"/>
              <a:ext cx="2916000" cy="28741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Права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6" name="Группа 30"/>
          <p:cNvGrpSpPr/>
          <p:nvPr/>
        </p:nvGrpSpPr>
        <p:grpSpPr>
          <a:xfrm>
            <a:off x="7696944" y="1128192"/>
            <a:ext cx="4848540" cy="7884877"/>
            <a:chOff x="107504" y="728554"/>
            <a:chExt cx="2849104" cy="313849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07504" y="807201"/>
              <a:ext cx="2849104" cy="3059843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indent="182531" algn="just">
                <a:lnSpc>
                  <a:spcPts val="1300"/>
                </a:lnSpc>
              </a:pPr>
              <a:endParaRPr lang="ru-RU" sz="1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107505" y="728554"/>
              <a:ext cx="2849103" cy="275306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Обязанности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82414"/>
            <a:ext cx="231119" cy="29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23" tIns="45712" rIns="91423" bIns="45712" numCol="1" anchor="ctr" anchorCtr="0" compatLnSpc="1">
            <a:prstTxWarp prst="textNoShape">
              <a:avLst/>
            </a:prstTxWarp>
            <a:spAutoFit/>
          </a:bodyPr>
          <a:lstStyle/>
          <a:p>
            <a:pPr defTabSz="914235"/>
            <a:r>
              <a:rPr lang="ru-RU" sz="13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.</a:t>
            </a:r>
            <a:endParaRPr lang="ru-RU" sz="1700" dirty="0" smtClean="0"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7120881" y="6144949"/>
            <a:ext cx="5400601" cy="60015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23" tIns="45712" rIns="91423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 </a:t>
            </a:r>
            <a:br>
              <a:rPr lang="ru-RU" sz="1200" dirty="0" smtClean="0"/>
            </a:br>
            <a:endParaRPr lang="ru-RU" sz="1200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4136" y="2496344"/>
            <a:ext cx="7200799" cy="594007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получение услуг переводчика и получение информации о своих правах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и  обязанностях, а также иной информации в соответствии с настоящей статьей;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получение содействия в оформлении документов для въезда на территорию Российской Федерации в случае, если данные лица находятся вне пределов территории Российской Федерации;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получение содействия в обеспечении проезда и провоза багажа к месту пребывания;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получение питания и пользование коммунальными услугами в центре временного размещения;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охрану представителями территориального органа федерального органа исполнительной власти по внутренним делам в центре временного размещения в целях обеспечения безопасности данных лиц;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 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медицинскую и лекарственную помощь;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получение содействия в направлении на профессиональное обучение или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в трудоустройстве;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работу по найму или предпринимательскую деятельность;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социальную защиту, в том числе социальное обеспечение;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обращение в территориальный орган федерального органа исполнительной власти, уполномоченного на осуществление функций по контролю и надзору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в сфере миграции, по месту пребывания лица и членов его семьи в целях оформления проездного документа для выезда за пределы территории Российской Федерации данных лиц и въезда их на территорию Российской Федерации.</a:t>
            </a:r>
          </a:p>
          <a:p>
            <a:pPr>
              <a:buFont typeface="Arial" pitchFamily="34" charset="0"/>
              <a:buChar char="•"/>
            </a:pPr>
            <a:endParaRPr lang="ru-RU" sz="1200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696944" y="2496344"/>
            <a:ext cx="4752528" cy="529374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соблюдать Конституцию Российской Федерации, настоящий Федеральный закон, другие федеральные законы и иные  нормативные 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правовые акты Российской Федерации, а также законы и иные нормативные правовые акты субъектов Российской Федерации;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соблюдать установленный порядок проживания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и выполнять установленные требования санитарно-гигиенических норм проживания в месте временного содержания или центре временного размещения;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получить врачебные свидетельства о состоянии здоровья и сертификат об отсутствии ВИЧ-инфекции выдается в </a:t>
            </a:r>
            <a:r>
              <a:rPr lang="ru-RU" sz="1600" dirty="0" err="1" smtClean="0">
                <a:solidFill>
                  <a:srgbClr val="002060"/>
                </a:solidFill>
                <a:latin typeface="+mn-lt"/>
              </a:rPr>
              <a:t>Кожно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- венерологическом диспансере (КВД)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на основе обращения в лечебно-профилактические 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учреждения по месту регистрации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сообщать в федеральный орган исполнительной власти, решения  о признании данных лиц беженцами.</a:t>
            </a:r>
          </a:p>
          <a:p>
            <a:endParaRPr lang="ru-RU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7696944" y="6096744"/>
            <a:ext cx="0" cy="792087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7552927" y="6096747"/>
            <a:ext cx="0" cy="792087"/>
          </a:xfrm>
          <a:prstGeom prst="line">
            <a:avLst/>
          </a:prstGeom>
          <a:ln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Гражданство Российской Федерации</a:t>
            </a:r>
          </a:p>
        </p:txBody>
      </p:sp>
      <p:grpSp>
        <p:nvGrpSpPr>
          <p:cNvPr id="2" name="Группа 11"/>
          <p:cNvGrpSpPr/>
          <p:nvPr/>
        </p:nvGrpSpPr>
        <p:grpSpPr>
          <a:xfrm>
            <a:off x="496143" y="1056185"/>
            <a:ext cx="6192689" cy="7560839"/>
            <a:chOff x="107504" y="709412"/>
            <a:chExt cx="2916000" cy="939958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7504" y="764703"/>
              <a:ext cx="2916000" cy="884667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>
                <a:lnSpc>
                  <a:spcPts val="1200"/>
                </a:lnSpc>
              </a:pPr>
              <a:endParaRPr lang="ru-RU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07504" y="709412"/>
              <a:ext cx="2916000" cy="10136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30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Основные нормативные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Группа 21"/>
          <p:cNvGrpSpPr/>
          <p:nvPr/>
        </p:nvGrpSpPr>
        <p:grpSpPr>
          <a:xfrm>
            <a:off x="6976864" y="1056184"/>
            <a:ext cx="5616624" cy="3816424"/>
            <a:chOff x="107504" y="759147"/>
            <a:chExt cx="2916000" cy="1047363"/>
          </a:xfrm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107504" y="764704"/>
              <a:ext cx="2916000" cy="1041806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b" anchorCtr="0"/>
            <a:lstStyle/>
            <a:p>
              <a:pPr marL="119993" indent="-119993" algn="just">
                <a:lnSpc>
                  <a:spcPts val="899"/>
                </a:lnSpc>
              </a:pPr>
              <a:endParaRPr lang="ru-RU" sz="900" spc="-49" dirty="0" smtClean="0">
                <a:solidFill>
                  <a:srgbClr val="002060"/>
                </a:solidFill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07504" y="759147"/>
              <a:ext cx="2916000" cy="217377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Необходимые документы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Группа 12"/>
          <p:cNvGrpSpPr/>
          <p:nvPr/>
        </p:nvGrpSpPr>
        <p:grpSpPr>
          <a:xfrm>
            <a:off x="6976864" y="5016624"/>
            <a:ext cx="5616624" cy="3600400"/>
            <a:chOff x="107504" y="764704"/>
            <a:chExt cx="2931429" cy="884670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107504" y="764705"/>
              <a:ext cx="2931429" cy="884669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marL="85709" indent="-85709"/>
              <a:endParaRPr lang="ru-RU" sz="1200" b="1" dirty="0" smtClean="0">
                <a:solidFill>
                  <a:srgbClr val="002060"/>
                </a:solidFill>
              </a:endParaRPr>
            </a:p>
            <a:p>
              <a:pPr marL="85709" indent="-85709"/>
              <a:endParaRPr lang="ru-RU" sz="1200" b="1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107504" y="764704"/>
              <a:ext cx="2931429" cy="128044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Куда обратиться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68152" y="2203481"/>
            <a:ext cx="5688631" cy="5837479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Федеральный закон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от 31 мая 2002 г. № 62-ФЗ 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«О гражданстве Российской Федерации»</a:t>
            </a:r>
          </a:p>
          <a:p>
            <a:pPr algn="ctr"/>
            <a:endParaRPr lang="ru-RU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Указ Президента Российской Федерации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от 14 ноября 2002 г. № 1325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«Об утверждении Положения о порядке рассмотрения вопросов гражданства Российской Федерации»</a:t>
            </a:r>
          </a:p>
          <a:p>
            <a:pPr algn="ctr"/>
            <a:endParaRPr lang="ru-RU" b="1" dirty="0" smtClean="0">
              <a:solidFill>
                <a:schemeClr val="tx2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Приказ  ФМС России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от 30 ноября 2012 г. № 391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«Об утверждении административного регламента федеральной миграционной службы по предоставлению государственной услуги по выдаче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и замене паспорта гражданина Российской Федерации, удостоверяющего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личность гражданина Российской Федерации»</a:t>
            </a:r>
          </a:p>
          <a:p>
            <a:endParaRPr lang="ru-RU" sz="1200" dirty="0" smtClean="0"/>
          </a:p>
          <a:p>
            <a:pPr>
              <a:lnSpc>
                <a:spcPts val="1600"/>
              </a:lnSpc>
            </a:pPr>
            <a:endParaRPr lang="ru-RU" sz="1200" dirty="0" smtClean="0"/>
          </a:p>
          <a:p>
            <a:endParaRPr lang="ru-RU" sz="12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endParaRPr lang="ru-RU" sz="1200" dirty="0" smtClean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8912" y="5358267"/>
            <a:ext cx="4968552" cy="3474781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marL="85709" indent="-85709">
              <a:lnSpc>
                <a:spcPct val="90000"/>
              </a:lnSpc>
            </a:pPr>
            <a:endParaRPr lang="ru-RU" sz="1200" b="1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Непосредственно: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в территориальный орган Федеральной миграционной службы (ФМС России)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За дополнительной информацией: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на сайт ФМС России: </a:t>
            </a:r>
            <a:endParaRPr lang="en-US" dirty="0" smtClean="0">
              <a:solidFill>
                <a:srgbClr val="002060"/>
              </a:solidFill>
              <a:latin typeface="+mn-lt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en-US" dirty="0" smtClean="0">
                <a:solidFill>
                  <a:srgbClr val="002060"/>
                </a:solidFill>
                <a:latin typeface="+mn-lt"/>
                <a:hlinkClick r:id="rId3"/>
              </a:rPr>
              <a:t>www.fms.gov.ru</a:t>
            </a:r>
            <a:endParaRPr lang="en-US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в Единый портал государственных </a:t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и муниципальных услуг: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   </a:t>
            </a:r>
            <a:r>
              <a:rPr lang="en-US" dirty="0" smtClean="0">
                <a:solidFill>
                  <a:srgbClr val="002060"/>
                </a:solidFill>
                <a:latin typeface="+mn-lt"/>
                <a:hlinkClick r:id="rId4"/>
              </a:rPr>
              <a:t>www.gosuslugi.ru</a:t>
            </a:r>
            <a:endParaRPr lang="en-US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по телефону «горячей линии» ФМС России:</a:t>
            </a:r>
            <a:r>
              <a:rPr lang="ru-RU" b="1" dirty="0" smtClean="0">
                <a:solidFill>
                  <a:srgbClr val="002060"/>
                </a:solidFill>
                <a:latin typeface="+mn-lt"/>
              </a:rPr>
              <a:t>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+mn-lt"/>
              </a:rPr>
              <a:t>8 (495) 636-98-98</a:t>
            </a:r>
          </a:p>
          <a:p>
            <a:endParaRPr lang="ru-RU" sz="1100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08912" y="2008561"/>
            <a:ext cx="4968552" cy="1938976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endParaRPr lang="ru-RU" sz="1200" dirty="0" smtClean="0">
              <a:latin typeface="+mn-lt"/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+mn-lt"/>
              </a:rPr>
              <a:t>Необходимый перечень документов зависит </a:t>
            </a:r>
            <a:br>
              <a:rPr lang="ru-RU" dirty="0" smtClean="0">
                <a:solidFill>
                  <a:srgbClr val="002060"/>
                </a:solidFill>
                <a:latin typeface="+mn-lt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</a:rPr>
              <a:t>от статьи Федерального закона от 31 мая 2002 г. № 62-ФЗ № «О гражданстве Российской Федерации»,  по которой предоставляется гражданство Российской Федерации.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"/>
          <p:cNvSpPr>
            <a:spLocks noChangeArrowheads="1"/>
          </p:cNvSpPr>
          <p:nvPr/>
        </p:nvSpPr>
        <p:spPr bwMode="auto">
          <a:xfrm>
            <a:off x="0" y="0"/>
            <a:ext cx="12801600" cy="806400"/>
          </a:xfrm>
          <a:prstGeom prst="roundRect">
            <a:avLst>
              <a:gd name="adj" fmla="val 0"/>
            </a:avLst>
          </a:prstGeom>
          <a:solidFill>
            <a:srgbClr val="1F497D"/>
          </a:solidFill>
          <a:ln>
            <a:noFill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93" tIns="63997" rIns="127993" bIns="63997" anchor="ctr"/>
          <a:lstStyle/>
          <a:p>
            <a:pPr algn="ctr">
              <a:lnSpc>
                <a:spcPts val="4060"/>
              </a:lnSpc>
              <a:defRPr/>
            </a:pP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Гражданство Российской Федерации</a:t>
            </a:r>
          </a:p>
        </p:txBody>
      </p:sp>
      <p:grpSp>
        <p:nvGrpSpPr>
          <p:cNvPr id="2" name="Группа 27"/>
          <p:cNvGrpSpPr/>
          <p:nvPr/>
        </p:nvGrpSpPr>
        <p:grpSpPr>
          <a:xfrm>
            <a:off x="496144" y="1128193"/>
            <a:ext cx="4824536" cy="7884878"/>
            <a:chOff x="107504" y="764704"/>
            <a:chExt cx="2916000" cy="3102342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107504" y="764704"/>
              <a:ext cx="2916000" cy="3102342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0" rtlCol="0" anchor="ctr" anchorCtr="0"/>
            <a:lstStyle/>
            <a:p>
              <a:pPr indent="182531" algn="just">
                <a:lnSpc>
                  <a:spcPts val="1200"/>
                </a:lnSpc>
              </a:pPr>
              <a:endParaRPr lang="ru-RU" sz="12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107504" y="764704"/>
              <a:ext cx="2916000" cy="226655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200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Права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Группа 30"/>
          <p:cNvGrpSpPr/>
          <p:nvPr/>
        </p:nvGrpSpPr>
        <p:grpSpPr>
          <a:xfrm>
            <a:off x="5464696" y="1128193"/>
            <a:ext cx="7128791" cy="7884878"/>
            <a:chOff x="107504" y="764703"/>
            <a:chExt cx="3046566" cy="3102341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07504" y="764703"/>
              <a:ext cx="3046566" cy="3102341"/>
            </a:xfrm>
            <a:prstGeom prst="roundRect">
              <a:avLst>
                <a:gd name="adj" fmla="val 3338"/>
              </a:avLst>
            </a:prstGeom>
            <a:noFill/>
            <a:ln w="6350">
              <a:solidFill>
                <a:srgbClr val="1F49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indent="182531" algn="just">
                <a:lnSpc>
                  <a:spcPts val="1300"/>
                </a:lnSpc>
              </a:pPr>
              <a:endParaRPr lang="ru-RU" sz="1300" dirty="0" smtClean="0">
                <a:solidFill>
                  <a:srgbClr val="002060"/>
                </a:solidFill>
              </a:endParaRPr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107504" y="764704"/>
              <a:ext cx="3046566" cy="22665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lnSpc>
                  <a:spcPts val="1959"/>
                </a:lnSpc>
                <a:defRPr/>
              </a:pPr>
              <a:r>
                <a:rPr lang="ru-RU" sz="2000" b="1" dirty="0" smtClean="0">
                  <a:solidFill>
                    <a:srgbClr val="002060"/>
                  </a:solidFill>
                </a:rPr>
                <a:t>Обязанности</a:t>
              </a:r>
              <a:endParaRPr lang="ru-RU" sz="20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-7912" y="1738041"/>
            <a:ext cx="5472608" cy="7083974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>
              <a:lnSpc>
                <a:spcPts val="1900"/>
              </a:lnSpc>
            </a:pPr>
            <a:endParaRPr lang="ru-RU" sz="1200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жизнь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государственную охрану достоинства личности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медицинское обслуживание наравне  с гражданами Российской Федерации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свободу и личную неприкосновенность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частную жизнь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Неприкосновенность жилища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Национальная принадлежность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Свобода передвижений и места жительства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Свобода совести и вероисповедания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Свобода мысли и слова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защищать свои права и свободы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рассмотрение дела в суде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получение квалифицированной юридической помощи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Презумпция невиновности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не свидетельствовать против себя </a:t>
            </a:r>
          </a:p>
          <a:p>
            <a:pPr lvl="1"/>
            <a:r>
              <a:rPr lang="ru-RU" dirty="0" smtClean="0">
                <a:solidFill>
                  <a:srgbClr val="002060"/>
                </a:solidFill>
                <a:latin typeface="+mn-lt"/>
              </a:rPr>
              <a:t>и своих родственников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Право на возмещение вреда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.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 lvl="1">
              <a:lnSpc>
                <a:spcPts val="1700"/>
              </a:lnSpc>
            </a:pPr>
            <a:endParaRPr lang="ru-RU" sz="1200" dirty="0" smtClean="0">
              <a:latin typeface="+mn-lt"/>
            </a:endParaRPr>
          </a:p>
          <a:p>
            <a:pPr lvl="1">
              <a:lnSpc>
                <a:spcPts val="1700"/>
              </a:lnSpc>
            </a:pPr>
            <a:endParaRPr lang="ru-RU" sz="1200" dirty="0" smtClean="0">
              <a:latin typeface="+mn-lt"/>
            </a:endParaRPr>
          </a:p>
          <a:p>
            <a:pPr>
              <a:lnSpc>
                <a:spcPts val="1700"/>
              </a:lnSpc>
            </a:pPr>
            <a:endParaRPr lang="ru-RU" sz="12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608712" y="1970808"/>
            <a:ext cx="6912768" cy="7294288"/>
          </a:xfrm>
          <a:prstGeom prst="rect">
            <a:avLst/>
          </a:prstGeom>
        </p:spPr>
        <p:txBody>
          <a:bodyPr wrap="square" lIns="91423" tIns="45712" rIns="91423" bIns="45712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Каждый должен соблюдать Конституцию Российской Федерации </a:t>
            </a:r>
            <a:endParaRPr lang="en-US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и законы, уважать 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права и свободы других лиц, нести иные установленные законом обязанности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Незнание официально опубликованного закона не освобождает </a:t>
            </a:r>
            <a:endParaRPr lang="en-US" dirty="0" smtClean="0">
              <a:solidFill>
                <a:srgbClr val="002060"/>
              </a:solidFill>
              <a:latin typeface="+mn-lt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от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 ответственности за его несоблюдение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Основное общее образование обязательно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Родители или лица, их заменяющие, должны обеспечить получение детьми основного общего образования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Каждый обязан сохранять природу и окружающую среду, бережно относиться к животному и растительному миру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Каждый обязан заботиться о сохранении исторического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и культурного наследия,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беречь памятники истории, культуры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и природы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Каждый обязан платить законно установленные налоги и сборы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Граждане Российской Федерации в соответствии с федеральным законом участвуют в осуществлении правосудия в качестве народных или присяжных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+mn-lt"/>
              </a:rPr>
              <a:t>заседателей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Защита Отечества является долгом граждан Российской Федерации;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Граждане Российской Федерации несут военную службу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в соответствии с федеральным законом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;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+mn-lt"/>
              </a:rPr>
              <a:t> Никто не должен быть принужден к исполнению обязанностей,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не предусмотренных Конституцией Российской Федерации </a:t>
            </a:r>
          </a:p>
          <a:p>
            <a:r>
              <a:rPr lang="ru-RU" dirty="0" smtClean="0">
                <a:solidFill>
                  <a:srgbClr val="002060"/>
                </a:solidFill>
                <a:latin typeface="+mn-lt"/>
              </a:rPr>
              <a:t>и законом.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ru-RU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b98b2e6ce8ad52b808442c952abaa5fa5536f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bdb83d0-779d-445a-a542-78c4e7e32ea9">UX25FU4DC2SS-460-167</_dlc_DocId>
    <_dlc_DocIdUrl xmlns="abdb83d0-779d-445a-a542-78c4e7e32ea9">
      <Url>http://www.eduportal44.ru/soligalich/Verh_OSchool/2/_layouts/15/DocIdRedir.aspx?ID=UX25FU4DC2SS-460-167</Url>
      <Description>UX25FU4DC2SS-460-167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29412AE1562B1468CC3BB0BF8E8F8E0" ma:contentTypeVersion="0" ma:contentTypeDescription="Создание документа." ma:contentTypeScope="" ma:versionID="1f84a6e3ecab0de976fe76331cba7d03">
  <xsd:schema xmlns:xsd="http://www.w3.org/2001/XMLSchema" xmlns:xs="http://www.w3.org/2001/XMLSchema" xmlns:p="http://schemas.microsoft.com/office/2006/metadata/properties" xmlns:ns2="abdb83d0-779d-445a-a542-78c4e7e32ea9" targetNamespace="http://schemas.microsoft.com/office/2006/metadata/properties" ma:root="true" ma:fieldsID="81d4fe4568dadb21deafbc8a24a19468" ns2:_="">
    <xsd:import namespace="abdb83d0-779d-445a-a542-78c4e7e32ea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b83d0-779d-445a-a542-78c4e7e32ea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B2D1B2-87E1-400A-9998-CAE426A1D6CE}"/>
</file>

<file path=customXml/itemProps2.xml><?xml version="1.0" encoding="utf-8"?>
<ds:datastoreItem xmlns:ds="http://schemas.openxmlformats.org/officeDocument/2006/customXml" ds:itemID="{442E8BB4-5B72-4452-97D9-09FF3991BE79}"/>
</file>

<file path=customXml/itemProps3.xml><?xml version="1.0" encoding="utf-8"?>
<ds:datastoreItem xmlns:ds="http://schemas.openxmlformats.org/officeDocument/2006/customXml" ds:itemID="{BC57975C-1D01-4305-8F69-BC4B3AC02CFA}"/>
</file>

<file path=customXml/itemProps4.xml><?xml version="1.0" encoding="utf-8"?>
<ds:datastoreItem xmlns:ds="http://schemas.openxmlformats.org/officeDocument/2006/customXml" ds:itemID="{49F71616-EDB9-4788-9B27-AF9804958971}"/>
</file>

<file path=docProps/app.xml><?xml version="1.0" encoding="utf-8"?>
<Properties xmlns="http://schemas.openxmlformats.org/officeDocument/2006/extended-properties" xmlns:vt="http://schemas.openxmlformats.org/officeDocument/2006/docPropsVTypes">
  <TotalTime>8066</TotalTime>
  <Words>3046</Words>
  <Application>Microsoft Office PowerPoint</Application>
  <PresentationFormat>A3 (297x420 мм)</PresentationFormat>
  <Paragraphs>497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Alexey.Khots</dc:creator>
  <cp:lastModifiedBy>UserN4</cp:lastModifiedBy>
  <cp:revision>906</cp:revision>
  <dcterms:created xsi:type="dcterms:W3CDTF">2012-11-16T11:55:46Z</dcterms:created>
  <dcterms:modified xsi:type="dcterms:W3CDTF">2014-09-11T06:22:52Z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0x010100B29412AE1562B1468CC3BB0BF8E8F8E0</vt:lpwstr>
  </property>
  <property fmtid="{D5CDD505-2E9C-101B-9397-08002B2CF9AE}" pid="3" name="_dlc_DocIdItemGuid">
    <vt:lpwstr>2f923fd8-06f2-45cd-9742-ed1d783d04a5</vt:lpwstr>
  </property>
</Properties>
</file>