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12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ppt/tags/tag1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57" r:id="rId5"/>
    <p:sldId id="264" r:id="rId6"/>
    <p:sldId id="265" r:id="rId7"/>
    <p:sldId id="259" r:id="rId8"/>
    <p:sldId id="262" r:id="rId9"/>
    <p:sldId id="266" r:id="rId10"/>
    <p:sldId id="280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03219D-FBFA-4A56-8DA0-CB88ED96A2DF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90E300-59A2-4733-AEB7-2C16F59DD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2800" smtClean="0"/>
              <a:t>Опыты с водой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4D5279-B579-4960-808B-EE5539E250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Спасибо за внимание!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E21A3-8617-4606-A79D-BFABD06302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«Разноцветная водичка»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9CD00-ED35-45ED-938C-8AB520CF03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Тонет – не тонет.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841DE9-6E84-4139-8C27-ED9C217007C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Волшебные цветы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FEF0A6-AB6F-479B-9091-201B064CC4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0DAF15-6EC9-4E8D-A535-C2AB0AF2A4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Упражнение « Лодочки»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4297A5-4FD3-427F-B134-89D212DBF6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Свойства снега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31E2A-A465-43F9-B604-01620EBB20F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гостях у Мойдодыра и Капельки.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0ABA5-F8A6-41F9-810A-E0D7C5EB92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3200" smtClean="0"/>
              <a:t>Итоговое интегрированное занятие «Царица Водица»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23948-9111-4063-B502-DE22B1F6F8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A294-41A1-4CC5-8285-1DD29D6FD490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068F-7E18-4D1A-B6F9-D4DEB361F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4031-70CA-4F6D-AFF0-A2797ED50ACF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F753-9565-4E94-A8DD-F4E2995F1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6606-2ACD-4E78-A09F-CA2CA6ACEF7F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CB14-863C-4B4B-902F-2851CBC95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EB64-93C9-4280-9CC7-A5DC2AE2BBB7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5CCA-2FB6-43BC-99AA-18A43B19D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C147-78ED-4ABA-B1BC-B774BC28C529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E6C3-FF46-4A7F-B26D-3474A66F0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4356-83AB-4F7A-AAC4-2A2E32929973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E01B-4EA1-48F4-841B-4B43391A6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2FA1-B1EC-4600-B4BA-338884C891A6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9FB8-CE2C-487D-96AD-684A96B89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5E22-B551-4C5A-9EB1-612A1A45931E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D1AA-7018-477F-8E88-A35E7AC48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0E43-2467-4898-ADD1-3FB5D0E1EE76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5AC8-1FCF-4EBC-BD0C-367F69C5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04B1-69B4-4905-B7CB-DE5CEA088A5F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40D4-FEFD-4B8B-8413-EB8EA1F11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753C-505F-434B-AF2B-F68814228236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069-5B02-4F76-8183-0694474F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33192-8279-4ECC-8FF2-391AB2D4521F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96619-906B-482F-BC55-ED93CC523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1050;%20&#1087;&#1088;&#1086;&#1077;&#1082;&#1090;&#1091;%20&#1062;&#1072;&#1088;&#1080;&#1094;&#1072;%20&#1042;&#1086;&#1076;&#1080;&#1094;&#1072;\&#1087;&#1088;&#1077;&#1079;&#1077;&#1085;&#1090;&#1072;&#1094;&#1080;&#1103;\&#1088;&#1091;&#1095;&#1077;&#1081;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audio12.wav"/><Relationship Id="rId1" Type="http://schemas.openxmlformats.org/officeDocument/2006/relationships/tags" Target="../tags/tag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jpeg"/><Relationship Id="rId2" Type="http://schemas.openxmlformats.org/officeDocument/2006/relationships/audio" Target="../media/audio13.wav"/><Relationship Id="rId1" Type="http://schemas.openxmlformats.org/officeDocument/2006/relationships/tags" Target="../tags/tag12.xml"/><Relationship Id="rId6" Type="http://schemas.openxmlformats.org/officeDocument/2006/relationships/image" Target="../media/image3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7.png"/><Relationship Id="rId2" Type="http://schemas.openxmlformats.org/officeDocument/2006/relationships/audio" Target="../media/audio14.wav"/><Relationship Id="rId1" Type="http://schemas.openxmlformats.org/officeDocument/2006/relationships/tags" Target="../tags/tag13.xml"/><Relationship Id="rId6" Type="http://schemas.openxmlformats.org/officeDocument/2006/relationships/image" Target="../media/image36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9.jpeg"/><Relationship Id="rId2" Type="http://schemas.openxmlformats.org/officeDocument/2006/relationships/audio" Target="../media/audio15.wav"/><Relationship Id="rId1" Type="http://schemas.openxmlformats.org/officeDocument/2006/relationships/tags" Target="../tags/tag14.xml"/><Relationship Id="rId6" Type="http://schemas.openxmlformats.org/officeDocument/2006/relationships/image" Target="../media/image38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2.jpeg"/><Relationship Id="rId2" Type="http://schemas.openxmlformats.org/officeDocument/2006/relationships/audio" Target="../media/audio16.wav"/><Relationship Id="rId1" Type="http://schemas.openxmlformats.org/officeDocument/2006/relationships/tags" Target="../tags/tag15.xml"/><Relationship Id="rId6" Type="http://schemas.openxmlformats.org/officeDocument/2006/relationships/image" Target="../media/image41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5.jpeg"/><Relationship Id="rId2" Type="http://schemas.openxmlformats.org/officeDocument/2006/relationships/audio" Target="../media/audio17.wav"/><Relationship Id="rId1" Type="http://schemas.openxmlformats.org/officeDocument/2006/relationships/tags" Target="../tags/tag16.xml"/><Relationship Id="rId6" Type="http://schemas.openxmlformats.org/officeDocument/2006/relationships/image" Target="../media/image44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8.png"/><Relationship Id="rId2" Type="http://schemas.openxmlformats.org/officeDocument/2006/relationships/audio" Target="../media/audio18.wav"/><Relationship Id="rId1" Type="http://schemas.openxmlformats.org/officeDocument/2006/relationships/tags" Target="../tags/tag17.xml"/><Relationship Id="rId6" Type="http://schemas.openxmlformats.org/officeDocument/2006/relationships/image" Target="../media/image47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0.jpeg"/><Relationship Id="rId2" Type="http://schemas.openxmlformats.org/officeDocument/2006/relationships/audio" Target="../media/audio19.wav"/><Relationship Id="rId1" Type="http://schemas.openxmlformats.org/officeDocument/2006/relationships/tags" Target="../tags/tag18.xml"/><Relationship Id="rId6" Type="http://schemas.openxmlformats.org/officeDocument/2006/relationships/image" Target="../media/image49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H:\&#1050;%20&#1087;&#1088;&#1086;&#1077;&#1082;&#1090;&#1091;%20&#1062;&#1072;&#1088;&#1080;&#1094;&#1072;%20&#1042;&#1086;&#1076;&#1080;&#1094;&#1072;\&#1087;&#1088;&#1077;&#1079;&#1077;&#1085;&#1090;&#1072;&#1094;&#1080;&#1103;\&#1088;&#1091;&#1095;&#1077;&#1081;.mp3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3.jpeg"/><Relationship Id="rId2" Type="http://schemas.openxmlformats.org/officeDocument/2006/relationships/audio" Target="../media/audio20.wav"/><Relationship Id="rId1" Type="http://schemas.openxmlformats.org/officeDocument/2006/relationships/tags" Target="../tags/tag19.xml"/><Relationship Id="rId6" Type="http://schemas.openxmlformats.org/officeDocument/2006/relationships/image" Target="../media/image5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1.wav"/><Relationship Id="rId1" Type="http://schemas.openxmlformats.org/officeDocument/2006/relationships/tags" Target="../tags/tag20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2.wav"/><Relationship Id="rId1" Type="http://schemas.openxmlformats.org/officeDocument/2006/relationships/tags" Target="../tags/tag2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3.wav"/><Relationship Id="rId1" Type="http://schemas.openxmlformats.org/officeDocument/2006/relationships/tags" Target="../tags/tag2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6" Type="http://schemas.openxmlformats.org/officeDocument/2006/relationships/hyperlink" Target="&#1092;&#1086;&#1088;&#1084;&#1099;%20&#1086;&#1090;&#1095;&#1077;&#1090;&#1085;&#1086;&#1089;&#1090;&#1080;/&#1054;&#1087;&#1099;&#1090;&#1099;.pptx" TargetMode="External"/><Relationship Id="rId5" Type="http://schemas.openxmlformats.org/officeDocument/2006/relationships/hyperlink" Target="&#1092;&#1086;&#1088;&#1084;&#1099;%20&#1086;&#1090;&#1095;&#1077;&#1090;&#1085;&#1086;&#1089;&#1090;&#1080;/&#1042;%20&#1075;&#1086;&#1089;&#1090;&#1103;&#1093;%20&#1091;%20&#1052;&#1086;&#1088;&#1089;&#1082;&#1086;&#1081;%20&#1062;&#1072;&#1088;&#1080;&#1094;&#1099;.docx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786874" cy="3429023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Исследовательско-творческий проект </a:t>
            </a: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Царица-водица</a:t>
            </a:r>
            <a:r>
              <a:rPr lang="ru-RU" sz="4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5214938"/>
            <a:ext cx="3400425" cy="1466850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Смирнова Г.Н</a:t>
            </a:r>
          </a:p>
        </p:txBody>
      </p:sp>
      <p:pic>
        <p:nvPicPr>
          <p:cNvPr id="11" name="~PP2112.WAV">
            <a:hlinkClick r:id="" action="ppaction://media"/>
          </p:cNvPr>
          <p:cNvPicPr>
            <a:picLocks noRot="1" noChangeAspect="1"/>
          </p:cNvPicPr>
          <p:nvPr>
            <a:wavAudioFile r:embed="rId1" name="~PP211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уче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23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C:\Documents and Settings\Admin\Рабочий стол\815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57188" y="214313"/>
            <a:ext cx="4191000" cy="2943225"/>
          </a:xfrm>
        </p:spPr>
      </p:pic>
      <p:pic>
        <p:nvPicPr>
          <p:cNvPr id="23556" name="Picture 2" descr="C:\Documents and Settings\Admin\Рабочий стол\95_20081118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3786188"/>
            <a:ext cx="37528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Documents and Settings\Admin\Рабочий стол\0_616b3_a4b2b967_XL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214313"/>
            <a:ext cx="4048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~PP2547.WAV">
            <a:hlinkClick r:id="" action="ppaction://media"/>
          </p:cNvPr>
          <p:cNvPicPr>
            <a:picLocks noRot="1" noChangeAspect="1"/>
          </p:cNvPicPr>
          <p:nvPr>
            <a:wavAudioFile r:embed="rId2" name="~PP2547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142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868362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Мы узнали, как путешествует вода</a:t>
            </a:r>
          </a:p>
        </p:txBody>
      </p:sp>
      <p:pic>
        <p:nvPicPr>
          <p:cNvPr id="24579" name="Picture 2" descr="C:\Documents and Settings\Admin\Рабочий стол\voda_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85875" y="1285875"/>
            <a:ext cx="6643688" cy="4986338"/>
          </a:xfrm>
        </p:spPr>
      </p:pic>
      <p:pic>
        <p:nvPicPr>
          <p:cNvPr id="11" name="~PP3235.WAV">
            <a:hlinkClick r:id="" action="ppaction://media"/>
          </p:cNvPr>
          <p:cNvPicPr>
            <a:picLocks noRot="1" noChangeAspect="1"/>
          </p:cNvPicPr>
          <p:nvPr>
            <a:wavAudioFile r:embed="rId2" name="~PP3235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Чудеса с водой.</a:t>
            </a:r>
          </a:p>
        </p:txBody>
      </p:sp>
      <p:pic>
        <p:nvPicPr>
          <p:cNvPr id="25603" name="Picture 2" descr="C:\Documents and Settings\Admin\Рабочий стол\Новая папка\DSCF230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85813" y="1500188"/>
            <a:ext cx="3571875" cy="2851150"/>
          </a:xfrm>
        </p:spPr>
      </p:pic>
      <p:pic>
        <p:nvPicPr>
          <p:cNvPr id="25604" name="Picture 3" descr="C:\Documents and Settings\Admin\Рабочий стол\Новая папка\DSCF22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1500188"/>
            <a:ext cx="287496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~PP3907.WAV">
            <a:hlinkClick r:id="" action="ppaction://media"/>
          </p:cNvPr>
          <p:cNvPicPr>
            <a:picLocks noRot="1" noChangeAspect="1"/>
          </p:cNvPicPr>
          <p:nvPr>
            <a:wavAudioFile r:embed="rId2" name="~PP3907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Рисунок 3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Admin\Рабочий стол\Новая папка\DSCF23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285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Documents and Settings\Admin\Рабочий стол\Новая папка\DSCF23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928938"/>
            <a:ext cx="3084513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Admin\Рабочий стол\Новая папка\DSCF23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928938"/>
            <a:ext cx="30416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295.WAV">
            <a:hlinkClick r:id="" action="ppaction://media"/>
          </p:cNvPr>
          <p:cNvPicPr>
            <a:picLocks noRot="1" noChangeAspect="1"/>
          </p:cNvPicPr>
          <p:nvPr>
            <a:wavAudioFile r:embed="rId2" name="~PP295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3071813" y="3643313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Опыты с водой</a:t>
            </a:r>
          </a:p>
        </p:txBody>
      </p:sp>
    </p:spTree>
    <p:custDataLst>
      <p:tags r:id="rId1"/>
    </p:custDataLst>
  </p:cSld>
  <p:clrMapOvr>
    <a:masterClrMapping/>
  </p:clrMapOvr>
  <p:transition advTm="8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Admin\Рабочий стол\Новая папка\DSCF23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857250"/>
            <a:ext cx="70008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998.WAV">
            <a:hlinkClick r:id="" action="ppaction://media"/>
          </p:cNvPr>
          <p:cNvPicPr>
            <a:picLocks noRot="1" noChangeAspect="1"/>
          </p:cNvPicPr>
          <p:nvPr>
            <a:wavAudioFile r:embed="rId2" name="~PP998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071813" y="6143625"/>
            <a:ext cx="289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«</a:t>
            </a:r>
            <a:r>
              <a:rPr lang="ru-RU" sz="2000">
                <a:latin typeface="Calibri" pitchFamily="34" charset="0"/>
              </a:rPr>
              <a:t>Разноцветная водичка»</a:t>
            </a:r>
          </a:p>
        </p:txBody>
      </p:sp>
    </p:spTree>
    <p:custDataLst>
      <p:tags r:id="rId1"/>
    </p:custDataLst>
  </p:cSld>
  <p:clrMapOvr>
    <a:masterClrMapping/>
  </p:clrMapOvr>
  <p:transition advTm="4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4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5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6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Documents and Settings\Admin\Рабочий стол\Новая папка\DSCF24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85750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 descr="C:\Documents and Settings\Admin\Рабочий стол\Новая папка\DSCF24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286125"/>
            <a:ext cx="44132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1420.WAV">
            <a:hlinkClick r:id="" action="ppaction://media"/>
          </p:cNvPr>
          <p:cNvPicPr>
            <a:picLocks noRot="1" noChangeAspect="1"/>
          </p:cNvPicPr>
          <p:nvPr>
            <a:wavAudioFile r:embed="rId2" name="~PP1420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Прямоугольник 10"/>
          <p:cNvSpPr>
            <a:spLocks noChangeArrowheads="1"/>
          </p:cNvSpPr>
          <p:nvPr/>
        </p:nvSpPr>
        <p:spPr bwMode="auto">
          <a:xfrm>
            <a:off x="642938" y="4143375"/>
            <a:ext cx="302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Плавает – не плавает.</a:t>
            </a:r>
          </a:p>
        </p:txBody>
      </p:sp>
      <p:sp>
        <p:nvSpPr>
          <p:cNvPr id="30731" name="Прямоугольник 11"/>
          <p:cNvSpPr>
            <a:spLocks noChangeArrowheads="1"/>
          </p:cNvSpPr>
          <p:nvPr/>
        </p:nvSpPr>
        <p:spPr bwMode="auto">
          <a:xfrm>
            <a:off x="5572125" y="2214563"/>
            <a:ext cx="236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Тонет – не тонет.</a:t>
            </a:r>
          </a:p>
        </p:txBody>
      </p:sp>
    </p:spTree>
    <p:custDataLst>
      <p:tags r:id="rId1"/>
    </p:custDataLst>
  </p:cSld>
  <p:clrMapOvr>
    <a:masterClrMapping/>
  </p:clrMapOvr>
  <p:transition advTm="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2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3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4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C:\Documents and Settings\Admin\Рабочий стол\Новая папка\DSCF22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3" descr="C:\Documents and Settings\Admin\Рабочий стол\Новая папка\DSCF22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071813"/>
            <a:ext cx="45767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1936.WAV">
            <a:hlinkClick r:id="" action="ppaction://media"/>
          </p:cNvPr>
          <p:cNvPicPr>
            <a:picLocks noRot="1" noChangeAspect="1"/>
          </p:cNvPicPr>
          <p:nvPr>
            <a:wavAudioFile r:embed="rId2" name="~PP1936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Прямоугольник 10"/>
          <p:cNvSpPr>
            <a:spLocks noChangeArrowheads="1"/>
          </p:cNvSpPr>
          <p:nvPr/>
        </p:nvSpPr>
        <p:spPr bwMode="auto">
          <a:xfrm>
            <a:off x="5786438" y="1500188"/>
            <a:ext cx="290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«Волшебные цветы»</a:t>
            </a:r>
          </a:p>
        </p:txBody>
      </p:sp>
    </p:spTree>
    <p:custDataLst>
      <p:tags r:id="rId1"/>
    </p:custDataLst>
  </p:cSld>
  <p:clrMapOvr>
    <a:masterClrMapping/>
  </p:clrMapOvr>
  <p:transition advTm="7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C:\Documents and Settings\Admin\Рабочий стол\Новая папка\DSCF24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0"/>
            <a:ext cx="4643438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Documents and Settings\Admin\Рабочий стол\Новая папка\DSCF24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3348038"/>
            <a:ext cx="463708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2592.WAV">
            <a:hlinkClick r:id="" action="ppaction://media"/>
          </p:cNvPr>
          <p:cNvPicPr>
            <a:picLocks noRot="1" noChangeAspect="1"/>
          </p:cNvPicPr>
          <p:nvPr>
            <a:wavAudioFile r:embed="rId2" name="~PP2592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142875" y="4286250"/>
            <a:ext cx="380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Игры «Переливалочки»</a:t>
            </a:r>
          </a:p>
        </p:txBody>
      </p:sp>
    </p:spTree>
    <p:custDataLst>
      <p:tags r:id="rId1"/>
    </p:custDataLst>
  </p:cSld>
  <p:clrMapOvr>
    <a:masterClrMapping/>
  </p:clrMapOvr>
  <p:transition advTm="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:\Documents and Settings\Admin\Рабочий стол\Новая папка\DSCF24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42875"/>
            <a:ext cx="8255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3061.WAV">
            <a:hlinkClick r:id="" action="ppaction://media"/>
          </p:cNvPr>
          <p:cNvPicPr>
            <a:picLocks noRot="1" noChangeAspect="1"/>
          </p:cNvPicPr>
          <p:nvPr>
            <a:wavAudioFile r:embed="rId2" name="~PP306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2928938" y="6357938"/>
            <a:ext cx="339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Упражнение « Лодочки»</a:t>
            </a:r>
          </a:p>
        </p:txBody>
      </p:sp>
    </p:spTree>
    <p:custDataLst>
      <p:tags r:id="rId1"/>
    </p:custDataLst>
  </p:cSld>
  <p:clrMapOvr>
    <a:masterClrMapping/>
  </p:clrMapOvr>
  <p:transition advTm="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C:\Documents and Settings\Admin\Рабочий стол\Новая папка\DSCF2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42875"/>
            <a:ext cx="55721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:\Documents and Settings\Admin\Рабочий стол\Новая папка\DSCF23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143375"/>
            <a:ext cx="3616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3764.WAV">
            <a:hlinkClick r:id="" action="ppaction://media"/>
          </p:cNvPr>
          <p:cNvPicPr>
            <a:picLocks noRot="1" noChangeAspect="1"/>
          </p:cNvPicPr>
          <p:nvPr>
            <a:wavAudioFile r:embed="rId2" name="~PP3764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1000125" y="5072063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Свойства снега.</a:t>
            </a:r>
          </a:p>
        </p:txBody>
      </p:sp>
    </p:spTree>
    <p:custDataLst>
      <p:tags r:id="rId1"/>
    </p:custDataLst>
  </p:cSld>
  <p:clrMapOvr>
    <a:masterClrMapping/>
  </p:clrMapOvr>
  <p:transition advTm="6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Аннотация.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5006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</a:t>
            </a:r>
            <a:r>
              <a:rPr lang="ru-RU" sz="3000" dirty="0" smtClean="0">
                <a:cs typeface="Arial" pitchFamily="34" charset="0"/>
              </a:rPr>
              <a:t>Проект ориентирован </a:t>
            </a:r>
            <a:r>
              <a:rPr lang="ru-RU" sz="3000" dirty="0">
                <a:cs typeface="Arial" pitchFamily="34" charset="0"/>
              </a:rPr>
              <a:t>на детей </a:t>
            </a:r>
            <a:r>
              <a:rPr lang="ru-RU" sz="3000" dirty="0" smtClean="0">
                <a:cs typeface="Arial" pitchFamily="34" charset="0"/>
              </a:rPr>
              <a:t>4- 5 лет. </a:t>
            </a:r>
            <a:endParaRPr lang="ru-RU" sz="30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cs typeface="Arial" pitchFamily="34" charset="0"/>
              </a:rPr>
              <a:t>    Проект долгосрочный, исследовательско-творческий, групповой.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cs typeface="Arial" pitchFamily="34" charset="0"/>
              </a:rPr>
              <a:t>    Продолжительность проекта – 8 месяцев.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cs typeface="Arial" pitchFamily="34" charset="0"/>
              </a:rPr>
              <a:t>    Участники проекта: воспитатели и воспитанники средней группы, работники пищеблока и прачечной, родители воспитанников, медицинская сестра.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cs typeface="Arial" pitchFamily="34" charset="0"/>
              </a:rPr>
              <a:t>    Предметная </a:t>
            </a:r>
            <a:r>
              <a:rPr lang="ru-RU" sz="3000" dirty="0">
                <a:cs typeface="Arial" pitchFamily="34" charset="0"/>
              </a:rPr>
              <a:t>область: межпредметный (окружающий мир, изодеятельность, </a:t>
            </a:r>
            <a:r>
              <a:rPr lang="ru-RU" sz="3000" dirty="0" smtClean="0">
                <a:cs typeface="Arial" pitchFamily="34" charset="0"/>
              </a:rPr>
              <a:t>экспериментирование)</a:t>
            </a:r>
            <a:endParaRPr lang="ru-RU" sz="30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cs typeface="Arial" pitchFamily="34" charset="0"/>
              </a:rPr>
              <a:t>   </a:t>
            </a:r>
            <a:r>
              <a:rPr lang="ru-RU" sz="3000" dirty="0" smtClean="0">
                <a:cs typeface="Arial" pitchFamily="34" charset="0"/>
              </a:rPr>
              <a:t>  Итоговое завершение проекта: интегрированное занятие «Царица-водица».</a:t>
            </a:r>
            <a:endParaRPr lang="ru-RU" sz="30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~PP2549.WAV">
            <a:hlinkClick r:id="" action="ppaction://media"/>
          </p:cNvPr>
          <p:cNvPicPr>
            <a:picLocks noRot="1" noChangeAspect="1"/>
          </p:cNvPicPr>
          <p:nvPr>
            <a:wavAudioFile r:embed="rId2" name="~PP2549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учей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23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Рисунок 2" descr="Burbujas-Abstract-05.jpg"/>
          <p:cNvPicPr>
            <a:picLocks noChangeAspect="1"/>
          </p:cNvPicPr>
          <p:nvPr/>
        </p:nvPicPr>
        <p:blipFill>
          <a:blip r:embed="rId5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C:\Documents and Settings\Admin\Рабочий стол\Новая папка\DSCF22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428625"/>
            <a:ext cx="37861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Documents and Settings\Admin\Рабочий стол\Новая папка\DSCF22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357188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Documents and Settings\Admin\Рабочий стол\Новая папка\DSCF24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143375"/>
            <a:ext cx="2473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215.WAV">
            <a:hlinkClick r:id="" action="ppaction://media"/>
          </p:cNvPr>
          <p:cNvPicPr>
            <a:picLocks noRot="1" noChangeAspect="1"/>
          </p:cNvPicPr>
          <p:nvPr>
            <a:wavAudioFile r:embed="rId2" name="~PP215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Прямоугольник 7"/>
          <p:cNvSpPr>
            <a:spLocks noChangeArrowheads="1"/>
          </p:cNvSpPr>
          <p:nvPr/>
        </p:nvSpPr>
        <p:spPr bwMode="auto">
          <a:xfrm>
            <a:off x="3857625" y="5357813"/>
            <a:ext cx="500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гостях у Мойдодыра и Капельки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Рисунок 2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C:\Documents and Settings\Admin\Рабочий стол\Новая папка\DSCF23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0" y="44450"/>
            <a:ext cx="5080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902.WAV">
            <a:hlinkClick r:id="" action="ppaction://media"/>
          </p:cNvPr>
          <p:cNvPicPr>
            <a:picLocks noRot="1" noChangeAspect="1"/>
          </p:cNvPicPr>
          <p:nvPr>
            <a:wavAudioFile r:embed="rId2" name="~PP90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Рисунок 2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C:\Documents and Settings\Admin\Рабочий стол\Новая папка\DSCF23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0" y="252413"/>
            <a:ext cx="47625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340.WAV">
            <a:hlinkClick r:id="" action="ppaction://media"/>
          </p:cNvPr>
          <p:cNvPicPr>
            <a:picLocks noRot="1" noChangeAspect="1"/>
          </p:cNvPicPr>
          <p:nvPr>
            <a:wavAudioFile r:embed="rId2" name="~PP1340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Рисунок 2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C:\Documents and Settings\Admin\Рабочий стол\Новая папка\DSCF23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157162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886.WAV">
            <a:hlinkClick r:id="" action="ppaction://media"/>
          </p:cNvPr>
          <p:cNvPicPr>
            <a:picLocks noRot="1" noChangeAspect="1"/>
          </p:cNvPicPr>
          <p:nvPr>
            <a:wavAudioFile r:embed="rId2" name="~PP1886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2" name="Рисунок 2" descr="Burbujas-Abstract-05.jpg"/>
          <p:cNvPicPr>
            <a:picLocks noChangeAspect="1"/>
          </p:cNvPicPr>
          <p:nvPr/>
        </p:nvPicPr>
        <p:blipFill>
          <a:blip r:embed="rId3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1979613" y="115888"/>
            <a:ext cx="585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Итоговое интегрированное занятие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1331913" y="620713"/>
            <a:ext cx="5016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                      «Царица</a:t>
            </a:r>
            <a:r>
              <a:rPr lang="ru-RU" sz="2800">
                <a:latin typeface="Calibri" pitchFamily="34" charset="0"/>
              </a:rPr>
              <a:t> </a:t>
            </a:r>
            <a:r>
              <a:rPr lang="ru-RU" sz="2800">
                <a:solidFill>
                  <a:srgbClr val="7030A0"/>
                </a:solidFill>
                <a:latin typeface="Calibri" pitchFamily="34" charset="0"/>
              </a:rPr>
              <a:t>Водица»</a:t>
            </a:r>
          </a:p>
        </p:txBody>
      </p:sp>
      <p:pic>
        <p:nvPicPr>
          <p:cNvPr id="46085" name="Picture 2" descr="C:\Documents and Settings\Admin\Рабочий стол\Новая папка\DSCF24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196975"/>
            <a:ext cx="417671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" descr="C:\Documents and Settings\Admin\Рабочий стол\Новая папка\DSCF2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96975"/>
            <a:ext cx="36433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 descr="C:\Documents and Settings\Admin\Рабочий стол\Новая папка\DSCF2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3786188"/>
            <a:ext cx="4429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Рисунок 2" descr="Burbujas-Abstract-05.jpg"/>
          <p:cNvPicPr>
            <a:picLocks noChangeAspect="1"/>
          </p:cNvPicPr>
          <p:nvPr/>
        </p:nvPicPr>
        <p:blipFill>
          <a:blip r:embed="rId3">
            <a:lum bright="24000" contrast="-40000"/>
          </a:blip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4"/>
          <p:cNvSpPr>
            <a:spLocks noChangeArrowheads="1"/>
          </p:cNvSpPr>
          <p:nvPr/>
        </p:nvSpPr>
        <p:spPr bwMode="auto">
          <a:xfrm>
            <a:off x="107950" y="1773238"/>
            <a:ext cx="8429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7030A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  <a:cs typeface="Arial" charset="0"/>
              </a:rPr>
              <a:t>Цель проекта: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643937" cy="46974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cs typeface="Arial" charset="0"/>
              </a:rPr>
              <a:t>Ознакомление дошкольников  со свойствами</a:t>
            </a:r>
          </a:p>
          <a:p>
            <a:pPr>
              <a:buFont typeface="Arial" charset="0"/>
              <a:buNone/>
            </a:pPr>
            <a:r>
              <a:rPr lang="ru-RU" sz="2800" smtClean="0">
                <a:cs typeface="Arial" charset="0"/>
              </a:rPr>
              <a:t>воды, формирование умений экспериментирования с</a:t>
            </a:r>
          </a:p>
          <a:p>
            <a:pPr>
              <a:buFont typeface="Arial" charset="0"/>
              <a:buNone/>
            </a:pPr>
            <a:r>
              <a:rPr lang="ru-RU" sz="2800" smtClean="0">
                <a:cs typeface="Arial" charset="0"/>
              </a:rPr>
              <a:t>предметами, развитие мелкой моторики, обогащение</a:t>
            </a:r>
          </a:p>
          <a:p>
            <a:pPr>
              <a:buFont typeface="Arial" charset="0"/>
              <a:buNone/>
            </a:pPr>
            <a:r>
              <a:rPr lang="ru-RU" sz="2800" smtClean="0">
                <a:cs typeface="Arial" charset="0"/>
              </a:rPr>
              <a:t>словарного запаса.</a:t>
            </a:r>
          </a:p>
          <a:p>
            <a:pPr>
              <a:buFont typeface="Arial" charset="0"/>
              <a:buNone/>
            </a:pPr>
            <a:endParaRPr lang="ru-RU" sz="280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ru-RU" sz="2800" smtClean="0"/>
          </a:p>
          <a:p>
            <a:pPr algn="ctr">
              <a:buFont typeface="Arial" charset="0"/>
              <a:buNone/>
            </a:pP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3003.WAV">
            <a:hlinkClick r:id="" action="ppaction://media"/>
          </p:cNvPr>
          <p:cNvPicPr>
            <a:picLocks noRot="1" noChangeAspect="1"/>
          </p:cNvPicPr>
          <p:nvPr>
            <a:wavAudioFile r:embed="rId2" name="~PP300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r>
              <a:rPr lang="ru-RU" b="1" smtClean="0"/>
              <a:t>Задачи проекта</a:t>
            </a:r>
            <a:r>
              <a:rPr lang="ru-RU" smtClean="0"/>
              <a:t>: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1000125"/>
            <a:ext cx="8858250" cy="4525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400" dirty="0" smtClean="0"/>
              <a:t> Развивать познавательные способности детей в процессе совместной исследовательской деятельности, практических опытов с водой, обогащать детей разнообразными сенсорными впечатлениям.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400" dirty="0" smtClean="0"/>
              <a:t>Формировать у детей осознанные представления о необходимости заботиться о своём здоровье.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400" dirty="0" smtClean="0"/>
              <a:t>формировать коммуникативные навыки детей, поддерживать стремление детей активно вступать в познавательное общение, высказывать своё мнение.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400" dirty="0" smtClean="0"/>
              <a:t>расширять  кругозор детей, создавать атмосферу радости и удовольствия, обеспечивать эмоциональное благополучие.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400" dirty="0" smtClean="0"/>
              <a:t>воспитывать  чувства симпатии к сверстникам, формировать единый детско-взрослый коллектив.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400" dirty="0" smtClean="0"/>
              <a:t>развивать творчество и </a:t>
            </a:r>
            <a:r>
              <a:rPr lang="ru-RU" sz="10400" dirty="0" err="1" smtClean="0"/>
              <a:t>креативность</a:t>
            </a:r>
            <a:r>
              <a:rPr lang="ru-RU" sz="10400" dirty="0" smtClean="0"/>
              <a:t> участников проекта.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~PP3487.WAV">
            <a:hlinkClick r:id="" action="ppaction://media"/>
          </p:cNvPr>
          <p:cNvPicPr>
            <a:picLocks noRot="1" noChangeAspect="1"/>
          </p:cNvPicPr>
          <p:nvPr>
            <a:wavAudioFile r:embed="rId2" name="~PP3487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работы.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42875" y="801688"/>
          <a:ext cx="8858250" cy="492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7"/>
                <a:gridCol w="3333805"/>
                <a:gridCol w="2952771"/>
              </a:tblGrid>
              <a:tr h="6355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Название этапов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Деятельность участников (дети</a:t>
                      </a:r>
                      <a:r>
                        <a:rPr lang="ru-RU" baseline="0" dirty="0" smtClean="0">
                          <a:effectLst/>
                        </a:rPr>
                        <a:t> и родители)</a:t>
                      </a:r>
                      <a:r>
                        <a:rPr lang="ru-RU" dirty="0" smtClean="0">
                          <a:effectLst/>
                        </a:rPr>
                        <a:t>.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Деятельность педагога.</a:t>
                      </a:r>
                      <a:endParaRPr lang="ru-RU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63276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romanUcPeriod"/>
                      </a:pPr>
                      <a:r>
                        <a:rPr lang="ru-RU" dirty="0" smtClean="0">
                          <a:effectLst/>
                        </a:rPr>
                        <a:t>Подготовительный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               </a:t>
                      </a:r>
                      <a:endParaRPr lang="ru-RU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Формулирование проблемного</a:t>
                      </a:r>
                      <a:r>
                        <a:rPr lang="ru-RU" baseline="0" dirty="0" smtClean="0">
                          <a:effectLst/>
                        </a:rPr>
                        <a:t> вопроса.</a:t>
                      </a:r>
                      <a:endParaRPr lang="ru-RU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Создание проблемной ситуации.</a:t>
                      </a:r>
                      <a:endParaRPr lang="ru-RU" b="1" dirty="0">
                        <a:solidFill>
                          <a:srgbClr val="2C7826"/>
                        </a:solidFill>
                        <a:effectLst/>
                      </a:endParaRPr>
                    </a:p>
                  </a:txBody>
                  <a:tcPr/>
                </a:tc>
              </a:tr>
              <a:tr h="117513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romanUcPeriod" startAt="2"/>
                      </a:pPr>
                      <a:r>
                        <a:rPr lang="ru-RU" dirty="0" smtClean="0">
                          <a:effectLst/>
                        </a:rPr>
                        <a:t>Проектировочный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              </a:t>
                      </a:r>
                      <a:endParaRPr lang="ru-RU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Формулирование частных вопросов, определение темы исследования.</a:t>
                      </a:r>
                      <a:endParaRPr lang="ru-RU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Планирование</a:t>
                      </a:r>
                      <a:r>
                        <a:rPr lang="ru-RU" baseline="0" dirty="0" smtClean="0">
                          <a:effectLst/>
                        </a:rPr>
                        <a:t> деятельности.</a:t>
                      </a:r>
                      <a:endParaRPr lang="ru-RU" b="1" dirty="0">
                        <a:solidFill>
                          <a:srgbClr val="2C7826"/>
                        </a:solidFill>
                        <a:effectLst/>
                      </a:endParaRPr>
                    </a:p>
                  </a:txBody>
                  <a:tcPr/>
                </a:tc>
              </a:tr>
              <a:tr h="129944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romanUcPeriod" startAt="3"/>
                      </a:pPr>
                      <a:r>
                        <a:rPr lang="ru-RU" dirty="0" smtClean="0">
                          <a:effectLst/>
                        </a:rPr>
                        <a:t>Практический   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           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effectLst/>
                        </a:rPr>
                        <a:t>        </a:t>
                      </a:r>
                      <a:endParaRPr lang="ru-RU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Проведение исследований,</a:t>
                      </a:r>
                      <a:r>
                        <a:rPr lang="ru-RU" baseline="0" dirty="0" smtClean="0">
                          <a:effectLst/>
                        </a:rPr>
                        <a:t> сбор материалов .</a:t>
                      </a:r>
                      <a:endParaRPr lang="ru-RU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Поиск дополнительных ресурсов. Координация работы. </a:t>
                      </a:r>
                    </a:p>
                    <a:p>
                      <a:endParaRPr lang="ru-RU" b="1" dirty="0">
                        <a:solidFill>
                          <a:srgbClr val="2C7826"/>
                        </a:solidFill>
                        <a:effectLst/>
                      </a:endParaRPr>
                    </a:p>
                  </a:txBody>
                  <a:tcPr/>
                </a:tc>
              </a:tr>
              <a:tr h="116870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effectLst/>
                        </a:rPr>
                        <a:t>IV.</a:t>
                      </a:r>
                      <a:r>
                        <a:rPr lang="ru-RU" dirty="0" smtClean="0">
                          <a:effectLst/>
                        </a:rPr>
                        <a:t> Заключительный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Совместное мероприятие</a:t>
                      </a:r>
                      <a:r>
                        <a:rPr lang="ru-RU" baseline="0" dirty="0" smtClean="0">
                          <a:effectLst/>
                        </a:rPr>
                        <a:t> для детей и их родителей</a:t>
                      </a:r>
                      <a:endParaRPr lang="ru-RU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Координация деятельности участников. Создание презентации</a:t>
                      </a:r>
                      <a:r>
                        <a:rPr lang="ru-RU" baseline="0" dirty="0" smtClean="0">
                          <a:effectLst/>
                        </a:rPr>
                        <a:t> </a:t>
                      </a:r>
                      <a:r>
                        <a:rPr lang="ru-RU" dirty="0" smtClean="0">
                          <a:effectLst/>
                        </a:rPr>
                        <a:t>проекта.</a:t>
                      </a:r>
                      <a:endParaRPr lang="ru-RU" b="1" dirty="0">
                        <a:solidFill>
                          <a:srgbClr val="2C7826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~PP3987.WAV">
            <a:hlinkClick r:id="" action="ppaction://media"/>
          </p:cNvPr>
          <p:cNvPicPr>
            <a:picLocks noRot="1" noChangeAspect="1"/>
          </p:cNvPicPr>
          <p:nvPr>
            <a:wavAudioFile r:embed="rId2" name="~PP3987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/>
        </p:nvGraphicFramePr>
        <p:xfrm>
          <a:off x="142875" y="142875"/>
          <a:ext cx="8858250" cy="69723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14500"/>
                <a:gridCol w="2143121"/>
                <a:gridCol w="5000629"/>
              </a:tblGrid>
              <a:tr h="576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Частные вопросы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Тема исследования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Форма представления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3E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52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Вопрос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«Как  путешествует вода?»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«Путешествие капельки Воды»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7339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 Экологический стенд «Путешествие Капельки» (круговорот воды в природе).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hlinkClick r:id="rId5" action="ppaction://hlinkfile"/>
                      </a:endParaRPr>
                    </a:p>
                  </a:txBody>
                  <a:tcPr marL="68580" marR="68580" marT="0" marB="0" horzOverflow="overflow"/>
                </a:tc>
              </a:tr>
              <a:tr h="150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Вопрос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«Какая она вода?»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6431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«Исследователи воды»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«И это всё вода!»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7339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Выставка рисунков «Превращение Капельки».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Картотека игр и опытов с водой.</a:t>
                      </a:r>
                      <a:endParaRPr lang="en-US" sz="1800" dirty="0" smtClean="0"/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Коллаж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«Вода, вода, кругом вода»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Уголок детского экспериментирования.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hlinkClick r:id="rId6" action="ppaction://hlinkpres?slideindex=1&amp;slidetitle="/>
                      </a:endParaRPr>
                    </a:p>
                  </a:txBody>
                  <a:tcPr marL="68580" marR="68580" marT="0" marB="0" horzOverflow="overflow"/>
                </a:tc>
              </a:tr>
              <a:tr h="2304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Вопрос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«Чем полезна вода?»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6431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«Мойдодыр»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 Конкурс рисунков «Вода в природе» (значение воды в жизни людей, животных, растений).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Папка-передвижка «Развивающие детские игры с водой».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Информационный листок  «Как играть дома с  водой».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Папка-передвижка  «Игры  с водой - это интересно!».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800" dirty="0" smtClean="0"/>
                        <a:t>Дидактическая  игрушка  «Мойдодыр», «Капелька».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pic>
        <p:nvPicPr>
          <p:cNvPr id="11" name="~PP391.WAV">
            <a:hlinkClick r:id="" action="ppaction://media"/>
          </p:cNvPr>
          <p:cNvPicPr>
            <a:picLocks noRot="1" noChangeAspect="1"/>
          </p:cNvPicPr>
          <p:nvPr>
            <a:wavAudioFile r:embed="rId2" name="~PP39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 слыхали о воде? Говорят она – везде!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C:\Documents and Settings\Admin\Рабочий стол\Новая папка\DSCF23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357313"/>
            <a:ext cx="32861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Documents and Settings\Admin\Рабочий стол\Новая папка\DSCF23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1357313"/>
            <a:ext cx="33575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Documents and Settings\Admin\Рабочий стол\ocean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914775"/>
            <a:ext cx="33813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C:\Documents and Settings\Admin\Рабочий стол\1179216432_b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000500"/>
            <a:ext cx="35369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875.WAV">
            <a:hlinkClick r:id="" action="ppaction://media"/>
          </p:cNvPr>
          <p:cNvPicPr>
            <a:picLocks noRot="1" noChangeAspect="1"/>
          </p:cNvPicPr>
          <p:nvPr>
            <a:wavAudioFile r:embed="rId2" name="~PP875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Burbujas-Abstract-05.jpg"/>
          <p:cNvPicPr>
            <a:picLocks noChangeAspect="1"/>
          </p:cNvPicPr>
          <p:nvPr/>
        </p:nvPicPr>
        <p:blipFill>
          <a:blip r:embed="rId4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Admin\Рабочий стол\2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57188"/>
            <a:ext cx="43989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Admin\Рабочий стол\img14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3571875"/>
            <a:ext cx="4881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Admin\Рабочий стол\8ed96826a5da2164ca07e3d91a2acad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285750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1391.WAV">
            <a:hlinkClick r:id="" action="ppaction://media"/>
          </p:cNvPr>
          <p:cNvPicPr>
            <a:picLocks noRot="1" noChangeAspect="1"/>
          </p:cNvPicPr>
          <p:nvPr>
            <a:wavAudioFile r:embed="rId2" name="~PP139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Burbujas-Abstract-05.jpg"/>
          <p:cNvPicPr>
            <a:picLocks noChangeAspect="1"/>
          </p:cNvPicPr>
          <p:nvPr/>
        </p:nvPicPr>
        <p:blipFill>
          <a:blip r:embed="rId4">
            <a:lum bright="24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C:\Documents and Settings\Admin\Рабочий стол\73d2f3a628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57187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C:\Documents and Settings\Admin\Рабочий стол\Новая папка\DSCF22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42875"/>
            <a:ext cx="44323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C:\Documents and Settings\Admin\Рабочий стол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42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~PP1891.WAV">
            <a:hlinkClick r:id="" action="ppaction://media"/>
          </p:cNvPr>
          <p:cNvPicPr>
            <a:picLocks noRot="1" noChangeAspect="1"/>
          </p:cNvPicPr>
          <p:nvPr>
            <a:wavAudioFile r:embed="rId2" name="~PP1891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48700" y="6362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UX25FU4DC2SS-602-270</_dlc_DocId>
    <_dlc_DocIdUrl xmlns="abdb83d0-779d-445a-a542-78c4e7e32ea9">
      <Url>http://www.eduportal44.ru/soligalich/Solnce/5/_layouts/15/DocIdRedir.aspx?ID=UX25FU4DC2SS-602-270</Url>
      <Description>UX25FU4DC2SS-602-270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C114084194A6439506476F3FC6A55E" ma:contentTypeVersion="1" ma:contentTypeDescription="Создание документа." ma:contentTypeScope="" ma:versionID="72197ac4d15f87f208e694e04c031ff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e2d467543fcd240e75c6440c589147a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D10E6-52A6-424B-B661-4FD559B52142}"/>
</file>

<file path=customXml/itemProps2.xml><?xml version="1.0" encoding="utf-8"?>
<ds:datastoreItem xmlns:ds="http://schemas.openxmlformats.org/officeDocument/2006/customXml" ds:itemID="{BB9D3F8B-EFA5-4179-86E5-CE1C71EEA8CE}"/>
</file>

<file path=customXml/itemProps3.xml><?xml version="1.0" encoding="utf-8"?>
<ds:datastoreItem xmlns:ds="http://schemas.openxmlformats.org/officeDocument/2006/customXml" ds:itemID="{DC080878-6322-4048-8217-867A62E7B503}"/>
</file>

<file path=customXml/itemProps4.xml><?xml version="1.0" encoding="utf-8"?>
<ds:datastoreItem xmlns:ds="http://schemas.openxmlformats.org/officeDocument/2006/customXml" ds:itemID="{BEFF9719-A4D0-4114-A0A3-84B42807BCCC}"/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368</Words>
  <Application>Microsoft Office PowerPoint</Application>
  <PresentationFormat>Экран (4:3)</PresentationFormat>
  <Paragraphs>100</Paragraphs>
  <Slides>25</Slides>
  <Notes>10</Notes>
  <HiddenSlides>0</HiddenSlides>
  <MMClips>25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Calibri</vt:lpstr>
      <vt:lpstr>Arial</vt:lpstr>
      <vt:lpstr>Times New Roman</vt:lpstr>
      <vt:lpstr>+mj-lt</vt:lpstr>
      <vt:lpstr>Constantia</vt:lpstr>
      <vt:lpstr>Lucida Sans</vt:lpstr>
      <vt:lpstr>Тема Office</vt:lpstr>
      <vt:lpstr>Слайд 1</vt:lpstr>
      <vt:lpstr>Аннотация.</vt:lpstr>
      <vt:lpstr>Цель проекта:</vt:lpstr>
      <vt:lpstr>Задачи проекта:</vt:lpstr>
      <vt:lpstr>Этапы работы.</vt:lpstr>
      <vt:lpstr>Слайд 6</vt:lpstr>
      <vt:lpstr>Вы слыхали о воде? Говорят она – везде!</vt:lpstr>
      <vt:lpstr>Слайд 8</vt:lpstr>
      <vt:lpstr>Слайд 9</vt:lpstr>
      <vt:lpstr> </vt:lpstr>
      <vt:lpstr>Мы узнали, как путешествует вода</vt:lpstr>
      <vt:lpstr>Чудеса с водой.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«Сила Капельки Воды»</dc:title>
  <dc:creator>Катя и Максим</dc:creator>
  <cp:lastModifiedBy>1</cp:lastModifiedBy>
  <cp:revision>84</cp:revision>
  <dcterms:created xsi:type="dcterms:W3CDTF">2011-02-24T16:41:19Z</dcterms:created>
  <dcterms:modified xsi:type="dcterms:W3CDTF">2015-08-27T08:20:55Z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0x01010071C114084194A6439506476F3FC6A55E</vt:lpwstr>
  </property>
  <property fmtid="{D5CDD505-2E9C-101B-9397-08002B2CF9AE}" pid="3" name="_dlc_DocIdItemGuid">
    <vt:lpwstr>374965e3-5d72-4b12-9eff-80d0e19e2488</vt:lpwstr>
  </property>
</Properties>
</file>