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19428"/>
    <a:srgbClr val="6BA42C"/>
    <a:srgbClr val="FF3300"/>
    <a:srgbClr val="003300"/>
    <a:srgbClr val="000A1E"/>
    <a:srgbClr val="660066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1425" y="3276295"/>
            <a:ext cx="6550760" cy="223355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                    Отчет руководителя РМО</a:t>
            </a:r>
            <a:br>
              <a:rPr lang="ru-RU" sz="2400" b="1" i="1" dirty="0" smtClean="0"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                  учителей биологии, химии и географии</a:t>
            </a:r>
            <a:br>
              <a:rPr lang="ru-RU" sz="2400" b="1" i="1" dirty="0" smtClean="0"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Солигаличского</a:t>
            </a:r>
            <a:r>
              <a:rPr lang="ru-RU" sz="2400" b="1" i="1" dirty="0" smtClean="0"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 муниципального района Костромской области</a:t>
            </a:r>
            <a:br>
              <a:rPr lang="ru-RU" sz="2400" b="1" i="1" dirty="0" smtClean="0"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за 2018-2019 учебный год</a:t>
            </a:r>
            <a:endParaRPr lang="en-US" sz="2400" i="1" dirty="0">
              <a:solidFill>
                <a:srgbClr val="FF33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5872280"/>
            <a:ext cx="6400800" cy="985721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Руководитель РМО</a:t>
            </a:r>
          </a:p>
          <a:p>
            <a:pPr algn="ctr"/>
            <a:r>
              <a:rPr lang="ru-RU" sz="44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Юсова</a:t>
            </a:r>
            <a:r>
              <a:rPr lang="ru-RU" sz="4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Светлана Леонидовна</a:t>
            </a:r>
          </a:p>
          <a:p>
            <a:pPr algn="ctr"/>
            <a:r>
              <a:rPr lang="ru-RU" sz="4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2019 г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Заседание №4</a:t>
            </a:r>
            <a:br>
              <a:rPr lang="ru-RU" b="1" dirty="0" smtClean="0"/>
            </a:br>
            <a:r>
              <a:rPr lang="ru-RU" b="1" u="sng" dirty="0" smtClean="0"/>
              <a:t>05.06.2019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5196" y="1600200"/>
            <a:ext cx="732160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rgbClr val="003300"/>
                </a:solidFill>
              </a:rPr>
              <a:t>Квест</a:t>
            </a:r>
            <a:r>
              <a:rPr lang="ru-RU" dirty="0" smtClean="0">
                <a:solidFill>
                  <a:srgbClr val="003300"/>
                </a:solidFill>
              </a:rPr>
              <a:t>- игра «Родной город Солигалич» (Мишура Е.В., учитель географии МКОУ </a:t>
            </a:r>
            <a:r>
              <a:rPr lang="ru-RU" dirty="0" err="1" smtClean="0">
                <a:solidFill>
                  <a:srgbClr val="003300"/>
                </a:solidFill>
              </a:rPr>
              <a:t>Солигаличская</a:t>
            </a:r>
            <a:r>
              <a:rPr lang="ru-RU" dirty="0" smtClean="0">
                <a:solidFill>
                  <a:srgbClr val="003300"/>
                </a:solidFill>
              </a:rPr>
              <a:t> СОШ»)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Театральный калейдоскоп ( </a:t>
            </a:r>
            <a:r>
              <a:rPr lang="ru-RU" dirty="0" err="1" smtClean="0">
                <a:solidFill>
                  <a:srgbClr val="003300"/>
                </a:solidFill>
              </a:rPr>
              <a:t>Солигаличский</a:t>
            </a:r>
            <a:r>
              <a:rPr lang="ru-RU" dirty="0" smtClean="0">
                <a:solidFill>
                  <a:srgbClr val="003300"/>
                </a:solidFill>
              </a:rPr>
              <a:t> краеведческий музей </a:t>
            </a:r>
            <a:r>
              <a:rPr lang="ru-RU" dirty="0" err="1" smtClean="0">
                <a:solidFill>
                  <a:srgbClr val="003300"/>
                </a:solidFill>
              </a:rPr>
              <a:t>им.Г.И.Невельского</a:t>
            </a:r>
            <a:r>
              <a:rPr lang="ru-RU" dirty="0" smtClean="0">
                <a:solidFill>
                  <a:srgbClr val="003300"/>
                </a:solidFill>
              </a:rPr>
              <a:t>)  </a:t>
            </a: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8720" y="374900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Присутствовали 8 человек: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70605" y="1749245"/>
          <a:ext cx="6624736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604"/>
                <a:gridCol w="2418414"/>
                <a:gridCol w="36017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ФИО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Образовательная организация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Юсова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С.Л.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2.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Дудина Г.М.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3.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Короткова Е.Н.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4.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Храмцова Е.В.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5.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Мишура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Е.В.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6.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Кондакова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О.Н.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7.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Гиницой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Л.А.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Верховская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8.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Лебедева О.Е.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Коровновская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29600" cy="40567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Квест-игра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70" y="985720"/>
            <a:ext cx="3300152" cy="247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J:\DCIM\150___06\IMG_78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5720"/>
            <a:ext cx="3206806" cy="244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J:\DCIM\150___06\IMG_79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245" y="3887115"/>
            <a:ext cx="3817625" cy="286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37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Музей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им.Г.И.Невельского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J:\DCIM\150___06\IMG_79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785" y="1138425"/>
            <a:ext cx="3054100" cy="22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J:\DCIM\150___06\IMG_79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38425"/>
            <a:ext cx="3054100" cy="22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J:\DCIM\150___06\IMG_79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4950" y="3734409"/>
            <a:ext cx="3664920" cy="259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17900" y="482621"/>
            <a:ext cx="6844457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Работа между заседаниями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1.Подготовка обучающихся к олимпиадам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2.Организация обучающихся для участия в дистанционных предметных конкурсах, викторинах, проектах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3.Участие педагогов в профессиональных конкурсах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4.Работа с одаренными детьми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5.Аттестация педагогов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6.Повышение квалификации учителей РМО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7.Самообразование педагогов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</a:t>
            </a:r>
            <a:r>
              <a:rPr lang="ru-RU" b="1" dirty="0" smtClean="0"/>
              <a:t>Цель работы: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3300"/>
                </a:solidFill>
              </a:rPr>
              <a:t>    </a:t>
            </a:r>
            <a:r>
              <a:rPr lang="ru-RU" sz="3600" dirty="0" smtClean="0">
                <a:solidFill>
                  <a:srgbClr val="003300"/>
                </a:solidFill>
              </a:rPr>
              <a:t>Совершенствование предметно-методической подготовки учителя</a:t>
            </a:r>
            <a:endParaRPr lang="en-US" sz="3600" dirty="0" smtClean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3787"/>
          </a:xfrm>
        </p:spPr>
        <p:txBody>
          <a:bodyPr/>
          <a:lstStyle/>
          <a:p>
            <a:pPr algn="ctr"/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12490" y="1010862"/>
            <a:ext cx="747431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180975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Calibri" pitchFamily="34" charset="0"/>
                <a:cs typeface="Times New Roman" pitchFamily="18" charset="0"/>
              </a:rPr>
              <a:t>изучение методических материалов по вопросам обновления содержания образования в контексте федеральных государственных образовательных стандартов;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180975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Calibri" pitchFamily="34" charset="0"/>
                <a:cs typeface="Times New Roman" pitchFamily="18" charset="0"/>
              </a:rPr>
              <a:t>обеспечение оперативного информирования педагогов о новом содержании образования, инновационных образовательных и воспитательных технологиях;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180975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Calibri" pitchFamily="34" charset="0"/>
                <a:cs typeface="Times New Roman" pitchFamily="18" charset="0"/>
              </a:rPr>
              <a:t>систематическое, всестороннее изучение и анализ педагогической деятельности учителей района на основе диагностики;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180975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Calibri" pitchFamily="34" charset="0"/>
                <a:cs typeface="Times New Roman" pitchFamily="18" charset="0"/>
              </a:rPr>
              <a:t>развитие творческого исследовательского подхода к образовательному процессу, обеспечение постоянного роста профессионального  мастерства через коллективную и индивидуальную деятельность;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180975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Calibri" pitchFamily="34" charset="0"/>
                <a:cs typeface="Times New Roman" pitchFamily="18" charset="0"/>
              </a:rPr>
              <a:t>организация системной подготовки учащихся к государственной итоговой аттестации;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180975" algn="l"/>
              </a:tabLs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ea typeface="Calibri" pitchFamily="34" charset="0"/>
                <a:cs typeface="Times New Roman" pitchFamily="18" charset="0"/>
              </a:rPr>
              <a:t>совершенствование профессиональной компетенции учителей путём самообразования,  обобщения  и распространения передового педагогического опыта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Заседание №1</a:t>
            </a:r>
            <a:br>
              <a:rPr lang="ru-RU" b="1" dirty="0" smtClean="0"/>
            </a:br>
            <a:r>
              <a:rPr lang="ru-RU" b="1" i="1" u="sng" dirty="0" smtClean="0"/>
              <a:t>30.10.2018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7900" y="1600200"/>
            <a:ext cx="7168900" cy="4525963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3300"/>
                </a:solidFill>
              </a:rPr>
              <a:t>Анализ  деятельности РМО за 2017-2018 учебный год. Планирование деятельности на 2018-2019 учебный год.   (</a:t>
            </a:r>
            <a:r>
              <a:rPr lang="ru-RU" sz="3200" dirty="0" err="1" smtClean="0">
                <a:solidFill>
                  <a:srgbClr val="003300"/>
                </a:solidFill>
              </a:rPr>
              <a:t>Юсова</a:t>
            </a:r>
            <a:r>
              <a:rPr lang="ru-RU" sz="3200" dirty="0" smtClean="0">
                <a:solidFill>
                  <a:srgbClr val="003300"/>
                </a:solidFill>
              </a:rPr>
              <a:t> С.Л.- руководитель РМО)          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3300"/>
                </a:solidFill>
              </a:rPr>
              <a:t>Анализ состояния преподавания и  качества знаний  обучающихся по результатам ЕГЭ и ОГЭ  в образовательном пространстве </a:t>
            </a:r>
            <a:r>
              <a:rPr lang="ru-RU" sz="3200" dirty="0" err="1" smtClean="0">
                <a:solidFill>
                  <a:srgbClr val="003300"/>
                </a:solidFill>
              </a:rPr>
              <a:t>Солигаличского</a:t>
            </a:r>
            <a:r>
              <a:rPr lang="ru-RU" sz="3200" dirty="0" smtClean="0">
                <a:solidFill>
                  <a:srgbClr val="003300"/>
                </a:solidFill>
              </a:rPr>
              <a:t> муниципального   района. Проблемы подготовки обучающихся к государственной итоговой аттестации. Система подготовки учащихся к государственной итоговой аттестации по предметам.  (члены РМО)</a:t>
            </a:r>
          </a:p>
          <a:p>
            <a:pPr marL="514350" lvl="0" indent="-514350">
              <a:buFont typeface="+mj-lt"/>
              <a:buAutoNum type="arabicPeriod"/>
            </a:pPr>
            <a:endParaRPr lang="ru-RU" sz="3200" dirty="0" smtClean="0">
              <a:solidFill>
                <a:srgbClr val="0033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3300"/>
                </a:solidFill>
              </a:rPr>
              <a:t> Подготовка к проведению ВПР в 2018-2019 учебном году. (члены РМО)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3300"/>
                </a:solidFill>
              </a:rPr>
              <a:t>Особенности преподавания  предметов  в 2018-2019 учебном году (изучение методических рекомендаций, нормативных документов).(члены РМО)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8720" y="374900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Присутствовали 8 человек: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70605" y="1749245"/>
          <a:ext cx="6624736" cy="338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604"/>
                <a:gridCol w="2418414"/>
                <a:gridCol w="36017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ФИО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Образовательная организация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4212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Доброва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О.Б.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МКУ «Методический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центр»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2.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Юсова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С.Л.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3.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Дудина Г.М.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4.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Короткова Е.Н.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5.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Кудряшова Л.А.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6.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Комарова Н.Б.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Куземинская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7.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Тихомирова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Корцовская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8.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Лебедева О.Е.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Коровновская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Заседание №2</a:t>
            </a:r>
            <a:br>
              <a:rPr lang="ru-RU" b="1" dirty="0" smtClean="0"/>
            </a:br>
            <a:r>
              <a:rPr lang="ru-RU" b="1" i="1" u="sng" dirty="0" smtClean="0"/>
              <a:t>23.01.2019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2490" y="1600200"/>
            <a:ext cx="747431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Ознакомление с новым  Федеральным перечнем учебников на 2019-2020 учебный год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Ознакомление с учебниками по биологии и географии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Выбор учебников по биологии и  географии на 2019- 2020 учебный год  для образовательных организаций </a:t>
            </a:r>
            <a:r>
              <a:rPr lang="ru-RU" dirty="0" err="1" smtClean="0">
                <a:solidFill>
                  <a:schemeClr val="tx1"/>
                </a:solidFill>
              </a:rPr>
              <a:t>Солигаличского</a:t>
            </a:r>
            <a:r>
              <a:rPr lang="ru-RU" dirty="0" smtClean="0">
                <a:solidFill>
                  <a:schemeClr val="tx1"/>
                </a:solidFill>
              </a:rPr>
              <a:t> муниципального </a:t>
            </a:r>
            <a:r>
              <a:rPr lang="ru-RU" dirty="0" smtClean="0">
                <a:solidFill>
                  <a:schemeClr val="tx1"/>
                </a:solidFill>
              </a:rPr>
              <a:t>района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solidFill>
                  <a:schemeClr val="tx1"/>
                </a:solidFill>
              </a:rPr>
              <a:t>Здоровьесберегающие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технологии на уроках биологии, химии, географии (</a:t>
            </a:r>
            <a:r>
              <a:rPr lang="ru-RU" dirty="0" err="1" smtClean="0">
                <a:solidFill>
                  <a:schemeClr val="tx1"/>
                </a:solidFill>
              </a:rPr>
              <a:t>здоровьесберегающая</a:t>
            </a:r>
            <a:r>
              <a:rPr lang="ru-RU" dirty="0" smtClean="0">
                <a:solidFill>
                  <a:schemeClr val="tx1"/>
                </a:solidFill>
              </a:rPr>
              <a:t> методика Базарного В.Ф</a:t>
            </a:r>
            <a:r>
              <a:rPr lang="ru-RU" dirty="0" smtClean="0">
                <a:solidFill>
                  <a:schemeClr val="tx1"/>
                </a:solidFill>
              </a:rPr>
              <a:t>.). (</a:t>
            </a:r>
            <a:r>
              <a:rPr lang="ru-RU" dirty="0" err="1" smtClean="0">
                <a:solidFill>
                  <a:schemeClr val="tx1"/>
                </a:solidFill>
              </a:rPr>
              <a:t>Юсова</a:t>
            </a:r>
            <a:r>
              <a:rPr lang="ru-RU" dirty="0" smtClean="0">
                <a:solidFill>
                  <a:schemeClr val="tx1"/>
                </a:solidFill>
              </a:rPr>
              <a:t> С.Л. – руководитель РМО)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8720" y="374900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Присутствовали 9 человек: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70605" y="1749245"/>
          <a:ext cx="6624736" cy="3758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604"/>
                <a:gridCol w="2418414"/>
                <a:gridCol w="36017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ФИО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Образовательная организация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4212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Гагари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на Т.Ю.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МКУ «Методический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центр»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2.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Юсова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С.Л.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3.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Мишура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Е.В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4.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Кудряшова Л.А.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Кондакова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О.Н.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6.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Комарова Н.Б.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Куземинская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7.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Тихомирова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Корцовская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8.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Лебедева О.Е.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Коровновская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9.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Гиницой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Л.А.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Верховская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Заседание №3</a:t>
            </a:r>
            <a:br>
              <a:rPr lang="ru-RU" b="1" dirty="0" smtClean="0"/>
            </a:br>
            <a:r>
              <a:rPr lang="ru-RU" b="1" i="1" u="sng" dirty="0" smtClean="0"/>
              <a:t>19.02.2019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3300"/>
                </a:solidFill>
              </a:rPr>
              <a:t>    Заседание проводилось в рамках межмуниципального семинара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3300"/>
                </a:solidFill>
              </a:rPr>
              <a:t>Открытый урок по биологии в 5 классе по теме «Бактерии» (</a:t>
            </a:r>
            <a:r>
              <a:rPr lang="ru-RU" dirty="0" err="1" smtClean="0">
                <a:solidFill>
                  <a:srgbClr val="003300"/>
                </a:solidFill>
              </a:rPr>
              <a:t>Юсова</a:t>
            </a:r>
            <a:r>
              <a:rPr lang="ru-RU" dirty="0" smtClean="0">
                <a:solidFill>
                  <a:srgbClr val="003300"/>
                </a:solidFill>
              </a:rPr>
              <a:t> С.Л., учитель биологии МКОУ «</a:t>
            </a:r>
            <a:r>
              <a:rPr lang="ru-RU" dirty="0" err="1" smtClean="0">
                <a:solidFill>
                  <a:srgbClr val="003300"/>
                </a:solidFill>
              </a:rPr>
              <a:t>Солигаличская</a:t>
            </a:r>
            <a:r>
              <a:rPr lang="ru-RU" dirty="0" smtClean="0">
                <a:solidFill>
                  <a:srgbClr val="003300"/>
                </a:solidFill>
              </a:rPr>
              <a:t> СОШ»</a:t>
            </a: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8720" y="374900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Присутствовали 6 человек: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70605" y="1749245"/>
          <a:ext cx="6624736" cy="2646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604"/>
                <a:gridCol w="2418414"/>
                <a:gridCol w="36017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ФИО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Образовательная организация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4212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1.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Гагари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на Т.Ю.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МКУ «Методический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центр»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2.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Юсова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С.Л.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3.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Кондакова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О.Н.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Солигаличская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4.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Комарова Н.Б.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Куземинская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5.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Тихомирова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Корцовская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СОШ»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6.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Гиницой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Л.А.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МКОУ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Верховская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Georgia" pitchFamily="18" charset="0"/>
                        </a:rPr>
                        <a:t> ООШ»</a:t>
                      </a:r>
                      <a:endParaRPr lang="ru-RU" dirty="0">
                        <a:solidFill>
                          <a:schemeClr val="tx1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UX25FU4DC2SS-6-358</_dlc_DocId>
    <_dlc_DocIdUrl xmlns="abdb83d0-779d-445a-a542-78c4e7e32ea9">
      <Url>http://www.eduportal44.ru/soligalich/_layouts/15/DocIdRedir.aspx?ID=UX25FU4DC2SS-6-358</Url>
      <Description>UX25FU4DC2SS-6-358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F153BC066896488D5722F03F9198CC" ma:contentTypeVersion="1" ma:contentTypeDescription="Создание документа." ma:contentTypeScope="" ma:versionID="6cdf03f56ad4121722918bfdedb980a7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450019258d283ae1a22ba73a0a5a349f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91748E-746E-49D7-A7E1-2BA2EDAF60BE}"/>
</file>

<file path=customXml/itemProps2.xml><?xml version="1.0" encoding="utf-8"?>
<ds:datastoreItem xmlns:ds="http://schemas.openxmlformats.org/officeDocument/2006/customXml" ds:itemID="{C44E5B33-0EDF-4A5E-8DAF-505F51ABBF9F}"/>
</file>

<file path=customXml/itemProps3.xml><?xml version="1.0" encoding="utf-8"?>
<ds:datastoreItem xmlns:ds="http://schemas.openxmlformats.org/officeDocument/2006/customXml" ds:itemID="{93BC5C28-2AE1-4CC7-94AC-8847B276DFE4}"/>
</file>

<file path=customXml/itemProps4.xml><?xml version="1.0" encoding="utf-8"?>
<ds:datastoreItem xmlns:ds="http://schemas.openxmlformats.org/officeDocument/2006/customXml" ds:itemID="{FF6FC7F8-7AE2-4DDA-9E00-7679676649B5}"/>
</file>

<file path=docProps/app.xml><?xml version="1.0" encoding="utf-8"?>
<Properties xmlns="http://schemas.openxmlformats.org/officeDocument/2006/extended-properties" xmlns:vt="http://schemas.openxmlformats.org/officeDocument/2006/docPropsVTypes">
  <TotalTime>3315</TotalTime>
  <Words>666</Words>
  <Application>Microsoft Office PowerPoint</Application>
  <PresentationFormat>Экран (4:3)</PresentationFormat>
  <Paragraphs>149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                   Отчет руководителя РМО                   учителей биологии, химии и географии Солигаличского муниципального района Костромской области за 2018-2019 учебный год</vt:lpstr>
      <vt:lpstr>        Цель работы:</vt:lpstr>
      <vt:lpstr>Задачи:</vt:lpstr>
      <vt:lpstr>Заседание №1 30.10.2018</vt:lpstr>
      <vt:lpstr>Слайд 5</vt:lpstr>
      <vt:lpstr>Заседание №2 23.01.2019</vt:lpstr>
      <vt:lpstr>Слайд 7</vt:lpstr>
      <vt:lpstr>Заседание №3 19.02.2019</vt:lpstr>
      <vt:lpstr>Слайд 9</vt:lpstr>
      <vt:lpstr>Заседание №4 05.06.2019</vt:lpstr>
      <vt:lpstr>Слайд 11</vt:lpstr>
      <vt:lpstr>Квест-игра</vt:lpstr>
      <vt:lpstr>Музей им.Г.И.Невельского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рс1</cp:lastModifiedBy>
  <cp:revision>16</cp:revision>
  <dcterms:created xsi:type="dcterms:W3CDTF">2013-08-21T19:17:07Z</dcterms:created>
  <dcterms:modified xsi:type="dcterms:W3CDTF">2019-10-09T16:54:18Z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5d9a1584-0833-4ed7-83ff-dc0307ea8b4e</vt:lpwstr>
  </property>
  <property fmtid="{D5CDD505-2E9C-101B-9397-08002B2CF9AE}" pid="3" name="ContentTypeId">
    <vt:lpwstr>0x0101001CF153BC066896488D5722F03F9198CC</vt:lpwstr>
  </property>
</Properties>
</file>