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s/slide8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28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70" r:id="rId9"/>
    <p:sldId id="269" r:id="rId10"/>
    <p:sldId id="262" r:id="rId11"/>
    <p:sldId id="263" r:id="rId12"/>
    <p:sldId id="271" r:id="rId13"/>
    <p:sldId id="264" r:id="rId14"/>
    <p:sldId id="265" r:id="rId15"/>
    <p:sldId id="266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6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B000"/>
    <a:srgbClr val="CC0000"/>
    <a:srgbClr val="FF3399"/>
    <a:srgbClr val="72AF2F"/>
    <a:srgbClr val="364935"/>
    <a:srgbClr val="25592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4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3A89B-0948-4734-94B2-F3747A2261E3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9BA22-A74C-423F-A686-6A1F138ECF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9BA22-A74C-423F-A686-6A1F138ECF7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CB5C-EB9A-4FA8-AA65-00D9BE4DA17B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90DD9E2-456E-4332-81BB-A27E22C13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CB5C-EB9A-4FA8-AA65-00D9BE4DA17B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D9E2-456E-4332-81BB-A27E22C13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CB5C-EB9A-4FA8-AA65-00D9BE4DA17B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D9E2-456E-4332-81BB-A27E22C13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CB5C-EB9A-4FA8-AA65-00D9BE4DA17B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90DD9E2-456E-4332-81BB-A27E22C13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CB5C-EB9A-4FA8-AA65-00D9BE4DA17B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D9E2-456E-4332-81BB-A27E22C13B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CB5C-EB9A-4FA8-AA65-00D9BE4DA17B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D9E2-456E-4332-81BB-A27E22C13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CB5C-EB9A-4FA8-AA65-00D9BE4DA17B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90DD9E2-456E-4332-81BB-A27E22C13B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CB5C-EB9A-4FA8-AA65-00D9BE4DA17B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D9E2-456E-4332-81BB-A27E22C13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CB5C-EB9A-4FA8-AA65-00D9BE4DA17B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D9E2-456E-4332-81BB-A27E22C13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CB5C-EB9A-4FA8-AA65-00D9BE4DA17B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D9E2-456E-4332-81BB-A27E22C13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CB5C-EB9A-4FA8-AA65-00D9BE4DA17B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DD9E2-456E-4332-81BB-A27E22C13B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8CFCB5C-EB9A-4FA8-AA65-00D9BE4DA17B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90DD9E2-456E-4332-81BB-A27E22C13B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ster\Desktop\120SSCAM\S7300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26" y="2857496"/>
            <a:ext cx="3333774" cy="2500330"/>
          </a:xfrm>
          <a:prstGeom prst="rect">
            <a:avLst/>
          </a:prstGeom>
          <a:noFill/>
        </p:spPr>
      </p:pic>
      <p:pic>
        <p:nvPicPr>
          <p:cNvPr id="3" name="Picture 2" descr="C:\Users\Master\Desktop\120SSCAM\S730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000372"/>
            <a:ext cx="3143272" cy="2357454"/>
          </a:xfrm>
          <a:prstGeom prst="rect">
            <a:avLst/>
          </a:prstGeom>
          <a:noFill/>
        </p:spPr>
      </p:pic>
      <p:pic>
        <p:nvPicPr>
          <p:cNvPr id="1027" name="Picture 3" descr="C:\Users\Master\Desktop\120SSCAM\S73001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571736" cy="3428980"/>
          </a:xfrm>
          <a:prstGeom prst="rect">
            <a:avLst/>
          </a:prstGeom>
          <a:noFill/>
        </p:spPr>
      </p:pic>
      <p:pic>
        <p:nvPicPr>
          <p:cNvPr id="1028" name="Picture 4" descr="C:\Users\Master\Desktop\120SSCAM\S73001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857496"/>
            <a:ext cx="3333741" cy="2500306"/>
          </a:xfrm>
          <a:prstGeom prst="rect">
            <a:avLst/>
          </a:prstGeom>
          <a:noFill/>
        </p:spPr>
      </p:pic>
      <p:pic>
        <p:nvPicPr>
          <p:cNvPr id="1029" name="Picture 5" descr="C:\Users\Master\Desktop\120SSCAM\S730018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1643050"/>
            <a:ext cx="3000396" cy="225029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5301208"/>
            <a:ext cx="873625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«Исследовательская работа обучающихся по экологии в рамках деятельности школьного </a:t>
            </a:r>
            <a:r>
              <a:rPr lang="ru-RU" sz="32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учебно</a:t>
            </a: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опытного участка»</a:t>
            </a:r>
          </a:p>
        </p:txBody>
      </p:sp>
      <p:pic>
        <p:nvPicPr>
          <p:cNvPr id="10" name="Picture 2" descr="C:\Users\Master\Desktop\120SSCAM\S73001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48255" y="0"/>
            <a:ext cx="4095746" cy="3071810"/>
          </a:xfrm>
          <a:prstGeom prst="rect">
            <a:avLst/>
          </a:prstGeom>
          <a:noFill/>
        </p:spPr>
      </p:pic>
      <p:pic>
        <p:nvPicPr>
          <p:cNvPr id="1031" name="Picture 7" descr="C:\Users\Master\Desktop\участок\DSCN04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298" y="0"/>
            <a:ext cx="2762237" cy="2071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2AF2F"/>
                </a:solidFill>
              </a:rPr>
              <a:t>Полевой отдел</a:t>
            </a:r>
            <a:endParaRPr lang="ru-RU" dirty="0">
              <a:solidFill>
                <a:srgbClr val="72AF2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4162"/>
            <a:ext cx="4071934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Включает подотделы: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опытный (картофель)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коллекционный (пшеница, овёс, ячмень, бобы, кукуруза)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производственный (картофель)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8194" name="Picture 2" descr="C:\Users\Master\Desktop\участок\DSCN0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9692" y="3839769"/>
            <a:ext cx="4024308" cy="3018231"/>
          </a:xfrm>
          <a:prstGeom prst="rect">
            <a:avLst/>
          </a:prstGeom>
          <a:noFill/>
        </p:spPr>
      </p:pic>
      <p:pic>
        <p:nvPicPr>
          <p:cNvPr id="8195" name="Picture 3" descr="C:\Users\Master\Desktop\участок\DSCN0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1142984"/>
            <a:ext cx="3809995" cy="2857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2AF2F"/>
                </a:solidFill>
              </a:rPr>
              <a:t>Плодово-ягодный отдел</a:t>
            </a:r>
            <a:endParaRPr lang="ru-RU" dirty="0">
              <a:solidFill>
                <a:srgbClr val="72AF2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4162"/>
            <a:ext cx="4000496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В школьном саду выращиваются яблони, сливы, вишни, облепиха, красная и чёрная смородина, крыжовник, </a:t>
            </a:r>
            <a:r>
              <a:rPr lang="ru-RU" dirty="0" err="1" smtClean="0"/>
              <a:t>арония</a:t>
            </a:r>
            <a:r>
              <a:rPr lang="ru-RU" dirty="0" smtClean="0"/>
              <a:t>, земляника садовая, тёрн.</a:t>
            </a:r>
            <a:endParaRPr lang="ru-RU" dirty="0"/>
          </a:p>
        </p:txBody>
      </p:sp>
      <p:pic>
        <p:nvPicPr>
          <p:cNvPr id="9219" name="Picture 3" descr="C:\Users\Master\Desktop\участок\S7300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928802"/>
            <a:ext cx="4667250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ster\Desktop\участок\S7300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57686" cy="3268265"/>
          </a:xfrm>
          <a:prstGeom prst="rect">
            <a:avLst/>
          </a:prstGeom>
          <a:noFill/>
        </p:spPr>
      </p:pic>
      <p:pic>
        <p:nvPicPr>
          <p:cNvPr id="10243" name="Picture 3" descr="C:\Users\Master\Desktop\участок\S73001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1"/>
            <a:ext cx="4572000" cy="3429000"/>
          </a:xfrm>
          <a:prstGeom prst="rect">
            <a:avLst/>
          </a:prstGeom>
          <a:noFill/>
        </p:spPr>
      </p:pic>
      <p:pic>
        <p:nvPicPr>
          <p:cNvPr id="10244" name="Picture 4" descr="C:\Users\Master\Desktop\участок\DSCN03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"/>
            <a:ext cx="4500562" cy="3375422"/>
          </a:xfrm>
          <a:prstGeom prst="rect">
            <a:avLst/>
          </a:prstGeom>
          <a:noFill/>
        </p:spPr>
      </p:pic>
      <p:pic>
        <p:nvPicPr>
          <p:cNvPr id="10245" name="Picture 5" descr="C:\Users\Master\Desktop\участок\S73000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36156"/>
            <a:ext cx="4429124" cy="3321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2AF2F"/>
                </a:solidFill>
              </a:rPr>
              <a:t>Защищённый грунт</a:t>
            </a:r>
            <a:endParaRPr lang="ru-RU" dirty="0">
              <a:solidFill>
                <a:srgbClr val="72AF2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4162"/>
            <a:ext cx="3786182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К этому отделу относится теплица и парник, которые используются для выращивания теплолюбивых культур и рассады овощей и цветов.</a:t>
            </a:r>
            <a:endParaRPr lang="ru-RU" dirty="0"/>
          </a:p>
        </p:txBody>
      </p:sp>
      <p:pic>
        <p:nvPicPr>
          <p:cNvPr id="11266" name="Picture 2" descr="C:\Users\Master\Desktop\участок\S73001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142984"/>
            <a:ext cx="4024310" cy="3018233"/>
          </a:xfrm>
          <a:prstGeom prst="rect">
            <a:avLst/>
          </a:prstGeom>
          <a:noFill/>
        </p:spPr>
      </p:pic>
      <p:pic>
        <p:nvPicPr>
          <p:cNvPr id="11267" name="Picture 3" descr="C:\Users\Master\Desktop\участок\S7300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643314"/>
            <a:ext cx="4000496" cy="3000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72AF2F"/>
                </a:solidFill>
              </a:rPr>
              <a:t>Отдел биологии и экологии растений</a:t>
            </a:r>
            <a:endParaRPr lang="ru-RU" dirty="0">
              <a:solidFill>
                <a:srgbClr val="72AF2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57298"/>
            <a:ext cx="4643438" cy="530383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Отдел представлен двумя подотделами: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систематика растений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лекарственные растения (топинамбур, земляника, калган, клюква, алтей лекарственный, голубика, княженика, календула, мелисса лимонная, лук порей.</a:t>
            </a:r>
          </a:p>
          <a:p>
            <a:pPr marL="514350" indent="-514350">
              <a:buNone/>
            </a:pPr>
            <a:endParaRPr lang="ru-RU" dirty="0"/>
          </a:p>
        </p:txBody>
      </p:sp>
      <p:pic>
        <p:nvPicPr>
          <p:cNvPr id="12290" name="Picture 2" descr="C:\Users\Master\Desktop\участок\S7300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3116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mtClean="0">
                <a:solidFill>
                  <a:srgbClr val="72AF2F"/>
                </a:solidFill>
              </a:rPr>
              <a:t>Отдел древесно-кустарниковых пород</a:t>
            </a:r>
            <a:endParaRPr lang="ru-RU" dirty="0">
              <a:solidFill>
                <a:srgbClr val="72AF2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В дендрарии произрастают: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породы деревьев (ель, сосна, тополь, берёза, черёмуха, клён обыкновенный, клён </a:t>
            </a:r>
            <a:r>
              <a:rPr lang="ru-RU" dirty="0" err="1" smtClean="0"/>
              <a:t>ясенеобразный</a:t>
            </a:r>
            <a:r>
              <a:rPr lang="ru-RU" dirty="0" smtClean="0"/>
              <a:t>, ольха, ива, вяз, яблоня, липа, рябина, дуб, лиственница)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кустарники (смородина, калина, сирень, спирея </a:t>
            </a:r>
            <a:r>
              <a:rPr lang="ru-RU" dirty="0" err="1" smtClean="0"/>
              <a:t>иволистная</a:t>
            </a:r>
            <a:r>
              <a:rPr lang="ru-RU" dirty="0" smtClean="0"/>
              <a:t>, шиповник, боярышник, крыжовник, тёрн)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aster\Desktop\участок\S7300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3470" cy="3482603"/>
          </a:xfrm>
          <a:prstGeom prst="rect">
            <a:avLst/>
          </a:prstGeom>
          <a:noFill/>
        </p:spPr>
      </p:pic>
      <p:pic>
        <p:nvPicPr>
          <p:cNvPr id="13315" name="Picture 3" descr="C:\Users\Master\Desktop\участок\S730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52" y="0"/>
            <a:ext cx="4095748" cy="3071810"/>
          </a:xfrm>
          <a:prstGeom prst="rect">
            <a:avLst/>
          </a:prstGeom>
          <a:noFill/>
        </p:spPr>
      </p:pic>
      <p:pic>
        <p:nvPicPr>
          <p:cNvPr id="13316" name="Picture 4" descr="C:\Users\Master\Desktop\участок\S730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50471"/>
            <a:ext cx="4143372" cy="3107530"/>
          </a:xfrm>
          <a:prstGeom prst="rect">
            <a:avLst/>
          </a:prstGeom>
          <a:noFill/>
        </p:spPr>
      </p:pic>
      <p:pic>
        <p:nvPicPr>
          <p:cNvPr id="1026" name="Picture 2" descr="C:\Users\Master\Desktop\DSCN03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2AF2F"/>
                </a:solidFill>
              </a:rPr>
              <a:t>Экономические показатели</a:t>
            </a:r>
            <a:endParaRPr lang="ru-RU" dirty="0">
              <a:solidFill>
                <a:srgbClr val="72AF2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4162"/>
            <a:ext cx="4786314" cy="53038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В 2013 году на У.О.У. выращена продукция: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картофель – 1780 кг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лук – 60 кг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свекла – 92 кг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морковь – 70 кг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чеснок – 0,7 кг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перцы – 12 кг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тыквенные – 55,2 кг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4" name="Picture 2" descr="C:\Users\Master\Desktop\участок\S7300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2984"/>
            <a:ext cx="3714744" cy="2786058"/>
          </a:xfrm>
          <a:prstGeom prst="rect">
            <a:avLst/>
          </a:prstGeom>
          <a:noFill/>
        </p:spPr>
      </p:pic>
      <p:pic>
        <p:nvPicPr>
          <p:cNvPr id="3075" name="Picture 3" descr="C:\Users\Master\Desktop\участок\S73002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714752"/>
            <a:ext cx="3809995" cy="2857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00042"/>
            <a:ext cx="4214810" cy="635795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 startAt="8"/>
            </a:pPr>
            <a:r>
              <a:rPr lang="ru-RU" dirty="0" smtClean="0"/>
              <a:t>капуста – 154 кг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ru-RU" dirty="0" smtClean="0"/>
              <a:t>плодово-ягодные культуры – 75 кг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ru-RU" dirty="0" smtClean="0"/>
              <a:t>зелёные культуры – 3,6 кг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ru-RU" dirty="0" smtClean="0"/>
              <a:t>томаты – 58 кг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ru-RU" dirty="0" smtClean="0"/>
              <a:t>рассады цветов – 720 </a:t>
            </a:r>
            <a:r>
              <a:rPr lang="ru-RU" dirty="0" err="1" smtClean="0"/>
              <a:t>шт</a:t>
            </a:r>
            <a:endParaRPr lang="ru-RU" dirty="0" smtClean="0"/>
          </a:p>
          <a:p>
            <a:pPr marL="514350" indent="-514350">
              <a:buFont typeface="+mj-lt"/>
              <a:buAutoNum type="arabicPeriod" startAt="8"/>
            </a:pPr>
            <a:r>
              <a:rPr lang="ru-RU" dirty="0" smtClean="0"/>
              <a:t>рассады овощей – 1700 </a:t>
            </a:r>
            <a:r>
              <a:rPr lang="ru-RU" dirty="0" err="1" smtClean="0"/>
              <a:t>шт</a:t>
            </a:r>
            <a:endParaRPr lang="ru-RU" dirty="0" smtClean="0"/>
          </a:p>
          <a:p>
            <a:pPr marL="514350" indent="-514350">
              <a:buNone/>
            </a:pPr>
            <a:endParaRPr lang="ru-RU" dirty="0" smtClean="0"/>
          </a:p>
          <a:p>
            <a:pPr marL="514350" indent="-514350">
              <a:buNone/>
            </a:pPr>
            <a:r>
              <a:rPr lang="ru-RU" b="1" dirty="0" smtClean="0"/>
              <a:t>Продано рассады населению на сумму 5574 руб.</a:t>
            </a:r>
            <a:endParaRPr lang="ru-RU" b="1" dirty="0"/>
          </a:p>
        </p:txBody>
      </p:sp>
      <p:pic>
        <p:nvPicPr>
          <p:cNvPr id="4098" name="Picture 2" descr="C:\Users\Master\Desktop\участок\DSCN0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381530" cy="3286148"/>
          </a:xfrm>
          <a:prstGeom prst="rect">
            <a:avLst/>
          </a:prstGeom>
          <a:noFill/>
        </p:spPr>
      </p:pic>
      <p:pic>
        <p:nvPicPr>
          <p:cNvPr id="4099" name="Picture 3" descr="C:\Users\Master\Desktop\участок\S73001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42852"/>
            <a:ext cx="4333905" cy="3250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-571528"/>
            <a:ext cx="7643834" cy="442915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72AF2F"/>
                </a:solidFill>
              </a:rPr>
              <a:t>Опытническая и исследовательская деятельность на У.О.У.</a:t>
            </a:r>
            <a:endParaRPr lang="ru-RU" sz="5400" b="1" dirty="0">
              <a:solidFill>
                <a:srgbClr val="72AF2F"/>
              </a:solidFill>
            </a:endParaRPr>
          </a:p>
        </p:txBody>
      </p:sp>
      <p:pic>
        <p:nvPicPr>
          <p:cNvPr id="2050" name="Picture 2" descr="C:\Users\Master\Desktop\участок\DSCN03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3000372"/>
            <a:ext cx="5143504" cy="38576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686800" cy="838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2AF2F"/>
                </a:solidFill>
              </a:rPr>
              <a:t>Общая Характеристика </a:t>
            </a:r>
            <a:endParaRPr lang="ru-RU" dirty="0">
              <a:solidFill>
                <a:srgbClr val="72AF2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357298"/>
            <a:ext cx="8705880" cy="5286412"/>
          </a:xfrm>
        </p:spPr>
        <p:txBody>
          <a:bodyPr numCol="2">
            <a:normAutofit/>
          </a:bodyPr>
          <a:lstStyle/>
          <a:p>
            <a:pPr algn="just">
              <a:buNone/>
            </a:pPr>
            <a:r>
              <a:rPr lang="ru-RU" sz="3000" dirty="0" smtClean="0"/>
              <a:t>    </a:t>
            </a:r>
            <a:r>
              <a:rPr lang="ru-RU" sz="3100" b="1" dirty="0" smtClean="0">
                <a:solidFill>
                  <a:srgbClr val="25592A"/>
                </a:solidFill>
              </a:rPr>
              <a:t>Общая площадь У.О.У. составляет 0,4 га. Участок расположен на северо-востоке от школы. Создан для проведения учебных и внеклассных занятий по естествознанию, биологии, экологии и трудовому обучению.</a:t>
            </a:r>
            <a:endParaRPr lang="ru-RU" sz="3100" b="1" dirty="0">
              <a:solidFill>
                <a:srgbClr val="25592A"/>
              </a:solidFill>
            </a:endParaRPr>
          </a:p>
        </p:txBody>
      </p:sp>
      <p:pic>
        <p:nvPicPr>
          <p:cNvPr id="1026" name="Picture 2" descr="C:\Users\Master\Desktop\участок\S7300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143116"/>
            <a:ext cx="4071966" cy="305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72AF2F"/>
                </a:solidFill>
              </a:rPr>
              <a:t>Влияние рыхления почвы на развитие моркови</a:t>
            </a:r>
            <a:endParaRPr lang="ru-RU" dirty="0">
              <a:solidFill>
                <a:srgbClr val="72AF2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4162"/>
            <a:ext cx="4429124" cy="51609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/>
              <a:t>Цель опыта: </a:t>
            </a:r>
            <a:r>
              <a:rPr lang="ru-RU" sz="2400" dirty="0" smtClean="0"/>
              <a:t>выявить зависимость состава почвы на рост и развитие растений </a:t>
            </a:r>
          </a:p>
          <a:p>
            <a:pPr>
              <a:buNone/>
            </a:pPr>
            <a:r>
              <a:rPr lang="ru-RU" sz="2400" b="1" dirty="0" smtClean="0"/>
              <a:t>Схема опыта:</a:t>
            </a:r>
          </a:p>
          <a:p>
            <a:pPr>
              <a:buNone/>
            </a:pPr>
            <a:endParaRPr lang="ru-RU" sz="2400" b="1" dirty="0" smtClean="0"/>
          </a:p>
          <a:p>
            <a:pPr>
              <a:buNone/>
            </a:pPr>
            <a:endParaRPr lang="ru-RU" sz="2400" b="1" dirty="0" smtClean="0"/>
          </a:p>
          <a:p>
            <a:pPr>
              <a:buNone/>
            </a:pPr>
            <a:r>
              <a:rPr lang="ru-RU" sz="2400" b="1" dirty="0" smtClean="0"/>
              <a:t>Выводы: </a:t>
            </a:r>
            <a:r>
              <a:rPr lang="ru-RU" sz="2400" dirty="0" smtClean="0"/>
              <a:t>в результате постоянного рыхления почвы на опытной делянке урожайность моркови оказалась выше и корнеплоды крупнее.</a:t>
            </a:r>
            <a:endParaRPr lang="ru-RU" sz="24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14282" y="3143248"/>
            <a:ext cx="3000396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«О» - поддерживать почву в рыхлом состоянии</a:t>
            </a:r>
          </a:p>
          <a:p>
            <a:r>
              <a:rPr lang="ru-RU" dirty="0" smtClean="0"/>
              <a:t>«К» – не рыхлить</a:t>
            </a:r>
            <a:endParaRPr lang="ru-RU" dirty="0"/>
          </a:p>
        </p:txBody>
      </p:sp>
      <p:pic>
        <p:nvPicPr>
          <p:cNvPr id="5122" name="Picture 2" descr="C:\Users\Master\Desktop\участок\DSCN0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071678"/>
            <a:ext cx="4595844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rgbClr val="72AF2F"/>
                </a:solidFill>
              </a:rPr>
              <a:t>Сортоизучение</a:t>
            </a:r>
            <a:r>
              <a:rPr lang="ru-RU" dirty="0" smtClean="0">
                <a:solidFill>
                  <a:srgbClr val="72AF2F"/>
                </a:solidFill>
              </a:rPr>
              <a:t> картофеля. Сорта: «</a:t>
            </a:r>
            <a:r>
              <a:rPr lang="ru-RU" dirty="0" err="1" smtClean="0">
                <a:solidFill>
                  <a:srgbClr val="72AF2F"/>
                </a:solidFill>
              </a:rPr>
              <a:t>ред</a:t>
            </a:r>
            <a:r>
              <a:rPr lang="ru-RU" dirty="0" smtClean="0">
                <a:solidFill>
                  <a:srgbClr val="72AF2F"/>
                </a:solidFill>
              </a:rPr>
              <a:t> </a:t>
            </a:r>
            <a:r>
              <a:rPr lang="ru-RU" dirty="0" err="1" smtClean="0">
                <a:solidFill>
                  <a:srgbClr val="72AF2F"/>
                </a:solidFill>
              </a:rPr>
              <a:t>скарлет</a:t>
            </a:r>
            <a:r>
              <a:rPr lang="ru-RU" dirty="0" smtClean="0">
                <a:solidFill>
                  <a:srgbClr val="72AF2F"/>
                </a:solidFill>
              </a:rPr>
              <a:t>», «</a:t>
            </a:r>
            <a:r>
              <a:rPr lang="ru-RU" dirty="0" err="1" smtClean="0">
                <a:solidFill>
                  <a:srgbClr val="72AF2F"/>
                </a:solidFill>
              </a:rPr>
              <a:t>роко</a:t>
            </a:r>
            <a:r>
              <a:rPr lang="ru-RU" dirty="0" smtClean="0">
                <a:solidFill>
                  <a:srgbClr val="72AF2F"/>
                </a:solidFill>
              </a:rPr>
              <a:t>»</a:t>
            </a:r>
            <a:endParaRPr lang="ru-RU" dirty="0">
              <a:solidFill>
                <a:srgbClr val="72AF2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4162"/>
            <a:ext cx="3643306" cy="530383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600" b="1" dirty="0" smtClean="0"/>
              <a:t>Цель опыта: </a:t>
            </a:r>
            <a:r>
              <a:rPr lang="ru-RU" sz="2600" dirty="0" smtClean="0"/>
              <a:t>изучить особенности сортов картофеля «</a:t>
            </a:r>
            <a:r>
              <a:rPr lang="ru-RU" sz="2600" dirty="0" err="1" smtClean="0"/>
              <a:t>Ред</a:t>
            </a:r>
            <a:r>
              <a:rPr lang="ru-RU" sz="2600" dirty="0" smtClean="0"/>
              <a:t> </a:t>
            </a:r>
            <a:r>
              <a:rPr lang="ru-RU" sz="2600" dirty="0" err="1" smtClean="0"/>
              <a:t>Скарлет</a:t>
            </a:r>
            <a:r>
              <a:rPr lang="ru-RU" sz="2600" dirty="0" smtClean="0"/>
              <a:t>», «</a:t>
            </a:r>
            <a:r>
              <a:rPr lang="ru-RU" sz="2600" dirty="0" err="1" smtClean="0"/>
              <a:t>Роко</a:t>
            </a:r>
            <a:r>
              <a:rPr lang="ru-RU" sz="2600" dirty="0" smtClean="0"/>
              <a:t>»</a:t>
            </a:r>
          </a:p>
          <a:p>
            <a:pPr>
              <a:buNone/>
            </a:pPr>
            <a:r>
              <a:rPr lang="ru-RU" sz="2600" b="1" dirty="0" smtClean="0"/>
              <a:t>Схема опыта:</a:t>
            </a:r>
          </a:p>
          <a:p>
            <a:pPr>
              <a:buNone/>
            </a:pPr>
            <a:endParaRPr lang="ru-RU" sz="2600" b="1" dirty="0" smtClean="0"/>
          </a:p>
          <a:p>
            <a:pPr>
              <a:buNone/>
            </a:pPr>
            <a:r>
              <a:rPr lang="ru-RU" sz="2600" dirty="0" smtClean="0"/>
              <a:t>1 – «</a:t>
            </a:r>
            <a:r>
              <a:rPr lang="ru-RU" sz="2600" dirty="0" err="1" smtClean="0"/>
              <a:t>Ред</a:t>
            </a:r>
            <a:r>
              <a:rPr lang="ru-RU" sz="2600" dirty="0" smtClean="0"/>
              <a:t> </a:t>
            </a:r>
            <a:r>
              <a:rPr lang="ru-RU" sz="2600" dirty="0" err="1" smtClean="0"/>
              <a:t>Скарлет</a:t>
            </a:r>
            <a:r>
              <a:rPr lang="ru-RU" sz="2600" dirty="0" smtClean="0"/>
              <a:t>»</a:t>
            </a:r>
          </a:p>
          <a:p>
            <a:pPr>
              <a:buNone/>
            </a:pPr>
            <a:r>
              <a:rPr lang="ru-RU" sz="2600" dirty="0" smtClean="0"/>
              <a:t>2 – «</a:t>
            </a:r>
            <a:r>
              <a:rPr lang="ru-RU" sz="2600" dirty="0" err="1" smtClean="0"/>
              <a:t>Роко</a:t>
            </a:r>
            <a:r>
              <a:rPr lang="ru-RU" sz="2600" dirty="0" smtClean="0"/>
              <a:t>» </a:t>
            </a:r>
          </a:p>
          <a:p>
            <a:pPr>
              <a:buNone/>
            </a:pPr>
            <a:r>
              <a:rPr lang="ru-RU" sz="2600" b="1" dirty="0" smtClean="0"/>
              <a:t>Выводы: </a:t>
            </a:r>
            <a:r>
              <a:rPr lang="ru-RU" sz="2600" dirty="0" smtClean="0"/>
              <a:t>сорт «</a:t>
            </a:r>
            <a:r>
              <a:rPr lang="ru-RU" sz="2600" dirty="0" err="1" smtClean="0"/>
              <a:t>Роко</a:t>
            </a:r>
            <a:r>
              <a:rPr lang="ru-RU" sz="2600" dirty="0" smtClean="0"/>
              <a:t>» оказался более урожайным и менее подвержен</a:t>
            </a:r>
            <a:r>
              <a:rPr lang="en-US" sz="2600" dirty="0" smtClean="0"/>
              <a:t> </a:t>
            </a:r>
            <a:r>
              <a:rPr lang="ru-RU" sz="2600" dirty="0" smtClean="0"/>
              <a:t>заболеваниям</a:t>
            </a:r>
            <a:endParaRPr lang="ru-RU" sz="2600" b="1" dirty="0" smtClean="0"/>
          </a:p>
          <a:p>
            <a:pPr>
              <a:buNone/>
            </a:pP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4282" y="3500438"/>
          <a:ext cx="214314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785"/>
                <a:gridCol w="535785"/>
                <a:gridCol w="535785"/>
                <a:gridCol w="535785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1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C0000"/>
                          </a:solidFill>
                        </a:rPr>
                        <a:t>2</a:t>
                      </a:r>
                      <a:endParaRPr lang="ru-RU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1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C0000"/>
                          </a:solidFill>
                        </a:rPr>
                        <a:t>2</a:t>
                      </a:r>
                      <a:endParaRPr lang="ru-RU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3" descr="C:\Users\Master\Desktop\участок\DSCN03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857364"/>
            <a:ext cx="5143536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97B000"/>
                </a:solidFill>
              </a:rPr>
              <a:t>Размножение картофеля семенным способом</a:t>
            </a:r>
            <a:endParaRPr lang="ru-RU" dirty="0">
              <a:solidFill>
                <a:srgbClr val="97B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3571868" cy="564357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/>
              <a:t>Цель опыта: </a:t>
            </a:r>
            <a:r>
              <a:rPr lang="ru-RU" dirty="0" smtClean="0"/>
              <a:t>получить посадочный материал картофеля сортов «Триумф», «</a:t>
            </a:r>
            <a:r>
              <a:rPr lang="ru-RU" dirty="0" err="1" smtClean="0"/>
              <a:t>Велина</a:t>
            </a:r>
            <a:r>
              <a:rPr lang="ru-RU" dirty="0" smtClean="0"/>
              <a:t>». Общая площадь под опытом 2 м²</a:t>
            </a:r>
          </a:p>
          <a:p>
            <a:pPr>
              <a:buNone/>
            </a:pPr>
            <a:r>
              <a:rPr lang="ru-RU" b="1" dirty="0" smtClean="0"/>
              <a:t>Выводы: </a:t>
            </a:r>
            <a:r>
              <a:rPr lang="ru-RU" dirty="0" smtClean="0"/>
              <a:t>получен посадочный материал сорта «Триумф» – 5 кг., сорта «</a:t>
            </a:r>
            <a:r>
              <a:rPr lang="ru-RU" dirty="0" err="1" smtClean="0"/>
              <a:t>Велина</a:t>
            </a:r>
            <a:r>
              <a:rPr lang="ru-RU" dirty="0" smtClean="0"/>
              <a:t>» – 7,2 кг. </a:t>
            </a:r>
            <a:r>
              <a:rPr lang="ru-RU" dirty="0" err="1" smtClean="0"/>
              <a:t>Поражённость</a:t>
            </a:r>
            <a:r>
              <a:rPr lang="ru-RU" dirty="0" smtClean="0"/>
              <a:t> болезнями не выявлена. </a:t>
            </a:r>
            <a:endParaRPr lang="ru-RU" dirty="0"/>
          </a:p>
        </p:txBody>
      </p:sp>
      <p:pic>
        <p:nvPicPr>
          <p:cNvPr id="4" name="Picture 2" descr="C:\Users\Master\Desktop\участок\DSCN03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643050"/>
            <a:ext cx="2786064" cy="3714752"/>
          </a:xfrm>
          <a:prstGeom prst="rect">
            <a:avLst/>
          </a:prstGeom>
          <a:noFill/>
        </p:spPr>
      </p:pic>
      <p:pic>
        <p:nvPicPr>
          <p:cNvPr id="5" name="Picture 3" descr="C:\Users\Master\Desktop\участок\DSCN03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3643314"/>
            <a:ext cx="3619526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97B000"/>
                </a:solidFill>
              </a:rPr>
              <a:t>Сортоизучение</a:t>
            </a:r>
            <a:r>
              <a:rPr lang="ru-RU" dirty="0" smtClean="0">
                <a:solidFill>
                  <a:srgbClr val="97B000"/>
                </a:solidFill>
              </a:rPr>
              <a:t> перцев. Сорт «питон»</a:t>
            </a:r>
            <a:endParaRPr lang="ru-RU" dirty="0">
              <a:solidFill>
                <a:srgbClr val="97B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4500562" cy="571501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/>
              <a:t>Цель опыта: </a:t>
            </a:r>
            <a:r>
              <a:rPr lang="ru-RU" dirty="0" smtClean="0"/>
              <a:t>вырастить перец сорта «Питон» и изучить качество его плодов.</a:t>
            </a:r>
          </a:p>
          <a:p>
            <a:pPr>
              <a:buNone/>
            </a:pPr>
            <a:r>
              <a:rPr lang="ru-RU" b="1" dirty="0" smtClean="0"/>
              <a:t>Схема опыта: </a:t>
            </a:r>
            <a:r>
              <a:rPr lang="en-US" dirty="0" smtClean="0"/>
              <a:t>S</a:t>
            </a:r>
            <a:r>
              <a:rPr lang="ru-RU" dirty="0" smtClean="0"/>
              <a:t>=2,55 м²</a:t>
            </a:r>
          </a:p>
          <a:p>
            <a:pPr>
              <a:buNone/>
            </a:pPr>
            <a:r>
              <a:rPr lang="ru-RU" dirty="0" smtClean="0"/>
              <a:t>Схема посадки растений – 40×60 см.</a:t>
            </a:r>
          </a:p>
          <a:p>
            <a:pPr>
              <a:buNone/>
            </a:pPr>
            <a:r>
              <a:rPr lang="ru-RU" b="1" dirty="0" smtClean="0"/>
              <a:t>Выводы</a:t>
            </a:r>
            <a:r>
              <a:rPr lang="ru-RU" dirty="0" smtClean="0"/>
              <a:t>: плоды сорта «Питон» имеют змеевидную форму. Длина – 20-25 см., окраска: техническая спелость – зелёная, биологическая спелость – красная. Вкусовые качества хорошие. </a:t>
            </a:r>
            <a:endParaRPr lang="ru-RU" dirty="0"/>
          </a:p>
        </p:txBody>
      </p:sp>
      <p:pic>
        <p:nvPicPr>
          <p:cNvPr id="7170" name="Picture 2" descr="C:\Users\Master\Desktop\участок\DSCN03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00024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97B000"/>
                </a:solidFill>
              </a:rPr>
              <a:t>Влияние </a:t>
            </a:r>
            <a:r>
              <a:rPr lang="ru-RU" dirty="0" err="1" smtClean="0">
                <a:solidFill>
                  <a:srgbClr val="97B000"/>
                </a:solidFill>
              </a:rPr>
              <a:t>прищипывания</a:t>
            </a:r>
            <a:r>
              <a:rPr lang="ru-RU" dirty="0" smtClean="0">
                <a:solidFill>
                  <a:srgbClr val="97B000"/>
                </a:solidFill>
              </a:rPr>
              <a:t> верхушки роста на развитие астр</a:t>
            </a:r>
            <a:endParaRPr lang="ru-RU" dirty="0">
              <a:solidFill>
                <a:srgbClr val="97B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52578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400" b="1" dirty="0" smtClean="0"/>
              <a:t>Цель опыта: </a:t>
            </a:r>
            <a:r>
              <a:rPr lang="ru-RU" sz="2400" dirty="0" smtClean="0"/>
              <a:t>показать роль </a:t>
            </a:r>
            <a:r>
              <a:rPr lang="ru-RU" sz="2400" dirty="0" err="1" smtClean="0"/>
              <a:t>прищипывания</a:t>
            </a:r>
            <a:r>
              <a:rPr lang="ru-RU" sz="2400" dirty="0" smtClean="0"/>
              <a:t> верхушки роста на количество соцветий и их размеры</a:t>
            </a:r>
          </a:p>
          <a:p>
            <a:pPr>
              <a:buNone/>
            </a:pPr>
            <a:r>
              <a:rPr lang="ru-RU" sz="2400" b="1" dirty="0" smtClean="0"/>
              <a:t>Схема опыта: </a:t>
            </a:r>
          </a:p>
          <a:p>
            <a:pPr>
              <a:buNone/>
            </a:pPr>
            <a:endParaRPr lang="ru-RU" sz="2400" b="1" dirty="0" smtClean="0"/>
          </a:p>
          <a:p>
            <a:pPr>
              <a:buNone/>
            </a:pPr>
            <a:endParaRPr lang="ru-RU" sz="2400" b="1" dirty="0" smtClean="0"/>
          </a:p>
          <a:p>
            <a:pPr>
              <a:buNone/>
            </a:pPr>
            <a:endParaRPr lang="ru-RU" sz="2400" b="1" dirty="0" smtClean="0"/>
          </a:p>
          <a:p>
            <a:pPr>
              <a:buNone/>
            </a:pPr>
            <a:endParaRPr lang="ru-RU" sz="2400" b="1" dirty="0" smtClean="0"/>
          </a:p>
          <a:p>
            <a:pPr>
              <a:buNone/>
            </a:pPr>
            <a:r>
              <a:rPr lang="ru-RU" sz="2400" b="1" dirty="0" smtClean="0"/>
              <a:t>Результаты: </a:t>
            </a:r>
            <a:r>
              <a:rPr lang="ru-RU" sz="2400" dirty="0" smtClean="0"/>
              <a:t>1 вариант – количество соцветий 16, размер соцветий 7,5 см. 2 вариант – количество соцветий 8, размер соцветий – 5 см.</a:t>
            </a:r>
            <a:endParaRPr lang="ru-RU" sz="2400" b="1" dirty="0" smtClean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214810" y="1600200"/>
            <a:ext cx="4776790" cy="5257800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/>
              <a:t>Вывод:</a:t>
            </a:r>
            <a:r>
              <a:rPr lang="ru-RU" dirty="0" smtClean="0"/>
              <a:t> в результате </a:t>
            </a:r>
            <a:r>
              <a:rPr lang="ru-RU" dirty="0" err="1" smtClean="0"/>
              <a:t>прищипывания</a:t>
            </a:r>
            <a:r>
              <a:rPr lang="ru-RU" dirty="0" smtClean="0"/>
              <a:t> точки роста количество соцветий и их размеры увеличиваются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2844" y="3286124"/>
          <a:ext cx="3643338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669"/>
                <a:gridCol w="1821669"/>
              </a:tblGrid>
              <a:tr h="983323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</a:t>
                      </a:r>
                      <a:r>
                        <a:rPr lang="ru-RU" sz="1600" b="1" baseline="0" dirty="0" smtClean="0"/>
                        <a:t> вариант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Прищипка верхушки роста</a:t>
                      </a:r>
                      <a:r>
                        <a:rPr lang="ru-RU" sz="1600" b="1" baseline="0" dirty="0" smtClean="0"/>
                        <a:t> центрального побега</a:t>
                      </a:r>
                      <a:endParaRPr lang="ru-RU" sz="1600" b="1" dirty="0"/>
                    </a:p>
                  </a:txBody>
                  <a:tcPr/>
                </a:tc>
              </a:tr>
              <a:tr h="302561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2 вариант 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Без прищипки</a:t>
                      </a:r>
                      <a:endParaRPr lang="ru-RU" sz="16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4" name="Picture 2" descr="C:\Users\Master\Desktop\участок\DSCN0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571612"/>
            <a:ext cx="4500562" cy="33754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97B000"/>
                </a:solidFill>
              </a:rPr>
              <a:t>Проект «мой овощ»</a:t>
            </a:r>
            <a:endParaRPr lang="ru-RU" dirty="0">
              <a:solidFill>
                <a:srgbClr val="97B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8991600" cy="564357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/>
              <a:t>Цель проекта: </a:t>
            </a:r>
            <a:r>
              <a:rPr lang="ru-RU" dirty="0" smtClean="0"/>
              <a:t>практически освоить технологию выращивания теплолюбивых культур (арбуза и дыни) в условиях Нечерноземья. Площадь под опытом 10 м².</a:t>
            </a:r>
          </a:p>
          <a:p>
            <a:pPr>
              <a:buNone/>
            </a:pPr>
            <a:r>
              <a:rPr lang="ru-RU" b="1" dirty="0" smtClean="0"/>
              <a:t>Содержание деятельности</a:t>
            </a:r>
            <a:r>
              <a:rPr lang="ru-RU" dirty="0" smtClean="0"/>
              <a:t>: поиск информации о культуре арбуза и дыни  по различным источникам. Ознакомление с характеристикой сорта арбуза «</a:t>
            </a:r>
            <a:r>
              <a:rPr lang="ru-RU" dirty="0" err="1" smtClean="0"/>
              <a:t>Ультраранний</a:t>
            </a:r>
            <a:r>
              <a:rPr lang="ru-RU" dirty="0" smtClean="0"/>
              <a:t>», сорта дыни «Колхозница». Ознакомление с технологией выращивания. Посев семян. Уход за рассадой. Высадка рассады в грунт. Уход за растениями</a:t>
            </a:r>
          </a:p>
          <a:p>
            <a:pPr>
              <a:buNone/>
            </a:pPr>
            <a:r>
              <a:rPr lang="ru-RU" b="1" dirty="0" smtClean="0"/>
              <a:t>Результаты: </a:t>
            </a:r>
            <a:r>
              <a:rPr lang="ru-RU" dirty="0" smtClean="0"/>
              <a:t>вырастили 4,6 кг арбузов, максимальный вес плода – 2,3 кг, 9,6 кг дыни, максимальный вес плода – 1,2 кг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Вывод</a:t>
            </a:r>
            <a:r>
              <a:rPr lang="ru-RU" dirty="0" smtClean="0"/>
              <a:t>: в условиях Нечерноземья возможно выращивание теплолюбивых культур, используя     рассадный метод выращивания.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ster\Desktop\участок\DSCN0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4667283" cy="3500462"/>
          </a:xfrm>
          <a:prstGeom prst="rect">
            <a:avLst/>
          </a:prstGeom>
          <a:noFill/>
        </p:spPr>
      </p:pic>
      <p:pic>
        <p:nvPicPr>
          <p:cNvPr id="1027" name="Picture 3" descr="C:\Users\Master\Desktop\участок\DSCN03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857232"/>
            <a:ext cx="3821915" cy="5095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97B000"/>
                </a:solidFill>
              </a:rPr>
              <a:t>Исследовательская работа «влияние табачного дыма на рост и развитие укропа»</a:t>
            </a:r>
            <a:endParaRPr lang="ru-RU" dirty="0">
              <a:solidFill>
                <a:srgbClr val="97B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558961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Цель: </a:t>
            </a:r>
            <a:r>
              <a:rPr lang="ru-RU" dirty="0" smtClean="0"/>
              <a:t>выявить отрицательное воздействие окуривания растений табачным дымом на их рост и развитие (на примере укропа). </a:t>
            </a:r>
            <a:r>
              <a:rPr lang="en-US" dirty="0" smtClean="0"/>
              <a:t>S=2 </a:t>
            </a:r>
            <a:r>
              <a:rPr lang="ru-RU" dirty="0" smtClean="0"/>
              <a:t>м²</a:t>
            </a:r>
          </a:p>
          <a:p>
            <a:pPr>
              <a:buNone/>
            </a:pPr>
            <a:r>
              <a:rPr lang="ru-RU" b="1" dirty="0" smtClean="0"/>
              <a:t>Схема опыта: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dirty="0" smtClean="0"/>
              <a:t>Результаты: </a:t>
            </a:r>
            <a:r>
              <a:rPr lang="ru-RU" dirty="0" smtClean="0"/>
              <a:t>после 3-го окуривания наблюдалось пожелтение растений, </a:t>
            </a:r>
            <a:r>
              <a:rPr lang="ru-RU" dirty="0" err="1" smtClean="0"/>
              <a:t>маловетвистость</a:t>
            </a:r>
            <a:r>
              <a:rPr lang="ru-RU" dirty="0" smtClean="0"/>
              <a:t>, отставание в росте.</a:t>
            </a:r>
          </a:p>
          <a:p>
            <a:pPr>
              <a:buNone/>
            </a:pPr>
            <a:r>
              <a:rPr lang="ru-RU" b="1" dirty="0" smtClean="0"/>
              <a:t>Вывод:</a:t>
            </a:r>
            <a:r>
              <a:rPr lang="ru-RU" dirty="0" smtClean="0"/>
              <a:t> табачный дым замедляет рост и развитие растений укропа и снижает урожайность.</a:t>
            </a:r>
            <a:endParaRPr lang="ru-RU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714612" y="3071810"/>
          <a:ext cx="3476628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314"/>
                <a:gridCol w="173831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 вариант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Растения окуриваются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 вариант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Растения не окуриваются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97B000"/>
                </a:solidFill>
              </a:rPr>
              <a:t>Исследовательская работа «определение кислотности почв и восприимчивости их к кислотным осадкам»</a:t>
            </a:r>
            <a:endParaRPr lang="ru-RU" dirty="0">
              <a:solidFill>
                <a:srgbClr val="97B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14488"/>
            <a:ext cx="8991600" cy="530383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dirty="0" smtClean="0"/>
              <a:t>Цель: </a:t>
            </a:r>
            <a:r>
              <a:rPr lang="ru-RU" dirty="0" smtClean="0"/>
              <a:t>определить кислотность почв различными методами, выявить пробы с наибольшей восприимчивостью к кислотным дождям</a:t>
            </a:r>
          </a:p>
          <a:p>
            <a:pPr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1 метод: </a:t>
            </a:r>
            <a:r>
              <a:rPr lang="ru-RU" dirty="0" smtClean="0"/>
              <a:t>с помощью биоиндикаторов (растений, произрастающих на почвах с разной кислотностью)</a:t>
            </a:r>
          </a:p>
          <a:p>
            <a:pPr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2 метод: </a:t>
            </a:r>
            <a:r>
              <a:rPr lang="ru-RU" dirty="0" smtClean="0"/>
              <a:t>химический анализ</a:t>
            </a:r>
          </a:p>
          <a:p>
            <a:pPr>
              <a:buNone/>
            </a:pPr>
            <a:r>
              <a:rPr lang="ru-RU" dirty="0" smtClean="0"/>
              <a:t>Для исследования брались почвы цветочно-декоративного отдела, дендрария, полевого отдела У.О.У.</a:t>
            </a:r>
          </a:p>
          <a:p>
            <a:pPr>
              <a:buNone/>
            </a:pPr>
            <a:r>
              <a:rPr lang="ru-RU" b="1" dirty="0" smtClean="0"/>
              <a:t>Выводы: </a:t>
            </a:r>
            <a:r>
              <a:rPr lang="ru-RU" dirty="0" smtClean="0"/>
              <a:t>наиболее кислые почвы имеет школьный дендрарий. Эти почвы наиболее восприимчивы к кислотным дождям, т.к. имеют наибольшую буферную ёмкость.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ster\Desktop\участок\S730019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14414" y="1357298"/>
            <a:ext cx="6786610" cy="508995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142852"/>
            <a:ext cx="792961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2AF2F"/>
                </a:solidFill>
              </a:rPr>
              <a:t>У.О.У. имеет следующие отделы:</a:t>
            </a:r>
            <a:endParaRPr lang="ru-RU" dirty="0">
              <a:solidFill>
                <a:srgbClr val="72AF2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8954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ru-RU" dirty="0" smtClean="0">
                <a:solidFill>
                  <a:srgbClr val="25592A"/>
                </a:solidFill>
              </a:rPr>
              <a:t>Цветочно-декоративный – 50 м² 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>
                <a:solidFill>
                  <a:srgbClr val="25592A"/>
                </a:solidFill>
              </a:rPr>
              <a:t>Отдел начальных классов – 20,4 м²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>
                <a:solidFill>
                  <a:srgbClr val="25592A"/>
                </a:solidFill>
              </a:rPr>
              <a:t>Овощной отдел – 130 м²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>
                <a:solidFill>
                  <a:srgbClr val="25592A"/>
                </a:solidFill>
              </a:rPr>
              <a:t>Полевой отдел – 800 м²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>
                <a:solidFill>
                  <a:srgbClr val="25592A"/>
                </a:solidFill>
              </a:rPr>
              <a:t>Плодово-ягодный отдел – 465 м²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>
                <a:solidFill>
                  <a:srgbClr val="25592A"/>
                </a:solidFill>
              </a:rPr>
              <a:t>Защищённый грунт – 38 м²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>
                <a:solidFill>
                  <a:srgbClr val="25592A"/>
                </a:solidFill>
              </a:rPr>
              <a:t>Отдел биологии и экологии растений – 2,5 м²</a:t>
            </a:r>
          </a:p>
          <a:p>
            <a:pPr marL="514350" indent="-514350">
              <a:buFont typeface="+mj-lt"/>
              <a:buAutoNum type="arabicParenR"/>
            </a:pPr>
            <a:r>
              <a:rPr lang="ru-RU" dirty="0" smtClean="0">
                <a:solidFill>
                  <a:srgbClr val="25592A"/>
                </a:solidFill>
              </a:rPr>
              <a:t>Отдел древесно-кустарниковых </a:t>
            </a:r>
          </a:p>
          <a:p>
            <a:pPr marL="514350" indent="-514350">
              <a:buNone/>
            </a:pPr>
            <a:r>
              <a:rPr lang="ru-RU" dirty="0" smtClean="0">
                <a:solidFill>
                  <a:srgbClr val="25592A"/>
                </a:solidFill>
              </a:rPr>
              <a:t>пород – 2469,6 м²</a:t>
            </a:r>
            <a:endParaRPr lang="ru-RU" dirty="0">
              <a:solidFill>
                <a:srgbClr val="25592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2AF2F"/>
                </a:solidFill>
              </a:rPr>
              <a:t>Цветочно-декоративный отдел</a:t>
            </a:r>
            <a:endParaRPr lang="ru-RU" dirty="0">
              <a:solidFill>
                <a:srgbClr val="72AF2F"/>
              </a:solidFill>
            </a:endParaRPr>
          </a:p>
        </p:txBody>
      </p:sp>
      <p:pic>
        <p:nvPicPr>
          <p:cNvPr id="2051" name="Picture 3" descr="C:\Users\Master\Desktop\120SSCAM\S7300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071546"/>
            <a:ext cx="3809995" cy="2857496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-214346" y="1500174"/>
            <a:ext cx="8991600" cy="4525963"/>
          </a:xfrm>
        </p:spPr>
        <p:txBody>
          <a:bodyPr numCol="2"/>
          <a:lstStyle/>
          <a:p>
            <a:pPr>
              <a:buNone/>
            </a:pPr>
            <a:r>
              <a:rPr lang="ru-RU" dirty="0" smtClean="0">
                <a:solidFill>
                  <a:srgbClr val="364935"/>
                </a:solidFill>
              </a:rPr>
              <a:t>   Отдел представлен разнообразными цветочно-декоративными культурами. Выращиваются многолетники, двулетники, однолетники.</a:t>
            </a:r>
            <a:endParaRPr lang="ru-RU" dirty="0">
              <a:solidFill>
                <a:srgbClr val="364935"/>
              </a:solidFill>
            </a:endParaRPr>
          </a:p>
        </p:txBody>
      </p:sp>
      <p:pic>
        <p:nvPicPr>
          <p:cNvPr id="2052" name="Picture 4" descr="C:\Users\Master\Desktop\участок\DSCN0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714620"/>
            <a:ext cx="3714744" cy="2786058"/>
          </a:xfrm>
          <a:prstGeom prst="rect">
            <a:avLst/>
          </a:prstGeom>
          <a:noFill/>
        </p:spPr>
      </p:pic>
      <p:pic>
        <p:nvPicPr>
          <p:cNvPr id="2053" name="Picture 5" descr="C:\Users\Master\Desktop\участок\DSCN03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000504"/>
            <a:ext cx="3524242" cy="2643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>
                <a:solidFill>
                  <a:srgbClr val="72AF2F"/>
                </a:solidFill>
              </a:rPr>
              <a:t>Отдел начальных классов</a:t>
            </a:r>
            <a:endParaRPr lang="ru-RU" dirty="0">
              <a:solidFill>
                <a:srgbClr val="72AF2F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0" y="1714488"/>
            <a:ext cx="4557682" cy="47244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3400" dirty="0" smtClean="0"/>
              <a:t>В отделе обучающиеся 1-4 классов выращивают корнеплоды, лук, бобовые, цветочно-декоративные культуры</a:t>
            </a:r>
            <a:endParaRPr lang="ru-RU" sz="3400" dirty="0"/>
          </a:p>
        </p:txBody>
      </p:sp>
      <p:pic>
        <p:nvPicPr>
          <p:cNvPr id="2050" name="Picture 2" descr="C:\Users\Master\Desktop\DSCN0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143116"/>
            <a:ext cx="4619656" cy="3464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2AF2F"/>
                </a:solidFill>
              </a:rPr>
              <a:t>Овощной отдел</a:t>
            </a:r>
            <a:endParaRPr lang="ru-RU" dirty="0">
              <a:solidFill>
                <a:srgbClr val="72AF2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4162"/>
            <a:ext cx="4000496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3400" b="1" dirty="0" smtClean="0"/>
              <a:t>В отделе используется </a:t>
            </a:r>
            <a:r>
              <a:rPr lang="ru-RU" sz="3400" b="1" dirty="0" err="1" smtClean="0"/>
              <a:t>пятипольный</a:t>
            </a:r>
            <a:r>
              <a:rPr lang="ru-RU" sz="3400" b="1" dirty="0" smtClean="0"/>
              <a:t> севооборот. Выращиваются разнообразные сорта овощных культур</a:t>
            </a:r>
            <a:endParaRPr lang="ru-RU" sz="3400" b="1" dirty="0"/>
          </a:p>
        </p:txBody>
      </p:sp>
      <p:pic>
        <p:nvPicPr>
          <p:cNvPr id="4098" name="Picture 2" descr="C:\Users\Master\Desktop\участок\DSCN0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142984"/>
            <a:ext cx="3857620" cy="2893215"/>
          </a:xfrm>
          <a:prstGeom prst="rect">
            <a:avLst/>
          </a:prstGeom>
          <a:noFill/>
        </p:spPr>
      </p:pic>
      <p:pic>
        <p:nvPicPr>
          <p:cNvPr id="4099" name="Picture 3" descr="C:\Users\Master\Desktop\участок\DSCN03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3714752"/>
            <a:ext cx="4000496" cy="3000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Master\Desktop\участок\DSCN0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1" y="214290"/>
            <a:ext cx="4000528" cy="3000396"/>
          </a:xfrm>
          <a:prstGeom prst="rect">
            <a:avLst/>
          </a:prstGeom>
          <a:noFill/>
        </p:spPr>
      </p:pic>
      <p:pic>
        <p:nvPicPr>
          <p:cNvPr id="5124" name="Picture 4" descr="C:\Users\Master\Desktop\участок\S7300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429000"/>
            <a:ext cx="4214810" cy="3161108"/>
          </a:xfrm>
          <a:prstGeom prst="rect">
            <a:avLst/>
          </a:prstGeom>
          <a:noFill/>
        </p:spPr>
      </p:pic>
      <p:pic>
        <p:nvPicPr>
          <p:cNvPr id="5125" name="Picture 5" descr="C:\Users\Master\Desktop\участок\S7300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86124"/>
            <a:ext cx="4381499" cy="3286124"/>
          </a:xfrm>
          <a:prstGeom prst="rect">
            <a:avLst/>
          </a:prstGeom>
          <a:noFill/>
        </p:spPr>
      </p:pic>
      <p:pic>
        <p:nvPicPr>
          <p:cNvPr id="5126" name="Picture 6" descr="C:\Users\Master\Desktop\участок\S73001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14290"/>
            <a:ext cx="4000496" cy="3000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ster\Desktop\участок\S7300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48253" cy="3786190"/>
          </a:xfrm>
          <a:prstGeom prst="rect">
            <a:avLst/>
          </a:prstGeom>
          <a:noFill/>
        </p:spPr>
      </p:pic>
      <p:pic>
        <p:nvPicPr>
          <p:cNvPr id="6147" name="Picture 3" descr="C:\Users\Master\Desktop\участок\S7300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143004"/>
            <a:ext cx="4286248" cy="5714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rgbClr val="72AF2F"/>
                </a:solidFill>
              </a:rPr>
              <a:t>Коллекционный подотдел овощного отдела</a:t>
            </a:r>
            <a:endParaRPr lang="ru-RU" sz="3000" b="1" dirty="0">
              <a:solidFill>
                <a:srgbClr val="72AF2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736"/>
            <a:ext cx="8991600" cy="542926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Представлен следующими культурами: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Сельдерей корневой, листовой, черешковый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Петрушка листовая и кудрявая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Салаты разных сортов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Укроп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Топинамбур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Шпинат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Лук-порей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Базилик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Мелисса лимонная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Спаржа овощная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Кресс-салат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Редька летняя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Мангольд</a:t>
            </a:r>
            <a:endParaRPr lang="ru-RU" dirty="0"/>
          </a:p>
        </p:txBody>
      </p:sp>
      <p:pic>
        <p:nvPicPr>
          <p:cNvPr id="7170" name="Picture 2" descr="C:\Users\Master\Desktop\участок\S73001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786058"/>
            <a:ext cx="5048253" cy="3786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83174A57D250E488C26B0A716F88F2A" ma:contentTypeVersion="0" ma:contentTypeDescription="Создание документа." ma:contentTypeScope="" ma:versionID="9a6875d1c0298dc5b22ceacb9a46d0e6">
  <xsd:schema xmlns:xsd="http://www.w3.org/2001/XMLSchema" xmlns:xs="http://www.w3.org/2001/XMLSchema" xmlns:p="http://schemas.microsoft.com/office/2006/metadata/properties" xmlns:ns2="abdb83d0-779d-445a-a542-78c4e7e32ea9" targetNamespace="http://schemas.microsoft.com/office/2006/metadata/properties" ma:root="true" ma:fieldsID="81d4fe4568dadb21deafbc8a24a19468" ns2:_="">
    <xsd:import namespace="abdb83d0-779d-445a-a542-78c4e7e32ea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b83d0-779d-445a-a542-78c4e7e32ea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bdb83d0-779d-445a-a542-78c4e7e32ea9">UX25FU4DC2SS-485-125</_dlc_DocId>
    <_dlc_DocIdUrl xmlns="abdb83d0-779d-445a-a542-78c4e7e32ea9">
      <Url>http://www.eduportal44.ru/soligalich/Kuzem_OSchool/1/_layouts/15/DocIdRedir.aspx?ID=UX25FU4DC2SS-485-125</Url>
      <Description>UX25FU4DC2SS-485-125</Description>
    </_dlc_DocIdUrl>
  </documentManagement>
</p:properties>
</file>

<file path=customXml/itemProps1.xml><?xml version="1.0" encoding="utf-8"?>
<ds:datastoreItem xmlns:ds="http://schemas.openxmlformats.org/officeDocument/2006/customXml" ds:itemID="{5074C78E-13A2-4AF4-87B1-3F2817B377A6}"/>
</file>

<file path=customXml/itemProps2.xml><?xml version="1.0" encoding="utf-8"?>
<ds:datastoreItem xmlns:ds="http://schemas.openxmlformats.org/officeDocument/2006/customXml" ds:itemID="{EEE76531-3140-41B0-B384-FCA1E584959B}"/>
</file>

<file path=customXml/itemProps3.xml><?xml version="1.0" encoding="utf-8"?>
<ds:datastoreItem xmlns:ds="http://schemas.openxmlformats.org/officeDocument/2006/customXml" ds:itemID="{0E76BCB7-EC82-4882-97E8-4AE15DB4FD92}"/>
</file>

<file path=customXml/itemProps4.xml><?xml version="1.0" encoding="utf-8"?>
<ds:datastoreItem xmlns:ds="http://schemas.openxmlformats.org/officeDocument/2006/customXml" ds:itemID="{D2842132-6601-4037-84A4-826A021E2961}"/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552</TotalTime>
  <Words>1053</Words>
  <Application>Microsoft Office PowerPoint</Application>
  <PresentationFormat>Экран (4:3)</PresentationFormat>
  <Paragraphs>168</Paragraphs>
  <Slides>29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Трек</vt:lpstr>
      <vt:lpstr>Слайд 1</vt:lpstr>
      <vt:lpstr>Общая Характеристика </vt:lpstr>
      <vt:lpstr>У.О.У. имеет следующие отделы:</vt:lpstr>
      <vt:lpstr>Цветочно-декоративный отдел</vt:lpstr>
      <vt:lpstr>Отдел начальных классов</vt:lpstr>
      <vt:lpstr>Овощной отдел</vt:lpstr>
      <vt:lpstr>Слайд 7</vt:lpstr>
      <vt:lpstr>Слайд 8</vt:lpstr>
      <vt:lpstr>Коллекционный подотдел овощного отдела</vt:lpstr>
      <vt:lpstr>Полевой отдел</vt:lpstr>
      <vt:lpstr>Плодово-ягодный отдел</vt:lpstr>
      <vt:lpstr>Слайд 12</vt:lpstr>
      <vt:lpstr>Защищённый грунт</vt:lpstr>
      <vt:lpstr>Отдел биологии и экологии растений</vt:lpstr>
      <vt:lpstr>Отдел древесно-кустарниковых пород</vt:lpstr>
      <vt:lpstr>Слайд 16</vt:lpstr>
      <vt:lpstr>Экономические показатели</vt:lpstr>
      <vt:lpstr>Слайд 18</vt:lpstr>
      <vt:lpstr>Опытническая и исследовательская деятельность на У.О.У.</vt:lpstr>
      <vt:lpstr>Влияние рыхления почвы на развитие моркови</vt:lpstr>
      <vt:lpstr>Сортоизучение картофеля. Сорта: «ред скарлет», «роко»</vt:lpstr>
      <vt:lpstr>Размножение картофеля семенным способом</vt:lpstr>
      <vt:lpstr>Сортоизучение перцев. Сорт «питон»</vt:lpstr>
      <vt:lpstr>Влияние прищипывания верхушки роста на развитие астр</vt:lpstr>
      <vt:lpstr>Проект «мой овощ»</vt:lpstr>
      <vt:lpstr>Слайд 26</vt:lpstr>
      <vt:lpstr>Исследовательская работа «влияние табачного дыма на рост и развитие укропа»</vt:lpstr>
      <vt:lpstr>Исследовательская работа «определение кислотности почв и восприимчивости их к кислотным осадкам»</vt:lpstr>
      <vt:lpstr>Слайд 29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Школьный учебно-опытный участок</dc:title>
  <dc:creator>Комарова</dc:creator>
  <cp:lastModifiedBy>Светлана</cp:lastModifiedBy>
  <cp:revision>56</cp:revision>
  <dcterms:created xsi:type="dcterms:W3CDTF">2013-11-06T17:51:52Z</dcterms:created>
  <dcterms:modified xsi:type="dcterms:W3CDTF">2013-11-14T10:06:16Z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0x010100A83174A57D250E488C26B0A716F88F2A</vt:lpwstr>
  </property>
  <property fmtid="{D5CDD505-2E9C-101B-9397-08002B2CF9AE}" pid="3" name="_dlc_DocIdItemGuid">
    <vt:lpwstr>22c2931a-9112-4aae-8358-31e58d04b981</vt:lpwstr>
  </property>
</Properties>
</file>