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diagrams/drawing2.xml" ContentType="application/vnd.ms-office.drawingml.diagramDrawing+xml"/>
  <Override PartName="/ppt/diagrams/drawing1.xml" ContentType="application/vnd.ms-office.drawingml.diagramDrawing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DD680B-95CE-4E1D-8C6C-D81696579EEF}" type="doc">
      <dgm:prSet loTypeId="urn:microsoft.com/office/officeart/2005/8/layout/radial6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C145409-59AC-4A58-ABDF-CD953D9E6791}">
      <dgm:prSet phldrT="[Текст]"/>
      <dgm:spPr/>
      <dgm:t>
        <a:bodyPr/>
        <a:lstStyle/>
        <a:p>
          <a:r>
            <a:rPr lang="ru-RU" dirty="0" smtClean="0"/>
            <a:t>УОУ</a:t>
          </a:r>
          <a:endParaRPr lang="ru-RU" dirty="0"/>
        </a:p>
      </dgm:t>
    </dgm:pt>
    <dgm:pt modelId="{8C20CB08-DC67-4876-8B0B-0653673D0924}" type="parTrans" cxnId="{45F9978D-03B3-420A-B5C0-E7D595D9845C}">
      <dgm:prSet/>
      <dgm:spPr/>
      <dgm:t>
        <a:bodyPr/>
        <a:lstStyle/>
        <a:p>
          <a:endParaRPr lang="ru-RU"/>
        </a:p>
      </dgm:t>
    </dgm:pt>
    <dgm:pt modelId="{533B7FD7-7EBE-49EA-83DB-344C68954DFB}" type="sibTrans" cxnId="{45F9978D-03B3-420A-B5C0-E7D595D9845C}">
      <dgm:prSet/>
      <dgm:spPr/>
      <dgm:t>
        <a:bodyPr/>
        <a:lstStyle/>
        <a:p>
          <a:endParaRPr lang="ru-RU"/>
        </a:p>
      </dgm:t>
    </dgm:pt>
    <dgm:pt modelId="{4457955E-DDEA-4FAD-B3C0-4FD9AF385B7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занимает особое место в учебно-воспитательном процессе школы</a:t>
          </a:r>
          <a:endParaRPr lang="ru-RU" b="1" dirty="0">
            <a:solidFill>
              <a:schemeClr val="bg1"/>
            </a:solidFill>
          </a:endParaRPr>
        </a:p>
      </dgm:t>
    </dgm:pt>
    <dgm:pt modelId="{6F039C3C-EF04-4831-B252-962AFCD27A89}" type="parTrans" cxnId="{D7FC107A-42E0-4E58-943E-1A8EE8A0CD74}">
      <dgm:prSet/>
      <dgm:spPr/>
      <dgm:t>
        <a:bodyPr/>
        <a:lstStyle/>
        <a:p>
          <a:endParaRPr lang="ru-RU"/>
        </a:p>
      </dgm:t>
    </dgm:pt>
    <dgm:pt modelId="{6CBF1DE9-465F-4711-996B-BFEEEE6B7D31}" type="sibTrans" cxnId="{D7FC107A-42E0-4E58-943E-1A8EE8A0CD74}">
      <dgm:prSet/>
      <dgm:spPr/>
      <dgm:t>
        <a:bodyPr/>
        <a:lstStyle/>
        <a:p>
          <a:endParaRPr lang="ru-RU"/>
        </a:p>
      </dgm:t>
    </dgm:pt>
    <dgm:pt modelId="{E302761D-6C17-4F78-B4BC-DDBF8E643C2A}">
      <dgm:prSet phldrT="[Текст]" custT="1"/>
      <dgm:spPr/>
      <dgm:t>
        <a:bodyPr/>
        <a:lstStyle/>
        <a:p>
          <a:r>
            <a:rPr lang="ru-RU" sz="1800" b="1" dirty="0" smtClean="0"/>
            <a:t>является экологической лабораторией для проведения опытнической и проектно-исследовательской деятельности</a:t>
          </a:r>
          <a:endParaRPr lang="ru-RU" sz="1800" b="1" dirty="0"/>
        </a:p>
      </dgm:t>
    </dgm:pt>
    <dgm:pt modelId="{47B0FFB5-ED3B-4DA1-A71A-D223C8404537}" type="parTrans" cxnId="{AB0D9FB6-5F37-4E9D-844F-46EDED89B3BA}">
      <dgm:prSet/>
      <dgm:spPr/>
      <dgm:t>
        <a:bodyPr/>
        <a:lstStyle/>
        <a:p>
          <a:endParaRPr lang="ru-RU"/>
        </a:p>
      </dgm:t>
    </dgm:pt>
    <dgm:pt modelId="{3F0B3534-1A8F-476C-9C79-3DB544BC1672}" type="sibTrans" cxnId="{AB0D9FB6-5F37-4E9D-844F-46EDED89B3BA}">
      <dgm:prSet/>
      <dgm:spPr/>
      <dgm:t>
        <a:bodyPr/>
        <a:lstStyle/>
        <a:p>
          <a:endParaRPr lang="ru-RU"/>
        </a:p>
      </dgm:t>
    </dgm:pt>
    <dgm:pt modelId="{E958DC0E-8392-4476-B7BF-DDB895472612}">
      <dgm:prSet phldrT="[Текст]"/>
      <dgm:spPr/>
      <dgm:t>
        <a:bodyPr/>
        <a:lstStyle/>
        <a:p>
          <a:r>
            <a:rPr lang="ru-RU" b="1" dirty="0" smtClean="0"/>
            <a:t>Позволяет общаться с природой, приобретать навыки научного эксперимента</a:t>
          </a:r>
          <a:endParaRPr lang="ru-RU" b="1" dirty="0"/>
        </a:p>
      </dgm:t>
    </dgm:pt>
    <dgm:pt modelId="{406FC42B-DE48-4179-9F13-489C8C2F2159}" type="parTrans" cxnId="{2FE00CD0-5C9F-459A-98E6-D64FEB6462B3}">
      <dgm:prSet/>
      <dgm:spPr/>
      <dgm:t>
        <a:bodyPr/>
        <a:lstStyle/>
        <a:p>
          <a:endParaRPr lang="ru-RU"/>
        </a:p>
      </dgm:t>
    </dgm:pt>
    <dgm:pt modelId="{7DBB2904-919E-48A2-B7F9-16DE7C9F9D32}" type="sibTrans" cxnId="{2FE00CD0-5C9F-459A-98E6-D64FEB6462B3}">
      <dgm:prSet/>
      <dgm:spPr/>
      <dgm:t>
        <a:bodyPr/>
        <a:lstStyle/>
        <a:p>
          <a:endParaRPr lang="ru-RU"/>
        </a:p>
      </dgm:t>
    </dgm:pt>
    <dgm:pt modelId="{677477E2-72C9-489C-800A-7569EEFB72A1}">
      <dgm:prSet phldrT="[Текст]" custT="1"/>
      <dgm:spPr/>
      <dgm:t>
        <a:bodyPr/>
        <a:lstStyle/>
        <a:p>
          <a:r>
            <a:rPr lang="ru-RU" sz="1800" b="1" dirty="0" smtClean="0"/>
            <a:t>методическая и практическая помощь в организации исследовательской работы с обучающимися</a:t>
          </a:r>
          <a:endParaRPr lang="ru-RU" sz="1800" b="1" dirty="0"/>
        </a:p>
      </dgm:t>
    </dgm:pt>
    <dgm:pt modelId="{E6B0F00D-D2D6-446C-91C6-EBB07F39E037}" type="parTrans" cxnId="{69F94BDE-3B7A-4482-816C-D2EEE5982A53}">
      <dgm:prSet/>
      <dgm:spPr/>
      <dgm:t>
        <a:bodyPr/>
        <a:lstStyle/>
        <a:p>
          <a:endParaRPr lang="ru-RU"/>
        </a:p>
      </dgm:t>
    </dgm:pt>
    <dgm:pt modelId="{30DDF843-04D6-43BB-BCDB-B8C62613A51B}" type="sibTrans" cxnId="{69F94BDE-3B7A-4482-816C-D2EEE5982A53}">
      <dgm:prSet/>
      <dgm:spPr/>
      <dgm:t>
        <a:bodyPr/>
        <a:lstStyle/>
        <a:p>
          <a:endParaRPr lang="ru-RU"/>
        </a:p>
      </dgm:t>
    </dgm:pt>
    <dgm:pt modelId="{21D5945D-CBC9-48A1-ABF7-55D9152A69F7}" type="pres">
      <dgm:prSet presAssocID="{F1DD680B-95CE-4E1D-8C6C-D81696579E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2F261C-1B61-404D-B700-2534303CE82E}" type="pres">
      <dgm:prSet presAssocID="{9C145409-59AC-4A58-ABDF-CD953D9E6791}" presName="centerShape" presStyleLbl="node0" presStyleIdx="0" presStyleCnt="1"/>
      <dgm:spPr/>
      <dgm:t>
        <a:bodyPr/>
        <a:lstStyle/>
        <a:p>
          <a:endParaRPr lang="ru-RU"/>
        </a:p>
      </dgm:t>
    </dgm:pt>
    <dgm:pt modelId="{474CE1B1-023F-4D99-B5B3-42EE31A44F9C}" type="pres">
      <dgm:prSet presAssocID="{4457955E-DDEA-4FAD-B3C0-4FD9AF385B7D}" presName="node" presStyleLbl="node1" presStyleIdx="0" presStyleCnt="4" custScaleX="480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99433-05FF-4838-930F-C6B51ABA7F79}" type="pres">
      <dgm:prSet presAssocID="{4457955E-DDEA-4FAD-B3C0-4FD9AF385B7D}" presName="dummy" presStyleCnt="0"/>
      <dgm:spPr/>
    </dgm:pt>
    <dgm:pt modelId="{0B7A005B-7EF9-4C31-A5BA-C437030C2603}" type="pres">
      <dgm:prSet presAssocID="{6CBF1DE9-465F-4711-996B-BFEEEE6B7D3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A4A980D-B79E-4E63-8BFF-13AE36BF8A38}" type="pres">
      <dgm:prSet presAssocID="{E302761D-6C17-4F78-B4BC-DDBF8E643C2A}" presName="node" presStyleLbl="node1" presStyleIdx="1" presStyleCnt="4" custScaleX="202954" custScaleY="267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8D0BA3-E419-402B-B06E-F54751214579}" type="pres">
      <dgm:prSet presAssocID="{E302761D-6C17-4F78-B4BC-DDBF8E643C2A}" presName="dummy" presStyleCnt="0"/>
      <dgm:spPr/>
    </dgm:pt>
    <dgm:pt modelId="{C07C2EF3-F69B-44EC-ADE2-CF832178D00F}" type="pres">
      <dgm:prSet presAssocID="{3F0B3534-1A8F-476C-9C79-3DB544BC167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30B55F9-DBF3-4FA0-AF44-BDD80833CA1E}" type="pres">
      <dgm:prSet presAssocID="{E958DC0E-8392-4476-B7BF-DDB895472612}" presName="node" presStyleLbl="node1" presStyleIdx="2" presStyleCnt="4" custScaleX="487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0EDDED-E949-4C1A-8409-E58D2758626A}" type="pres">
      <dgm:prSet presAssocID="{E958DC0E-8392-4476-B7BF-DDB895472612}" presName="dummy" presStyleCnt="0"/>
      <dgm:spPr/>
    </dgm:pt>
    <dgm:pt modelId="{792F1E7F-35B6-42AD-B484-134DFED65A36}" type="pres">
      <dgm:prSet presAssocID="{7DBB2904-919E-48A2-B7F9-16DE7C9F9D3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FC602D4D-2E04-459E-861C-C57913096FE0}" type="pres">
      <dgm:prSet presAssocID="{677477E2-72C9-489C-800A-7569EEFB72A1}" presName="node" presStyleLbl="node1" presStyleIdx="3" presStyleCnt="4" custScaleX="214103" custScaleY="255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431283-B92D-431A-8EF7-57EB43624675}" type="pres">
      <dgm:prSet presAssocID="{677477E2-72C9-489C-800A-7569EEFB72A1}" presName="dummy" presStyleCnt="0"/>
      <dgm:spPr/>
    </dgm:pt>
    <dgm:pt modelId="{771E676E-F7DF-429F-AB89-FCC16D7639A5}" type="pres">
      <dgm:prSet presAssocID="{30DDF843-04D6-43BB-BCDB-B8C62613A51B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69F94BDE-3B7A-4482-816C-D2EEE5982A53}" srcId="{9C145409-59AC-4A58-ABDF-CD953D9E6791}" destId="{677477E2-72C9-489C-800A-7569EEFB72A1}" srcOrd="3" destOrd="0" parTransId="{E6B0F00D-D2D6-446C-91C6-EBB07F39E037}" sibTransId="{30DDF843-04D6-43BB-BCDB-B8C62613A51B}"/>
    <dgm:cxn modelId="{94026C06-2709-46DA-84F3-113F19B1889A}" type="presOf" srcId="{4457955E-DDEA-4FAD-B3C0-4FD9AF385B7D}" destId="{474CE1B1-023F-4D99-B5B3-42EE31A44F9C}" srcOrd="0" destOrd="0" presId="urn:microsoft.com/office/officeart/2005/8/layout/radial6"/>
    <dgm:cxn modelId="{01EF56F1-288C-4291-B29F-0DB54A531837}" type="presOf" srcId="{E958DC0E-8392-4476-B7BF-DDB895472612}" destId="{D30B55F9-DBF3-4FA0-AF44-BDD80833CA1E}" srcOrd="0" destOrd="0" presId="urn:microsoft.com/office/officeart/2005/8/layout/radial6"/>
    <dgm:cxn modelId="{5CF2963B-D85F-4490-95BE-4F4C195C41B5}" type="presOf" srcId="{3F0B3534-1A8F-476C-9C79-3DB544BC1672}" destId="{C07C2EF3-F69B-44EC-ADE2-CF832178D00F}" srcOrd="0" destOrd="0" presId="urn:microsoft.com/office/officeart/2005/8/layout/radial6"/>
    <dgm:cxn modelId="{8273A6BB-EF92-4932-8087-3379981F2D74}" type="presOf" srcId="{9C145409-59AC-4A58-ABDF-CD953D9E6791}" destId="{5F2F261C-1B61-404D-B700-2534303CE82E}" srcOrd="0" destOrd="0" presId="urn:microsoft.com/office/officeart/2005/8/layout/radial6"/>
    <dgm:cxn modelId="{478ED469-F3DC-45BA-BBFA-24255FDA17D7}" type="presOf" srcId="{7DBB2904-919E-48A2-B7F9-16DE7C9F9D32}" destId="{792F1E7F-35B6-42AD-B484-134DFED65A36}" srcOrd="0" destOrd="0" presId="urn:microsoft.com/office/officeart/2005/8/layout/radial6"/>
    <dgm:cxn modelId="{D7FC107A-42E0-4E58-943E-1A8EE8A0CD74}" srcId="{9C145409-59AC-4A58-ABDF-CD953D9E6791}" destId="{4457955E-DDEA-4FAD-B3C0-4FD9AF385B7D}" srcOrd="0" destOrd="0" parTransId="{6F039C3C-EF04-4831-B252-962AFCD27A89}" sibTransId="{6CBF1DE9-465F-4711-996B-BFEEEE6B7D31}"/>
    <dgm:cxn modelId="{45F9978D-03B3-420A-B5C0-E7D595D9845C}" srcId="{F1DD680B-95CE-4E1D-8C6C-D81696579EEF}" destId="{9C145409-59AC-4A58-ABDF-CD953D9E6791}" srcOrd="0" destOrd="0" parTransId="{8C20CB08-DC67-4876-8B0B-0653673D0924}" sibTransId="{533B7FD7-7EBE-49EA-83DB-344C68954DFB}"/>
    <dgm:cxn modelId="{AB0D9FB6-5F37-4E9D-844F-46EDED89B3BA}" srcId="{9C145409-59AC-4A58-ABDF-CD953D9E6791}" destId="{E302761D-6C17-4F78-B4BC-DDBF8E643C2A}" srcOrd="1" destOrd="0" parTransId="{47B0FFB5-ED3B-4DA1-A71A-D223C8404537}" sibTransId="{3F0B3534-1A8F-476C-9C79-3DB544BC1672}"/>
    <dgm:cxn modelId="{2FE00CD0-5C9F-459A-98E6-D64FEB6462B3}" srcId="{9C145409-59AC-4A58-ABDF-CD953D9E6791}" destId="{E958DC0E-8392-4476-B7BF-DDB895472612}" srcOrd="2" destOrd="0" parTransId="{406FC42B-DE48-4179-9F13-489C8C2F2159}" sibTransId="{7DBB2904-919E-48A2-B7F9-16DE7C9F9D32}"/>
    <dgm:cxn modelId="{1A00015F-2E05-473A-B499-8A3E272A74A2}" type="presOf" srcId="{E302761D-6C17-4F78-B4BC-DDBF8E643C2A}" destId="{AA4A980D-B79E-4E63-8BFF-13AE36BF8A38}" srcOrd="0" destOrd="0" presId="urn:microsoft.com/office/officeart/2005/8/layout/radial6"/>
    <dgm:cxn modelId="{6D484787-64F8-4E5D-B7C7-E841A0E12729}" type="presOf" srcId="{6CBF1DE9-465F-4711-996B-BFEEEE6B7D31}" destId="{0B7A005B-7EF9-4C31-A5BA-C437030C2603}" srcOrd="0" destOrd="0" presId="urn:microsoft.com/office/officeart/2005/8/layout/radial6"/>
    <dgm:cxn modelId="{621104FB-CBBD-47DA-ACF8-9956A36DB83A}" type="presOf" srcId="{30DDF843-04D6-43BB-BCDB-B8C62613A51B}" destId="{771E676E-F7DF-429F-AB89-FCC16D7639A5}" srcOrd="0" destOrd="0" presId="urn:microsoft.com/office/officeart/2005/8/layout/radial6"/>
    <dgm:cxn modelId="{2744934D-6656-46F6-B396-E5D508718F15}" type="presOf" srcId="{F1DD680B-95CE-4E1D-8C6C-D81696579EEF}" destId="{21D5945D-CBC9-48A1-ABF7-55D9152A69F7}" srcOrd="0" destOrd="0" presId="urn:microsoft.com/office/officeart/2005/8/layout/radial6"/>
    <dgm:cxn modelId="{B47D7068-E48C-4C32-9D73-69BD423B4065}" type="presOf" srcId="{677477E2-72C9-489C-800A-7569EEFB72A1}" destId="{FC602D4D-2E04-459E-861C-C57913096FE0}" srcOrd="0" destOrd="0" presId="urn:microsoft.com/office/officeart/2005/8/layout/radial6"/>
    <dgm:cxn modelId="{C2FFA963-B089-451D-8E3D-CDC3AAEA430D}" type="presParOf" srcId="{21D5945D-CBC9-48A1-ABF7-55D9152A69F7}" destId="{5F2F261C-1B61-404D-B700-2534303CE82E}" srcOrd="0" destOrd="0" presId="urn:microsoft.com/office/officeart/2005/8/layout/radial6"/>
    <dgm:cxn modelId="{6A3DAE5C-08BC-475E-BDE3-CAE1FDE57579}" type="presParOf" srcId="{21D5945D-CBC9-48A1-ABF7-55D9152A69F7}" destId="{474CE1B1-023F-4D99-B5B3-42EE31A44F9C}" srcOrd="1" destOrd="0" presId="urn:microsoft.com/office/officeart/2005/8/layout/radial6"/>
    <dgm:cxn modelId="{B395D4A9-0912-449C-A2BE-702A44729526}" type="presParOf" srcId="{21D5945D-CBC9-48A1-ABF7-55D9152A69F7}" destId="{83099433-05FF-4838-930F-C6B51ABA7F79}" srcOrd="2" destOrd="0" presId="urn:microsoft.com/office/officeart/2005/8/layout/radial6"/>
    <dgm:cxn modelId="{6EE0FC53-DB18-4D6E-95E9-976C3CE1D031}" type="presParOf" srcId="{21D5945D-CBC9-48A1-ABF7-55D9152A69F7}" destId="{0B7A005B-7EF9-4C31-A5BA-C437030C2603}" srcOrd="3" destOrd="0" presId="urn:microsoft.com/office/officeart/2005/8/layout/radial6"/>
    <dgm:cxn modelId="{6457BF63-0A0A-4CDF-9FBA-0C74F0F7614A}" type="presParOf" srcId="{21D5945D-CBC9-48A1-ABF7-55D9152A69F7}" destId="{AA4A980D-B79E-4E63-8BFF-13AE36BF8A38}" srcOrd="4" destOrd="0" presId="urn:microsoft.com/office/officeart/2005/8/layout/radial6"/>
    <dgm:cxn modelId="{4F49B902-8E2D-473F-BBC5-81816C93F4FD}" type="presParOf" srcId="{21D5945D-CBC9-48A1-ABF7-55D9152A69F7}" destId="{A38D0BA3-E419-402B-B06E-F54751214579}" srcOrd="5" destOrd="0" presId="urn:microsoft.com/office/officeart/2005/8/layout/radial6"/>
    <dgm:cxn modelId="{032F03E2-34F0-4824-B3BC-D42FAD5B804E}" type="presParOf" srcId="{21D5945D-CBC9-48A1-ABF7-55D9152A69F7}" destId="{C07C2EF3-F69B-44EC-ADE2-CF832178D00F}" srcOrd="6" destOrd="0" presId="urn:microsoft.com/office/officeart/2005/8/layout/radial6"/>
    <dgm:cxn modelId="{7169F420-E8D8-4FD6-B979-26071C983B87}" type="presParOf" srcId="{21D5945D-CBC9-48A1-ABF7-55D9152A69F7}" destId="{D30B55F9-DBF3-4FA0-AF44-BDD80833CA1E}" srcOrd="7" destOrd="0" presId="urn:microsoft.com/office/officeart/2005/8/layout/radial6"/>
    <dgm:cxn modelId="{F2A5702A-FDD9-47ED-8D3D-44D35D83D10D}" type="presParOf" srcId="{21D5945D-CBC9-48A1-ABF7-55D9152A69F7}" destId="{330EDDED-E949-4C1A-8409-E58D2758626A}" srcOrd="8" destOrd="0" presId="urn:microsoft.com/office/officeart/2005/8/layout/radial6"/>
    <dgm:cxn modelId="{201EBB9A-07E0-43D6-9C85-3E83EE77A6E8}" type="presParOf" srcId="{21D5945D-CBC9-48A1-ABF7-55D9152A69F7}" destId="{792F1E7F-35B6-42AD-B484-134DFED65A36}" srcOrd="9" destOrd="0" presId="urn:microsoft.com/office/officeart/2005/8/layout/radial6"/>
    <dgm:cxn modelId="{311EEF36-A68F-4B8B-8358-CAF0D6A9B74B}" type="presParOf" srcId="{21D5945D-CBC9-48A1-ABF7-55D9152A69F7}" destId="{FC602D4D-2E04-459E-861C-C57913096FE0}" srcOrd="10" destOrd="0" presId="urn:microsoft.com/office/officeart/2005/8/layout/radial6"/>
    <dgm:cxn modelId="{ECF8086F-8E9F-40AC-A601-3C0BC1BD05B4}" type="presParOf" srcId="{21D5945D-CBC9-48A1-ABF7-55D9152A69F7}" destId="{0C431283-B92D-431A-8EF7-57EB43624675}" srcOrd="11" destOrd="0" presId="urn:microsoft.com/office/officeart/2005/8/layout/radial6"/>
    <dgm:cxn modelId="{FBC3D9B5-8B2F-4195-A615-36F6AF142E14}" type="presParOf" srcId="{21D5945D-CBC9-48A1-ABF7-55D9152A69F7}" destId="{771E676E-F7DF-429F-AB89-FCC16D7639A5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AA1D0-1190-4C6C-A675-210F57A705C8}" type="doc">
      <dgm:prSet loTypeId="urn:microsoft.com/office/officeart/2005/8/layout/defaul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2B69318-A9CF-463C-9D57-6A603057FB90}">
      <dgm:prSet phldrT="[Текст]"/>
      <dgm:spPr/>
      <dgm:t>
        <a:bodyPr/>
        <a:lstStyle/>
        <a:p>
          <a:r>
            <a:rPr lang="ru-RU" b="1" dirty="0" smtClean="0"/>
            <a:t>Проект способствует воспитанию у школьников инициативы, активности</a:t>
          </a:r>
          <a:endParaRPr lang="ru-RU" b="1" dirty="0"/>
        </a:p>
      </dgm:t>
    </dgm:pt>
    <dgm:pt modelId="{7B1C0796-8C82-4F0D-9C77-B6A76A3AFC73}" type="parTrans" cxnId="{10270DFE-D2A3-420E-8027-54339EC36272}">
      <dgm:prSet/>
      <dgm:spPr/>
      <dgm:t>
        <a:bodyPr/>
        <a:lstStyle/>
        <a:p>
          <a:endParaRPr lang="ru-RU"/>
        </a:p>
      </dgm:t>
    </dgm:pt>
    <dgm:pt modelId="{606B2EEA-EE6F-4B3D-A63D-9CD31C12B2EA}" type="sibTrans" cxnId="{10270DFE-D2A3-420E-8027-54339EC36272}">
      <dgm:prSet/>
      <dgm:spPr/>
      <dgm:t>
        <a:bodyPr/>
        <a:lstStyle/>
        <a:p>
          <a:endParaRPr lang="ru-RU"/>
        </a:p>
      </dgm:t>
    </dgm:pt>
    <dgm:pt modelId="{36B7174E-BDC2-4610-8ED9-633EC0EE4487}">
      <dgm:prSet phldrT="[Текст]"/>
      <dgm:spPr/>
      <dgm:t>
        <a:bodyPr/>
        <a:lstStyle/>
        <a:p>
          <a:r>
            <a:rPr lang="ru-RU" b="1" dirty="0" smtClean="0"/>
            <a:t>увеличивает интерес к изучению экологического состояния своей местности, экологических проблем родного края</a:t>
          </a:r>
          <a:endParaRPr lang="ru-RU" b="1" dirty="0"/>
        </a:p>
      </dgm:t>
    </dgm:pt>
    <dgm:pt modelId="{CE9C1EE5-F995-4580-B702-064DA0802A57}" type="parTrans" cxnId="{3549B87C-9076-4FAD-8C38-009F99B57936}">
      <dgm:prSet/>
      <dgm:spPr/>
      <dgm:t>
        <a:bodyPr/>
        <a:lstStyle/>
        <a:p>
          <a:endParaRPr lang="ru-RU"/>
        </a:p>
      </dgm:t>
    </dgm:pt>
    <dgm:pt modelId="{858BF299-A27F-4AE8-B177-221B300677EE}" type="sibTrans" cxnId="{3549B87C-9076-4FAD-8C38-009F99B57936}">
      <dgm:prSet/>
      <dgm:spPr/>
      <dgm:t>
        <a:bodyPr/>
        <a:lstStyle/>
        <a:p>
          <a:endParaRPr lang="ru-RU"/>
        </a:p>
      </dgm:t>
    </dgm:pt>
    <dgm:pt modelId="{D8C8362B-BC97-44F6-A291-24C014708B28}">
      <dgm:prSet phldrT="[Текст]"/>
      <dgm:spPr/>
      <dgm:t>
        <a:bodyPr/>
        <a:lstStyle/>
        <a:p>
          <a:r>
            <a:rPr lang="ru-RU" b="1" dirty="0" smtClean="0"/>
            <a:t>ученик должен научиться сам формулировать изучаемую экологическую проблему, выдвигать и обосновывать причины её возникновения</a:t>
          </a:r>
          <a:endParaRPr lang="ru-RU" b="1" dirty="0"/>
        </a:p>
      </dgm:t>
    </dgm:pt>
    <dgm:pt modelId="{E6A87574-5949-4FDF-84ED-7E3E9E5EA4D9}" type="parTrans" cxnId="{BEDB18BE-3F25-4F33-935B-F4B647DB9171}">
      <dgm:prSet/>
      <dgm:spPr/>
      <dgm:t>
        <a:bodyPr/>
        <a:lstStyle/>
        <a:p>
          <a:endParaRPr lang="ru-RU"/>
        </a:p>
      </dgm:t>
    </dgm:pt>
    <dgm:pt modelId="{E59DCBBA-4D05-4B6A-9D97-675A4938E92E}" type="sibTrans" cxnId="{BEDB18BE-3F25-4F33-935B-F4B647DB9171}">
      <dgm:prSet/>
      <dgm:spPr/>
      <dgm:t>
        <a:bodyPr/>
        <a:lstStyle/>
        <a:p>
          <a:endParaRPr lang="ru-RU"/>
        </a:p>
      </dgm:t>
    </dgm:pt>
    <dgm:pt modelId="{1CE06713-E773-45F2-B9F4-DC4214E313C5}">
      <dgm:prSet phldrT="[Текст]"/>
      <dgm:spPr/>
      <dgm:t>
        <a:bodyPr/>
        <a:lstStyle/>
        <a:p>
          <a:r>
            <a:rPr lang="ru-RU" b="1" dirty="0" smtClean="0"/>
            <a:t>разрабатывать и проводить эксперимент, делать выводы и предложения. </a:t>
          </a:r>
          <a:endParaRPr lang="ru-RU" b="1" dirty="0"/>
        </a:p>
      </dgm:t>
    </dgm:pt>
    <dgm:pt modelId="{628C7677-45FB-4D8F-9381-E89DDA716780}" type="parTrans" cxnId="{AA122934-0743-4058-A8D0-DF9EA78D1977}">
      <dgm:prSet/>
      <dgm:spPr/>
      <dgm:t>
        <a:bodyPr/>
        <a:lstStyle/>
        <a:p>
          <a:endParaRPr lang="ru-RU"/>
        </a:p>
      </dgm:t>
    </dgm:pt>
    <dgm:pt modelId="{4974625B-AB80-4C67-9ED7-7B7E5C3E19EB}" type="sibTrans" cxnId="{AA122934-0743-4058-A8D0-DF9EA78D1977}">
      <dgm:prSet/>
      <dgm:spPr/>
      <dgm:t>
        <a:bodyPr/>
        <a:lstStyle/>
        <a:p>
          <a:endParaRPr lang="ru-RU"/>
        </a:p>
      </dgm:t>
    </dgm:pt>
    <dgm:pt modelId="{0D83E360-0E49-4A6C-BE1F-A4ABBE0DA3FB}">
      <dgm:prSet phldrT="[Текст]"/>
      <dgm:spPr/>
      <dgm:t>
        <a:bodyPr/>
        <a:lstStyle/>
        <a:p>
          <a:r>
            <a:rPr lang="ru-RU" b="1" u="sng" dirty="0" smtClean="0"/>
            <a:t>Итог</a:t>
          </a:r>
          <a:r>
            <a:rPr lang="ru-RU" b="1" dirty="0" smtClean="0"/>
            <a:t>: познакомить педагогов района с результатами опытно – исследовательской деятельности обучающихся  с целью совместного анализа</a:t>
          </a:r>
          <a:endParaRPr lang="ru-RU" b="1" dirty="0"/>
        </a:p>
      </dgm:t>
    </dgm:pt>
    <dgm:pt modelId="{7B384198-0596-4A59-87D9-F9B7AC9C4C55}" type="parTrans" cxnId="{EC1AC747-5C20-4E3E-8FBC-AE4BFF8C91C1}">
      <dgm:prSet/>
      <dgm:spPr/>
      <dgm:t>
        <a:bodyPr/>
        <a:lstStyle/>
        <a:p>
          <a:endParaRPr lang="ru-RU"/>
        </a:p>
      </dgm:t>
    </dgm:pt>
    <dgm:pt modelId="{333C9985-DECF-4C76-B88D-E74ABA2D0E8B}" type="sibTrans" cxnId="{EC1AC747-5C20-4E3E-8FBC-AE4BFF8C91C1}">
      <dgm:prSet/>
      <dgm:spPr/>
      <dgm:t>
        <a:bodyPr/>
        <a:lstStyle/>
        <a:p>
          <a:endParaRPr lang="ru-RU"/>
        </a:p>
      </dgm:t>
    </dgm:pt>
    <dgm:pt modelId="{B4B62392-8E47-4858-BDAF-6BE547F3FA6B}" type="pres">
      <dgm:prSet presAssocID="{EB9AA1D0-1190-4C6C-A675-210F57A705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A73220-3EDB-43CB-8957-B2FA1A28E830}" type="pres">
      <dgm:prSet presAssocID="{E2B69318-A9CF-463C-9D57-6A603057FB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72F73-2ED7-45A7-A323-E97436B4D939}" type="pres">
      <dgm:prSet presAssocID="{606B2EEA-EE6F-4B3D-A63D-9CD31C12B2EA}" presName="sibTrans" presStyleCnt="0"/>
      <dgm:spPr/>
    </dgm:pt>
    <dgm:pt modelId="{BE8EC0FA-20AB-46DB-AA97-A3D906E16672}" type="pres">
      <dgm:prSet presAssocID="{36B7174E-BDC2-4610-8ED9-633EC0EE4487}" presName="node" presStyleLbl="node1" presStyleIdx="1" presStyleCnt="5" custScaleX="141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C815D-94FE-454C-A8C8-1B12367B7A57}" type="pres">
      <dgm:prSet presAssocID="{858BF299-A27F-4AE8-B177-221B300677EE}" presName="sibTrans" presStyleCnt="0"/>
      <dgm:spPr/>
    </dgm:pt>
    <dgm:pt modelId="{C0A2A18F-BA2C-4E6B-9DBD-489C4D1081EE}" type="pres">
      <dgm:prSet presAssocID="{D8C8362B-BC97-44F6-A291-24C014708B28}" presName="node" presStyleLbl="node1" presStyleIdx="2" presStyleCnt="5" custScaleX="135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F89E8-8011-47C3-8FC6-5C81982EE46F}" type="pres">
      <dgm:prSet presAssocID="{E59DCBBA-4D05-4B6A-9D97-675A4938E92E}" presName="sibTrans" presStyleCnt="0"/>
      <dgm:spPr/>
    </dgm:pt>
    <dgm:pt modelId="{39180DA9-A59A-4A96-B216-78B65433DC9C}" type="pres">
      <dgm:prSet presAssocID="{1CE06713-E773-45F2-B9F4-DC4214E313C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579D7-24B4-4E59-8467-2CE109978BFA}" type="pres">
      <dgm:prSet presAssocID="{4974625B-AB80-4C67-9ED7-7B7E5C3E19EB}" presName="sibTrans" presStyleCnt="0"/>
      <dgm:spPr/>
    </dgm:pt>
    <dgm:pt modelId="{6E19F40C-FB9E-406E-B300-4363C7BB070C}" type="pres">
      <dgm:prSet presAssocID="{0D83E360-0E49-4A6C-BE1F-A4ABBE0DA3FB}" presName="node" presStyleLbl="node1" presStyleIdx="4" presStyleCnt="5" custScaleX="145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DA9448-3B91-4E46-A017-968134144C51}" type="presOf" srcId="{1CE06713-E773-45F2-B9F4-DC4214E313C5}" destId="{39180DA9-A59A-4A96-B216-78B65433DC9C}" srcOrd="0" destOrd="0" presId="urn:microsoft.com/office/officeart/2005/8/layout/default"/>
    <dgm:cxn modelId="{BEDB18BE-3F25-4F33-935B-F4B647DB9171}" srcId="{EB9AA1D0-1190-4C6C-A675-210F57A705C8}" destId="{D8C8362B-BC97-44F6-A291-24C014708B28}" srcOrd="2" destOrd="0" parTransId="{E6A87574-5949-4FDF-84ED-7E3E9E5EA4D9}" sibTransId="{E59DCBBA-4D05-4B6A-9D97-675A4938E92E}"/>
    <dgm:cxn modelId="{3549B87C-9076-4FAD-8C38-009F99B57936}" srcId="{EB9AA1D0-1190-4C6C-A675-210F57A705C8}" destId="{36B7174E-BDC2-4610-8ED9-633EC0EE4487}" srcOrd="1" destOrd="0" parTransId="{CE9C1EE5-F995-4580-B702-064DA0802A57}" sibTransId="{858BF299-A27F-4AE8-B177-221B300677EE}"/>
    <dgm:cxn modelId="{89BB167B-EE23-47C9-8F73-39E0E4858C02}" type="presOf" srcId="{E2B69318-A9CF-463C-9D57-6A603057FB90}" destId="{59A73220-3EDB-43CB-8957-B2FA1A28E830}" srcOrd="0" destOrd="0" presId="urn:microsoft.com/office/officeart/2005/8/layout/default"/>
    <dgm:cxn modelId="{AA122934-0743-4058-A8D0-DF9EA78D1977}" srcId="{EB9AA1D0-1190-4C6C-A675-210F57A705C8}" destId="{1CE06713-E773-45F2-B9F4-DC4214E313C5}" srcOrd="3" destOrd="0" parTransId="{628C7677-45FB-4D8F-9381-E89DDA716780}" sibTransId="{4974625B-AB80-4C67-9ED7-7B7E5C3E19EB}"/>
    <dgm:cxn modelId="{EC1AC747-5C20-4E3E-8FBC-AE4BFF8C91C1}" srcId="{EB9AA1D0-1190-4C6C-A675-210F57A705C8}" destId="{0D83E360-0E49-4A6C-BE1F-A4ABBE0DA3FB}" srcOrd="4" destOrd="0" parTransId="{7B384198-0596-4A59-87D9-F9B7AC9C4C55}" sibTransId="{333C9985-DECF-4C76-B88D-E74ABA2D0E8B}"/>
    <dgm:cxn modelId="{203C6CBC-711E-4E0C-8C4A-0817D31CD4FB}" type="presOf" srcId="{D8C8362B-BC97-44F6-A291-24C014708B28}" destId="{C0A2A18F-BA2C-4E6B-9DBD-489C4D1081EE}" srcOrd="0" destOrd="0" presId="urn:microsoft.com/office/officeart/2005/8/layout/default"/>
    <dgm:cxn modelId="{02B85206-1E39-4077-858A-CF96163417F2}" type="presOf" srcId="{36B7174E-BDC2-4610-8ED9-633EC0EE4487}" destId="{BE8EC0FA-20AB-46DB-AA97-A3D906E16672}" srcOrd="0" destOrd="0" presId="urn:microsoft.com/office/officeart/2005/8/layout/default"/>
    <dgm:cxn modelId="{E1061B37-A181-4949-84A7-2000B654BB80}" type="presOf" srcId="{0D83E360-0E49-4A6C-BE1F-A4ABBE0DA3FB}" destId="{6E19F40C-FB9E-406E-B300-4363C7BB070C}" srcOrd="0" destOrd="0" presId="urn:microsoft.com/office/officeart/2005/8/layout/default"/>
    <dgm:cxn modelId="{27C20C7C-5D9A-4811-9AA6-A16B9A97D6BB}" type="presOf" srcId="{EB9AA1D0-1190-4C6C-A675-210F57A705C8}" destId="{B4B62392-8E47-4858-BDAF-6BE547F3FA6B}" srcOrd="0" destOrd="0" presId="urn:microsoft.com/office/officeart/2005/8/layout/default"/>
    <dgm:cxn modelId="{10270DFE-D2A3-420E-8027-54339EC36272}" srcId="{EB9AA1D0-1190-4C6C-A675-210F57A705C8}" destId="{E2B69318-A9CF-463C-9D57-6A603057FB90}" srcOrd="0" destOrd="0" parTransId="{7B1C0796-8C82-4F0D-9C77-B6A76A3AFC73}" sibTransId="{606B2EEA-EE6F-4B3D-A63D-9CD31C12B2EA}"/>
    <dgm:cxn modelId="{EED697B2-03EE-4D11-8D1D-41DF63BF0F42}" type="presParOf" srcId="{B4B62392-8E47-4858-BDAF-6BE547F3FA6B}" destId="{59A73220-3EDB-43CB-8957-B2FA1A28E830}" srcOrd="0" destOrd="0" presId="urn:microsoft.com/office/officeart/2005/8/layout/default"/>
    <dgm:cxn modelId="{5D15BF7C-9A1E-4635-9115-724FA05E93A1}" type="presParOf" srcId="{B4B62392-8E47-4858-BDAF-6BE547F3FA6B}" destId="{99272F73-2ED7-45A7-A323-E97436B4D939}" srcOrd="1" destOrd="0" presId="urn:microsoft.com/office/officeart/2005/8/layout/default"/>
    <dgm:cxn modelId="{AD2BC452-F819-450A-BF11-E40605E77904}" type="presParOf" srcId="{B4B62392-8E47-4858-BDAF-6BE547F3FA6B}" destId="{BE8EC0FA-20AB-46DB-AA97-A3D906E16672}" srcOrd="2" destOrd="0" presId="urn:microsoft.com/office/officeart/2005/8/layout/default"/>
    <dgm:cxn modelId="{2BD592D2-568F-4105-9F5A-BD4E9E542BBF}" type="presParOf" srcId="{B4B62392-8E47-4858-BDAF-6BE547F3FA6B}" destId="{A63C815D-94FE-454C-A8C8-1B12367B7A57}" srcOrd="3" destOrd="0" presId="urn:microsoft.com/office/officeart/2005/8/layout/default"/>
    <dgm:cxn modelId="{E430046A-9B25-4F29-8A9A-F0752801EEE1}" type="presParOf" srcId="{B4B62392-8E47-4858-BDAF-6BE547F3FA6B}" destId="{C0A2A18F-BA2C-4E6B-9DBD-489C4D1081EE}" srcOrd="4" destOrd="0" presId="urn:microsoft.com/office/officeart/2005/8/layout/default"/>
    <dgm:cxn modelId="{AEC93A25-DC02-47D3-972B-3C3825652803}" type="presParOf" srcId="{B4B62392-8E47-4858-BDAF-6BE547F3FA6B}" destId="{E78F89E8-8011-47C3-8FC6-5C81982EE46F}" srcOrd="5" destOrd="0" presId="urn:microsoft.com/office/officeart/2005/8/layout/default"/>
    <dgm:cxn modelId="{F23F32A4-0718-45A9-B9B8-35F866AA8F8C}" type="presParOf" srcId="{B4B62392-8E47-4858-BDAF-6BE547F3FA6B}" destId="{39180DA9-A59A-4A96-B216-78B65433DC9C}" srcOrd="6" destOrd="0" presId="urn:microsoft.com/office/officeart/2005/8/layout/default"/>
    <dgm:cxn modelId="{D0B21FE6-C9F6-4C11-90DD-47050DB02517}" type="presParOf" srcId="{B4B62392-8E47-4858-BDAF-6BE547F3FA6B}" destId="{C7F579D7-24B4-4E59-8467-2CE109978BFA}" srcOrd="7" destOrd="0" presId="urn:microsoft.com/office/officeart/2005/8/layout/default"/>
    <dgm:cxn modelId="{65A9E4C5-E0F1-4DD0-BF07-1B17714EA863}" type="presParOf" srcId="{B4B62392-8E47-4858-BDAF-6BE547F3FA6B}" destId="{6E19F40C-FB9E-406E-B300-4363C7BB070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CC0C4-FE32-497A-BFEB-666B1139EB96}" type="doc">
      <dgm:prSet loTypeId="urn:microsoft.com/office/officeart/2005/8/layout/arrow2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4DE9D61-A212-4E7E-85FE-3ECC8996CCD8}">
      <dgm:prSet custT="1"/>
      <dgm:spPr/>
      <dgm:t>
        <a:bodyPr/>
        <a:lstStyle/>
        <a:p>
          <a:pPr rtl="0"/>
          <a:endParaRPr lang="ru-RU" sz="1600" b="1" dirty="0" smtClean="0">
            <a:solidFill>
              <a:srgbClr val="FF0000"/>
            </a:solidFill>
            <a:latin typeface="Arial Black" pitchFamily="34" charset="0"/>
          </a:endParaRPr>
        </a:p>
        <a:p>
          <a:pPr rtl="0"/>
          <a:endParaRPr lang="ru-RU" sz="1600" b="1" dirty="0" smtClean="0">
            <a:solidFill>
              <a:srgbClr val="FF0000"/>
            </a:solidFill>
            <a:latin typeface="Arial Black" pitchFamily="34" charset="0"/>
          </a:endParaRPr>
        </a:p>
        <a:p>
          <a:pPr rtl="0"/>
          <a:r>
            <a:rPr lang="ru-RU" sz="1600" b="1" dirty="0" smtClean="0">
              <a:solidFill>
                <a:srgbClr val="FF0000"/>
              </a:solidFill>
              <a:latin typeface="Arial Black" pitchFamily="34" charset="0"/>
            </a:rPr>
            <a:t>делать выводы и предложения по решению данной проблемы</a:t>
          </a:r>
          <a:endParaRPr lang="ru-RU" sz="1600" b="1" dirty="0">
            <a:solidFill>
              <a:srgbClr val="FF0000"/>
            </a:solidFill>
            <a:latin typeface="Arial Black" pitchFamily="34" charset="0"/>
          </a:endParaRPr>
        </a:p>
      </dgm:t>
    </dgm:pt>
    <dgm:pt modelId="{DBD34151-1097-4ABC-AAA4-78315AF80DA8}" type="parTrans" cxnId="{12292497-9A4F-498B-B95F-EEA6C47A94B1}">
      <dgm:prSet/>
      <dgm:spPr/>
      <dgm:t>
        <a:bodyPr/>
        <a:lstStyle/>
        <a:p>
          <a:endParaRPr lang="ru-RU"/>
        </a:p>
      </dgm:t>
    </dgm:pt>
    <dgm:pt modelId="{164CF9B3-2F5E-4001-A1EE-A9F87C5B5C8F}" type="sibTrans" cxnId="{12292497-9A4F-498B-B95F-EEA6C47A94B1}">
      <dgm:prSet/>
      <dgm:spPr/>
      <dgm:t>
        <a:bodyPr/>
        <a:lstStyle/>
        <a:p>
          <a:endParaRPr lang="ru-RU"/>
        </a:p>
      </dgm:t>
    </dgm:pt>
    <dgm:pt modelId="{D0A0681F-DD82-48EC-9579-E804F517017F}">
      <dgm:prSet custT="1"/>
      <dgm:spPr/>
      <dgm:t>
        <a:bodyPr/>
        <a:lstStyle/>
        <a:p>
          <a:pPr algn="ctr" rtl="0"/>
          <a:r>
            <a:rPr lang="ru-RU" sz="1600" b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rPr>
            <a:t>самостоятельно формулировать изучаемую экологическую проблему</a:t>
          </a:r>
          <a:endParaRPr lang="ru-RU" sz="1600" b="1" dirty="0">
            <a:solidFill>
              <a:srgbClr val="FF0000"/>
            </a:solidFill>
            <a:latin typeface="Arial Black" pitchFamily="34" charset="0"/>
            <a:cs typeface="Times New Roman" pitchFamily="18" charset="0"/>
          </a:endParaRPr>
        </a:p>
      </dgm:t>
    </dgm:pt>
    <dgm:pt modelId="{BE311DAF-2FB4-4D70-8E21-801F9F0C60C4}" type="parTrans" cxnId="{25F81F98-963E-46A1-9D9A-BF890AADE922}">
      <dgm:prSet/>
      <dgm:spPr/>
      <dgm:t>
        <a:bodyPr/>
        <a:lstStyle/>
        <a:p>
          <a:endParaRPr lang="ru-RU"/>
        </a:p>
      </dgm:t>
    </dgm:pt>
    <dgm:pt modelId="{C8AFBE95-2F47-48E2-89AC-6332E35A6565}" type="sibTrans" cxnId="{25F81F98-963E-46A1-9D9A-BF890AADE922}">
      <dgm:prSet/>
      <dgm:spPr/>
      <dgm:t>
        <a:bodyPr/>
        <a:lstStyle/>
        <a:p>
          <a:endParaRPr lang="ru-RU"/>
        </a:p>
      </dgm:t>
    </dgm:pt>
    <dgm:pt modelId="{A0F9221F-CDF3-40C2-BE50-0BCE9B247975}">
      <dgm:prSet custT="1"/>
      <dgm:spPr/>
      <dgm:t>
        <a:bodyPr/>
        <a:lstStyle/>
        <a:p>
          <a:pPr rtl="0"/>
          <a:r>
            <a:rPr lang="ru-RU" sz="1600" dirty="0" smtClean="0">
              <a:solidFill>
                <a:srgbClr val="0070C0"/>
              </a:solidFill>
              <a:latin typeface="Arial Black" pitchFamily="34" charset="0"/>
            </a:rPr>
            <a:t>выдвигать и обосновывать причины ее возникновения</a:t>
          </a:r>
          <a:endParaRPr lang="ru-RU" sz="1600" dirty="0">
            <a:solidFill>
              <a:srgbClr val="0070C0"/>
            </a:solidFill>
            <a:latin typeface="Arial Black" pitchFamily="34" charset="0"/>
          </a:endParaRPr>
        </a:p>
      </dgm:t>
    </dgm:pt>
    <dgm:pt modelId="{8EF12C7B-3A60-472B-A549-217E0479BA7E}" type="parTrans" cxnId="{396EBEEC-EAE4-4771-A665-06B085747DB3}">
      <dgm:prSet/>
      <dgm:spPr/>
      <dgm:t>
        <a:bodyPr/>
        <a:lstStyle/>
        <a:p>
          <a:endParaRPr lang="ru-RU"/>
        </a:p>
      </dgm:t>
    </dgm:pt>
    <dgm:pt modelId="{A91BE314-58E9-4040-9489-20F88A2904A1}" type="sibTrans" cxnId="{396EBEEC-EAE4-4771-A665-06B085747DB3}">
      <dgm:prSet/>
      <dgm:spPr/>
      <dgm:t>
        <a:bodyPr/>
        <a:lstStyle/>
        <a:p>
          <a:endParaRPr lang="ru-RU"/>
        </a:p>
      </dgm:t>
    </dgm:pt>
    <dgm:pt modelId="{CF48A818-7D70-4DD2-AEED-1505F22F149C}">
      <dgm:prSet custT="1"/>
      <dgm:spPr/>
      <dgm:t>
        <a:bodyPr/>
        <a:lstStyle/>
        <a:p>
          <a:pPr rtl="0"/>
          <a:endParaRPr lang="ru-RU" sz="1600" dirty="0" smtClean="0">
            <a:solidFill>
              <a:srgbClr val="00B050"/>
            </a:solidFill>
            <a:latin typeface="Arial Black" pitchFamily="34" charset="0"/>
          </a:endParaRPr>
        </a:p>
        <a:p>
          <a:pPr rtl="0"/>
          <a:r>
            <a:rPr lang="ru-RU" sz="1600" dirty="0" smtClean="0">
              <a:solidFill>
                <a:srgbClr val="00B050"/>
              </a:solidFill>
              <a:latin typeface="Arial Black" pitchFamily="34" charset="0"/>
            </a:rPr>
            <a:t>Разрабатывать</a:t>
          </a:r>
        </a:p>
        <a:p>
          <a:pPr rtl="0"/>
          <a:r>
            <a:rPr lang="ru-RU" sz="1600" dirty="0" smtClean="0">
              <a:solidFill>
                <a:srgbClr val="00B050"/>
              </a:solidFill>
              <a:latin typeface="Arial Black" pitchFamily="34" charset="0"/>
            </a:rPr>
            <a:t> и проводить эксперимент</a:t>
          </a:r>
          <a:endParaRPr lang="ru-RU" sz="1600" dirty="0">
            <a:solidFill>
              <a:srgbClr val="00B050"/>
            </a:solidFill>
            <a:latin typeface="Arial Black" pitchFamily="34" charset="0"/>
          </a:endParaRPr>
        </a:p>
      </dgm:t>
    </dgm:pt>
    <dgm:pt modelId="{53F61C4F-0D03-44BC-936D-6A6AC7A9954C}" type="parTrans" cxnId="{2C38B93D-3414-45D5-AD93-BE20FADC7599}">
      <dgm:prSet/>
      <dgm:spPr/>
      <dgm:t>
        <a:bodyPr/>
        <a:lstStyle/>
        <a:p>
          <a:endParaRPr lang="ru-RU"/>
        </a:p>
      </dgm:t>
    </dgm:pt>
    <dgm:pt modelId="{5D5F94A8-154B-4787-BAA7-6BA1C75269B7}" type="sibTrans" cxnId="{2C38B93D-3414-45D5-AD93-BE20FADC7599}">
      <dgm:prSet/>
      <dgm:spPr/>
      <dgm:t>
        <a:bodyPr/>
        <a:lstStyle/>
        <a:p>
          <a:endParaRPr lang="ru-RU"/>
        </a:p>
      </dgm:t>
    </dgm:pt>
    <dgm:pt modelId="{A3C3A7DE-CA54-4391-B546-4A23266CE813}" type="pres">
      <dgm:prSet presAssocID="{FD7CC0C4-FE32-497A-BFEB-666B1139EB9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D628D8-BD9A-4370-8118-C8068C78A120}" type="pres">
      <dgm:prSet presAssocID="{FD7CC0C4-FE32-497A-BFEB-666B1139EB96}" presName="arrow" presStyleLbl="bgShp" presStyleIdx="0" presStyleCnt="1"/>
      <dgm:spPr/>
    </dgm:pt>
    <dgm:pt modelId="{61A198D0-D594-499E-92A3-27E9F5E36768}" type="pres">
      <dgm:prSet presAssocID="{FD7CC0C4-FE32-497A-BFEB-666B1139EB96}" presName="arrowDiagram4" presStyleCnt="0"/>
      <dgm:spPr/>
    </dgm:pt>
    <dgm:pt modelId="{C66978CF-D09A-42C7-A4B6-EE9B3377EAF2}" type="pres">
      <dgm:prSet presAssocID="{D0A0681F-DD82-48EC-9579-E804F517017F}" presName="bullet4a" presStyleLbl="node1" presStyleIdx="0" presStyleCnt="4"/>
      <dgm:spPr/>
    </dgm:pt>
    <dgm:pt modelId="{D281EB02-335C-4F38-9E27-D7742B34473E}" type="pres">
      <dgm:prSet presAssocID="{D0A0681F-DD82-48EC-9579-E804F517017F}" presName="textBox4a" presStyleLbl="revTx" presStyleIdx="0" presStyleCnt="4" custScaleX="165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C3132-B7D0-4EB2-815E-4B61106BC71A}" type="pres">
      <dgm:prSet presAssocID="{A0F9221F-CDF3-40C2-BE50-0BCE9B247975}" presName="bullet4b" presStyleLbl="node1" presStyleIdx="1" presStyleCnt="4"/>
      <dgm:spPr/>
    </dgm:pt>
    <dgm:pt modelId="{44F1FA17-3786-481E-8566-7B0E28B6209F}" type="pres">
      <dgm:prSet presAssocID="{A0F9221F-CDF3-40C2-BE50-0BCE9B247975}" presName="textBox4b" presStyleLbl="revTx" presStyleIdx="1" presStyleCnt="4" custScaleX="133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A7430-5CE1-4A76-AF97-766EE8105054}" type="pres">
      <dgm:prSet presAssocID="{CF48A818-7D70-4DD2-AEED-1505F22F149C}" presName="bullet4c" presStyleLbl="node1" presStyleIdx="2" presStyleCnt="4"/>
      <dgm:spPr/>
    </dgm:pt>
    <dgm:pt modelId="{B9C0DFD8-E0CB-4DED-9BD7-97D695D5C02F}" type="pres">
      <dgm:prSet presAssocID="{CF48A818-7D70-4DD2-AEED-1505F22F149C}" presName="textBox4c" presStyleLbl="revTx" presStyleIdx="2" presStyleCnt="4" custScaleX="129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41C0C-A4B3-44CC-92E9-7568C1F9A3F7}" type="pres">
      <dgm:prSet presAssocID="{24DE9D61-A212-4E7E-85FE-3ECC8996CCD8}" presName="bullet4d" presStyleLbl="node1" presStyleIdx="3" presStyleCnt="4"/>
      <dgm:spPr/>
    </dgm:pt>
    <dgm:pt modelId="{E9C1F51F-6ECE-4466-9998-E937125B8928}" type="pres">
      <dgm:prSet presAssocID="{24DE9D61-A212-4E7E-85FE-3ECC8996CCD8}" presName="textBox4d" presStyleLbl="revTx" presStyleIdx="3" presStyleCnt="4" custScaleX="155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6EBEEC-EAE4-4771-A665-06B085747DB3}" srcId="{FD7CC0C4-FE32-497A-BFEB-666B1139EB96}" destId="{A0F9221F-CDF3-40C2-BE50-0BCE9B247975}" srcOrd="1" destOrd="0" parTransId="{8EF12C7B-3A60-472B-A549-217E0479BA7E}" sibTransId="{A91BE314-58E9-4040-9489-20F88A2904A1}"/>
    <dgm:cxn modelId="{25F81F98-963E-46A1-9D9A-BF890AADE922}" srcId="{FD7CC0C4-FE32-497A-BFEB-666B1139EB96}" destId="{D0A0681F-DD82-48EC-9579-E804F517017F}" srcOrd="0" destOrd="0" parTransId="{BE311DAF-2FB4-4D70-8E21-801F9F0C60C4}" sibTransId="{C8AFBE95-2F47-48E2-89AC-6332E35A6565}"/>
    <dgm:cxn modelId="{22E854DB-DD6E-4149-96FF-2667BDF038A0}" type="presOf" srcId="{CF48A818-7D70-4DD2-AEED-1505F22F149C}" destId="{B9C0DFD8-E0CB-4DED-9BD7-97D695D5C02F}" srcOrd="0" destOrd="0" presId="urn:microsoft.com/office/officeart/2005/8/layout/arrow2"/>
    <dgm:cxn modelId="{2C38B93D-3414-45D5-AD93-BE20FADC7599}" srcId="{FD7CC0C4-FE32-497A-BFEB-666B1139EB96}" destId="{CF48A818-7D70-4DD2-AEED-1505F22F149C}" srcOrd="2" destOrd="0" parTransId="{53F61C4F-0D03-44BC-936D-6A6AC7A9954C}" sibTransId="{5D5F94A8-154B-4787-BAA7-6BA1C75269B7}"/>
    <dgm:cxn modelId="{12292497-9A4F-498B-B95F-EEA6C47A94B1}" srcId="{FD7CC0C4-FE32-497A-BFEB-666B1139EB96}" destId="{24DE9D61-A212-4E7E-85FE-3ECC8996CCD8}" srcOrd="3" destOrd="0" parTransId="{DBD34151-1097-4ABC-AAA4-78315AF80DA8}" sibTransId="{164CF9B3-2F5E-4001-A1EE-A9F87C5B5C8F}"/>
    <dgm:cxn modelId="{C0543817-A33F-4B42-BCF7-84748270D56A}" type="presOf" srcId="{FD7CC0C4-FE32-497A-BFEB-666B1139EB96}" destId="{A3C3A7DE-CA54-4391-B546-4A23266CE813}" srcOrd="0" destOrd="0" presId="urn:microsoft.com/office/officeart/2005/8/layout/arrow2"/>
    <dgm:cxn modelId="{10B6D474-7A80-4790-98A4-47CB9B03CD89}" type="presOf" srcId="{24DE9D61-A212-4E7E-85FE-3ECC8996CCD8}" destId="{E9C1F51F-6ECE-4466-9998-E937125B8928}" srcOrd="0" destOrd="0" presId="urn:microsoft.com/office/officeart/2005/8/layout/arrow2"/>
    <dgm:cxn modelId="{4733BCB6-55BE-4C58-89BB-62DEBF0C0FD3}" type="presOf" srcId="{A0F9221F-CDF3-40C2-BE50-0BCE9B247975}" destId="{44F1FA17-3786-481E-8566-7B0E28B6209F}" srcOrd="0" destOrd="0" presId="urn:microsoft.com/office/officeart/2005/8/layout/arrow2"/>
    <dgm:cxn modelId="{9C96444B-7D6F-4FAE-B09A-E2756AECD282}" type="presOf" srcId="{D0A0681F-DD82-48EC-9579-E804F517017F}" destId="{D281EB02-335C-4F38-9E27-D7742B34473E}" srcOrd="0" destOrd="0" presId="urn:microsoft.com/office/officeart/2005/8/layout/arrow2"/>
    <dgm:cxn modelId="{5528CDC4-F4B0-4356-94DB-49409E181DB5}" type="presParOf" srcId="{A3C3A7DE-CA54-4391-B546-4A23266CE813}" destId="{D5D628D8-BD9A-4370-8118-C8068C78A120}" srcOrd="0" destOrd="0" presId="urn:microsoft.com/office/officeart/2005/8/layout/arrow2"/>
    <dgm:cxn modelId="{2BB76257-6F08-4B7D-80B9-D9CAB8057025}" type="presParOf" srcId="{A3C3A7DE-CA54-4391-B546-4A23266CE813}" destId="{61A198D0-D594-499E-92A3-27E9F5E36768}" srcOrd="1" destOrd="0" presId="urn:microsoft.com/office/officeart/2005/8/layout/arrow2"/>
    <dgm:cxn modelId="{897158AB-9624-4D62-8506-3658DA0699E9}" type="presParOf" srcId="{61A198D0-D594-499E-92A3-27E9F5E36768}" destId="{C66978CF-D09A-42C7-A4B6-EE9B3377EAF2}" srcOrd="0" destOrd="0" presId="urn:microsoft.com/office/officeart/2005/8/layout/arrow2"/>
    <dgm:cxn modelId="{8A1AF706-E72D-4745-96DB-A83C453AC4B0}" type="presParOf" srcId="{61A198D0-D594-499E-92A3-27E9F5E36768}" destId="{D281EB02-335C-4F38-9E27-D7742B34473E}" srcOrd="1" destOrd="0" presId="urn:microsoft.com/office/officeart/2005/8/layout/arrow2"/>
    <dgm:cxn modelId="{BB34B193-A807-4092-A0E5-51F59E2687C9}" type="presParOf" srcId="{61A198D0-D594-499E-92A3-27E9F5E36768}" destId="{F4DC3132-B7D0-4EB2-815E-4B61106BC71A}" srcOrd="2" destOrd="0" presId="urn:microsoft.com/office/officeart/2005/8/layout/arrow2"/>
    <dgm:cxn modelId="{CC026604-0760-4E59-8740-1CA5CB3EDBF8}" type="presParOf" srcId="{61A198D0-D594-499E-92A3-27E9F5E36768}" destId="{44F1FA17-3786-481E-8566-7B0E28B6209F}" srcOrd="3" destOrd="0" presId="urn:microsoft.com/office/officeart/2005/8/layout/arrow2"/>
    <dgm:cxn modelId="{5C9E9A8D-4630-408A-B180-B6ACC8407E2A}" type="presParOf" srcId="{61A198D0-D594-499E-92A3-27E9F5E36768}" destId="{9F1A7430-5CE1-4A76-AF97-766EE8105054}" srcOrd="4" destOrd="0" presId="urn:microsoft.com/office/officeart/2005/8/layout/arrow2"/>
    <dgm:cxn modelId="{8BBB16F1-E532-411A-93A8-91B96642861A}" type="presParOf" srcId="{61A198D0-D594-499E-92A3-27E9F5E36768}" destId="{B9C0DFD8-E0CB-4DED-9BD7-97D695D5C02F}" srcOrd="5" destOrd="0" presId="urn:microsoft.com/office/officeart/2005/8/layout/arrow2"/>
    <dgm:cxn modelId="{8D4B0A16-606A-4072-84F4-DFCFF2C1E2DE}" type="presParOf" srcId="{61A198D0-D594-499E-92A3-27E9F5E36768}" destId="{C3041C0C-A4B3-44CC-92E9-7568C1F9A3F7}" srcOrd="6" destOrd="0" presId="urn:microsoft.com/office/officeart/2005/8/layout/arrow2"/>
    <dgm:cxn modelId="{2CD46338-A4C8-4B8E-BD0E-21DB03AB0755}" type="presParOf" srcId="{61A198D0-D594-499E-92A3-27E9F5E36768}" destId="{E9C1F51F-6ECE-4466-9998-E937125B892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1E676E-F7DF-429F-AB89-FCC16D7639A5}">
      <dsp:nvSpPr>
        <dsp:cNvPr id="0" name=""/>
        <dsp:cNvSpPr/>
      </dsp:nvSpPr>
      <dsp:spPr>
        <a:xfrm>
          <a:off x="2296135" y="625832"/>
          <a:ext cx="4169423" cy="4169423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58000"/>
                <a:satMod val="150000"/>
              </a:schemeClr>
            </a:gs>
            <a:gs pos="72000">
              <a:schemeClr val="accent2">
                <a:hueOff val="-20163188"/>
                <a:satOff val="8769"/>
                <a:lumOff val="2550"/>
                <a:alphaOff val="0"/>
                <a:tint val="90000"/>
                <a:satMod val="13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92F1E7F-35B6-42AD-B484-134DFED65A36}">
      <dsp:nvSpPr>
        <dsp:cNvPr id="0" name=""/>
        <dsp:cNvSpPr/>
      </dsp:nvSpPr>
      <dsp:spPr>
        <a:xfrm>
          <a:off x="2296135" y="625832"/>
          <a:ext cx="4169423" cy="4169423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shade val="58000"/>
                <a:satMod val="150000"/>
              </a:schemeClr>
            </a:gs>
            <a:gs pos="72000">
              <a:schemeClr val="accent2">
                <a:hueOff val="-13442126"/>
                <a:satOff val="5846"/>
                <a:lumOff val="1700"/>
                <a:alphaOff val="0"/>
                <a:tint val="90000"/>
                <a:satMod val="135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7C2EF3-F69B-44EC-ADE2-CF832178D00F}">
      <dsp:nvSpPr>
        <dsp:cNvPr id="0" name=""/>
        <dsp:cNvSpPr/>
      </dsp:nvSpPr>
      <dsp:spPr>
        <a:xfrm>
          <a:off x="2296135" y="625832"/>
          <a:ext cx="4169423" cy="4169423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shade val="58000"/>
                <a:satMod val="150000"/>
              </a:schemeClr>
            </a:gs>
            <a:gs pos="72000">
              <a:schemeClr val="accent2">
                <a:hueOff val="-6721063"/>
                <a:satOff val="2923"/>
                <a:lumOff val="850"/>
                <a:alphaOff val="0"/>
                <a:tint val="90000"/>
                <a:satMod val="135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7A005B-7EF9-4C31-A5BA-C437030C2603}">
      <dsp:nvSpPr>
        <dsp:cNvPr id="0" name=""/>
        <dsp:cNvSpPr/>
      </dsp:nvSpPr>
      <dsp:spPr>
        <a:xfrm>
          <a:off x="2296135" y="625832"/>
          <a:ext cx="4169423" cy="4169423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2F261C-1B61-404D-B700-2534303CE82E}">
      <dsp:nvSpPr>
        <dsp:cNvPr id="0" name=""/>
        <dsp:cNvSpPr/>
      </dsp:nvSpPr>
      <dsp:spPr>
        <a:xfrm>
          <a:off x="3421185" y="1750882"/>
          <a:ext cx="1919324" cy="191932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УОУ</a:t>
          </a:r>
          <a:endParaRPr lang="ru-RU" sz="4700" kern="1200" dirty="0"/>
        </a:p>
      </dsp:txBody>
      <dsp:txXfrm>
        <a:off x="3421185" y="1750882"/>
        <a:ext cx="1919324" cy="1919324"/>
      </dsp:txXfrm>
    </dsp:sp>
    <dsp:sp modelId="{474CE1B1-023F-4D99-B5B3-42EE31A44F9C}">
      <dsp:nvSpPr>
        <dsp:cNvPr id="0" name=""/>
        <dsp:cNvSpPr/>
      </dsp:nvSpPr>
      <dsp:spPr>
        <a:xfrm>
          <a:off x="1152163" y="2435"/>
          <a:ext cx="6457368" cy="13435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bg1"/>
              </a:solidFill>
            </a:rPr>
            <a:t>занимает особое место в учебно-воспитательном процессе школы</a:t>
          </a:r>
          <a:endParaRPr lang="ru-RU" sz="1700" b="1" kern="1200" dirty="0">
            <a:solidFill>
              <a:schemeClr val="bg1"/>
            </a:solidFill>
          </a:endParaRPr>
        </a:p>
      </dsp:txBody>
      <dsp:txXfrm>
        <a:off x="1152163" y="2435"/>
        <a:ext cx="6457368" cy="1343527"/>
      </dsp:txXfrm>
    </dsp:sp>
    <dsp:sp modelId="{AA4A980D-B79E-4E63-8BFF-13AE36BF8A38}">
      <dsp:nvSpPr>
        <dsp:cNvPr id="0" name=""/>
        <dsp:cNvSpPr/>
      </dsp:nvSpPr>
      <dsp:spPr>
        <a:xfrm>
          <a:off x="5053821" y="913751"/>
          <a:ext cx="2726742" cy="3593586"/>
        </a:xfrm>
        <a:prstGeom prst="ellipse">
          <a:avLst/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shade val="58000"/>
                <a:satMod val="150000"/>
              </a:schemeClr>
            </a:gs>
            <a:gs pos="72000">
              <a:schemeClr val="accent2">
                <a:hueOff val="-6721063"/>
                <a:satOff val="2923"/>
                <a:lumOff val="850"/>
                <a:alphaOff val="0"/>
                <a:tint val="90000"/>
                <a:satMod val="135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является экологической лабораторией для проведения опытнической и проектно-исследовательской деятельности</a:t>
          </a:r>
          <a:endParaRPr lang="ru-RU" sz="1800" b="1" kern="1200" dirty="0"/>
        </a:p>
      </dsp:txBody>
      <dsp:txXfrm>
        <a:off x="5053821" y="913751"/>
        <a:ext cx="2726742" cy="3593586"/>
      </dsp:txXfrm>
    </dsp:sp>
    <dsp:sp modelId="{D30B55F9-DBF3-4FA0-AF44-BDD80833CA1E}">
      <dsp:nvSpPr>
        <dsp:cNvPr id="0" name=""/>
        <dsp:cNvSpPr/>
      </dsp:nvSpPr>
      <dsp:spPr>
        <a:xfrm>
          <a:off x="1107396" y="4075125"/>
          <a:ext cx="6546901" cy="1343527"/>
        </a:xfrm>
        <a:prstGeom prst="ellipse">
          <a:avLst/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shade val="58000"/>
                <a:satMod val="150000"/>
              </a:schemeClr>
            </a:gs>
            <a:gs pos="72000">
              <a:schemeClr val="accent2">
                <a:hueOff val="-13442126"/>
                <a:satOff val="5846"/>
                <a:lumOff val="1700"/>
                <a:alphaOff val="0"/>
                <a:tint val="90000"/>
                <a:satMod val="135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Позволяет общаться с природой, приобретать навыки научного эксперимента</a:t>
          </a:r>
          <a:endParaRPr lang="ru-RU" sz="1700" b="1" kern="1200" dirty="0"/>
        </a:p>
      </dsp:txBody>
      <dsp:txXfrm>
        <a:off x="1107396" y="4075125"/>
        <a:ext cx="6546901" cy="1343527"/>
      </dsp:txXfrm>
    </dsp:sp>
    <dsp:sp modelId="{FC602D4D-2E04-459E-861C-C57913096FE0}">
      <dsp:nvSpPr>
        <dsp:cNvPr id="0" name=""/>
        <dsp:cNvSpPr/>
      </dsp:nvSpPr>
      <dsp:spPr>
        <a:xfrm>
          <a:off x="906236" y="993805"/>
          <a:ext cx="2876532" cy="3433478"/>
        </a:xfrm>
        <a:prstGeom prst="ellipse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58000"/>
                <a:satMod val="150000"/>
              </a:schemeClr>
            </a:gs>
            <a:gs pos="72000">
              <a:schemeClr val="accent2">
                <a:hueOff val="-20163188"/>
                <a:satOff val="8769"/>
                <a:lumOff val="2550"/>
                <a:alphaOff val="0"/>
                <a:tint val="90000"/>
                <a:satMod val="13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методическая и практическая помощь в организации исследовательской работы с обучающимися</a:t>
          </a:r>
          <a:endParaRPr lang="ru-RU" sz="1800" b="1" kern="1200" dirty="0"/>
        </a:p>
      </dsp:txBody>
      <dsp:txXfrm>
        <a:off x="906236" y="993805"/>
        <a:ext cx="2876532" cy="34334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A73220-3EDB-43CB-8957-B2FA1A28E830}">
      <dsp:nvSpPr>
        <dsp:cNvPr id="0" name=""/>
        <dsp:cNvSpPr/>
      </dsp:nvSpPr>
      <dsp:spPr>
        <a:xfrm>
          <a:off x="288031" y="3489"/>
          <a:ext cx="2984842" cy="17909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Проект способствует воспитанию у школьников инициативы, активности</a:t>
          </a:r>
          <a:endParaRPr lang="ru-RU" sz="1800" b="1" kern="1200" dirty="0"/>
        </a:p>
      </dsp:txBody>
      <dsp:txXfrm>
        <a:off x="288031" y="3489"/>
        <a:ext cx="2984842" cy="1790905"/>
      </dsp:txXfrm>
    </dsp:sp>
    <dsp:sp modelId="{BE8EC0FA-20AB-46DB-AA97-A3D906E16672}">
      <dsp:nvSpPr>
        <dsp:cNvPr id="0" name=""/>
        <dsp:cNvSpPr/>
      </dsp:nvSpPr>
      <dsp:spPr>
        <a:xfrm>
          <a:off x="3571357" y="3489"/>
          <a:ext cx="4215850" cy="1790905"/>
        </a:xfrm>
        <a:prstGeom prst="rect">
          <a:avLst/>
        </a:prstGeom>
        <a:gradFill rotWithShape="0">
          <a:gsLst>
            <a:gs pos="0">
              <a:schemeClr val="accent2">
                <a:hueOff val="-5040797"/>
                <a:satOff val="2192"/>
                <a:lumOff val="637"/>
                <a:alphaOff val="0"/>
                <a:shade val="58000"/>
                <a:satMod val="150000"/>
              </a:schemeClr>
            </a:gs>
            <a:gs pos="72000">
              <a:schemeClr val="accent2">
                <a:hueOff val="-5040797"/>
                <a:satOff val="2192"/>
                <a:lumOff val="637"/>
                <a:alphaOff val="0"/>
                <a:tint val="90000"/>
                <a:satMod val="135000"/>
              </a:schemeClr>
            </a:gs>
            <a:gs pos="100000">
              <a:schemeClr val="accent2">
                <a:hueOff val="-5040797"/>
                <a:satOff val="2192"/>
                <a:lumOff val="637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увеличивает интерес к изучению экологического состояния своей местности, экологических проблем родного края</a:t>
          </a:r>
          <a:endParaRPr lang="ru-RU" sz="1800" b="1" kern="1200" dirty="0"/>
        </a:p>
      </dsp:txBody>
      <dsp:txXfrm>
        <a:off x="3571357" y="3489"/>
        <a:ext cx="4215850" cy="1790905"/>
      </dsp:txXfrm>
    </dsp:sp>
    <dsp:sp modelId="{C0A2A18F-BA2C-4E6B-9DBD-489C4D1081EE}">
      <dsp:nvSpPr>
        <dsp:cNvPr id="0" name=""/>
        <dsp:cNvSpPr/>
      </dsp:nvSpPr>
      <dsp:spPr>
        <a:xfrm>
          <a:off x="370383" y="2092879"/>
          <a:ext cx="4051147" cy="1790905"/>
        </a:xfrm>
        <a:prstGeom prst="rect">
          <a:avLst/>
        </a:prstGeom>
        <a:gradFill rotWithShape="0">
          <a:gsLst>
            <a:gs pos="0">
              <a:schemeClr val="accent2">
                <a:hueOff val="-10081594"/>
                <a:satOff val="4384"/>
                <a:lumOff val="1275"/>
                <a:alphaOff val="0"/>
                <a:shade val="58000"/>
                <a:satMod val="150000"/>
              </a:schemeClr>
            </a:gs>
            <a:gs pos="72000">
              <a:schemeClr val="accent2">
                <a:hueOff val="-10081594"/>
                <a:satOff val="4384"/>
                <a:lumOff val="1275"/>
                <a:alphaOff val="0"/>
                <a:tint val="90000"/>
                <a:satMod val="135000"/>
              </a:schemeClr>
            </a:gs>
            <a:gs pos="100000">
              <a:schemeClr val="accent2">
                <a:hueOff val="-10081594"/>
                <a:satOff val="4384"/>
                <a:lumOff val="1275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ученик должен научиться сам формулировать изучаемую экологическую проблему, выдвигать и обосновывать причины её возникновения</a:t>
          </a:r>
          <a:endParaRPr lang="ru-RU" sz="1800" b="1" kern="1200" dirty="0"/>
        </a:p>
      </dsp:txBody>
      <dsp:txXfrm>
        <a:off x="370383" y="2092879"/>
        <a:ext cx="4051147" cy="1790905"/>
      </dsp:txXfrm>
    </dsp:sp>
    <dsp:sp modelId="{39180DA9-A59A-4A96-B216-78B65433DC9C}">
      <dsp:nvSpPr>
        <dsp:cNvPr id="0" name=""/>
        <dsp:cNvSpPr/>
      </dsp:nvSpPr>
      <dsp:spPr>
        <a:xfrm>
          <a:off x="4720014" y="2092879"/>
          <a:ext cx="2984842" cy="1790905"/>
        </a:xfrm>
        <a:prstGeom prst="rect">
          <a:avLst/>
        </a:prstGeom>
        <a:gradFill rotWithShape="0">
          <a:gsLst>
            <a:gs pos="0">
              <a:schemeClr val="accent2">
                <a:hueOff val="-15122391"/>
                <a:satOff val="6577"/>
                <a:lumOff val="1912"/>
                <a:alphaOff val="0"/>
                <a:shade val="58000"/>
                <a:satMod val="150000"/>
              </a:schemeClr>
            </a:gs>
            <a:gs pos="72000">
              <a:schemeClr val="accent2">
                <a:hueOff val="-15122391"/>
                <a:satOff val="6577"/>
                <a:lumOff val="1912"/>
                <a:alphaOff val="0"/>
                <a:tint val="90000"/>
                <a:satMod val="135000"/>
              </a:schemeClr>
            </a:gs>
            <a:gs pos="100000">
              <a:schemeClr val="accent2">
                <a:hueOff val="-15122391"/>
                <a:satOff val="6577"/>
                <a:lumOff val="1912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разрабатывать и проводить эксперимент, делать выводы и предложения. </a:t>
          </a:r>
          <a:endParaRPr lang="ru-RU" sz="1800" b="1" kern="1200" dirty="0"/>
        </a:p>
      </dsp:txBody>
      <dsp:txXfrm>
        <a:off x="4720014" y="2092879"/>
        <a:ext cx="2984842" cy="1790905"/>
      </dsp:txXfrm>
    </dsp:sp>
    <dsp:sp modelId="{6E19F40C-FB9E-406E-B300-4363C7BB070C}">
      <dsp:nvSpPr>
        <dsp:cNvPr id="0" name=""/>
        <dsp:cNvSpPr/>
      </dsp:nvSpPr>
      <dsp:spPr>
        <a:xfrm>
          <a:off x="1872206" y="4182268"/>
          <a:ext cx="4330826" cy="1790905"/>
        </a:xfrm>
        <a:prstGeom prst="rect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58000"/>
                <a:satMod val="150000"/>
              </a:schemeClr>
            </a:gs>
            <a:gs pos="72000">
              <a:schemeClr val="accent2">
                <a:hueOff val="-20163188"/>
                <a:satOff val="8769"/>
                <a:lumOff val="2550"/>
                <a:alphaOff val="0"/>
                <a:tint val="90000"/>
                <a:satMod val="13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Итог</a:t>
          </a:r>
          <a:r>
            <a:rPr lang="ru-RU" sz="1800" b="1" kern="1200" dirty="0" smtClean="0"/>
            <a:t>: познакомить педагогов района с результатами опытно – исследовательской деятельности обучающихся  с целью совместного анализа</a:t>
          </a:r>
          <a:endParaRPr lang="ru-RU" sz="1800" b="1" kern="1200" dirty="0"/>
        </a:p>
      </dsp:txBody>
      <dsp:txXfrm>
        <a:off x="1872206" y="4182268"/>
        <a:ext cx="4330826" cy="179090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D628D8-BD9A-4370-8118-C8068C78A120}">
      <dsp:nvSpPr>
        <dsp:cNvPr id="0" name=""/>
        <dsp:cNvSpPr/>
      </dsp:nvSpPr>
      <dsp:spPr>
        <a:xfrm>
          <a:off x="0" y="308569"/>
          <a:ext cx="8229600" cy="51435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tint val="4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66978CF-D09A-42C7-A4B6-EE9B3377EAF2}">
      <dsp:nvSpPr>
        <dsp:cNvPr id="0" name=""/>
        <dsp:cNvSpPr/>
      </dsp:nvSpPr>
      <dsp:spPr>
        <a:xfrm>
          <a:off x="810615" y="4133276"/>
          <a:ext cx="189280" cy="18928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81EB02-335C-4F38-9E27-D7742B34473E}">
      <dsp:nvSpPr>
        <dsp:cNvPr id="0" name=""/>
        <dsp:cNvSpPr/>
      </dsp:nvSpPr>
      <dsp:spPr>
        <a:xfrm>
          <a:off x="442393" y="4227917"/>
          <a:ext cx="2332986" cy="12241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96" tIns="0" rIns="0" bIns="0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rPr>
            <a:t>самостоятельно формулировать изучаемую экологическую проблему</a:t>
          </a:r>
          <a:endParaRPr lang="ru-RU" sz="1600" b="1" kern="1200" dirty="0">
            <a:solidFill>
              <a:srgbClr val="FF0000"/>
            </a:solidFill>
            <a:latin typeface="Arial Black" pitchFamily="34" charset="0"/>
            <a:cs typeface="Times New Roman" pitchFamily="18" charset="0"/>
          </a:endParaRPr>
        </a:p>
      </dsp:txBody>
      <dsp:txXfrm>
        <a:off x="442393" y="4227917"/>
        <a:ext cx="2332986" cy="1224153"/>
      </dsp:txXfrm>
    </dsp:sp>
    <dsp:sp modelId="{F4DC3132-B7D0-4EB2-815E-4B61106BC71A}">
      <dsp:nvSpPr>
        <dsp:cNvPr id="0" name=""/>
        <dsp:cNvSpPr/>
      </dsp:nvSpPr>
      <dsp:spPr>
        <a:xfrm>
          <a:off x="2147925" y="2936898"/>
          <a:ext cx="329184" cy="329184"/>
        </a:xfrm>
        <a:prstGeom prst="ellipse">
          <a:avLst/>
        </a:prstGeom>
        <a:gradFill rotWithShape="0">
          <a:gsLst>
            <a:gs pos="0">
              <a:schemeClr val="accent2">
                <a:hueOff val="-6721063"/>
                <a:satOff val="2923"/>
                <a:lumOff val="850"/>
                <a:alphaOff val="0"/>
                <a:shade val="58000"/>
                <a:satMod val="150000"/>
              </a:schemeClr>
            </a:gs>
            <a:gs pos="72000">
              <a:schemeClr val="accent2">
                <a:hueOff val="-6721063"/>
                <a:satOff val="2923"/>
                <a:lumOff val="850"/>
                <a:alphaOff val="0"/>
                <a:tint val="90000"/>
                <a:satMod val="135000"/>
              </a:schemeClr>
            </a:gs>
            <a:gs pos="100000">
              <a:schemeClr val="accent2">
                <a:hueOff val="-6721063"/>
                <a:satOff val="2923"/>
                <a:lumOff val="85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F1FA17-3786-481E-8566-7B0E28B6209F}">
      <dsp:nvSpPr>
        <dsp:cNvPr id="0" name=""/>
        <dsp:cNvSpPr/>
      </dsp:nvSpPr>
      <dsp:spPr>
        <a:xfrm>
          <a:off x="2022427" y="3101490"/>
          <a:ext cx="2308395" cy="2350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428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70C0"/>
              </a:solidFill>
              <a:latin typeface="Arial Black" pitchFamily="34" charset="0"/>
            </a:rPr>
            <a:t>выдвигать и обосновывать причины ее возникновения</a:t>
          </a:r>
          <a:endParaRPr lang="ru-RU" sz="1600" kern="1200" dirty="0">
            <a:solidFill>
              <a:srgbClr val="0070C0"/>
            </a:solidFill>
            <a:latin typeface="Arial Black" pitchFamily="34" charset="0"/>
          </a:endParaRPr>
        </a:p>
      </dsp:txBody>
      <dsp:txXfrm>
        <a:off x="2022427" y="3101490"/>
        <a:ext cx="2308395" cy="2350579"/>
      </dsp:txXfrm>
    </dsp:sp>
    <dsp:sp modelId="{9F1A7430-5CE1-4A76-AF97-766EE8105054}">
      <dsp:nvSpPr>
        <dsp:cNvPr id="0" name=""/>
        <dsp:cNvSpPr/>
      </dsp:nvSpPr>
      <dsp:spPr>
        <a:xfrm>
          <a:off x="3855567" y="2055302"/>
          <a:ext cx="436168" cy="436168"/>
        </a:xfrm>
        <a:prstGeom prst="ellipse">
          <a:avLst/>
        </a:prstGeom>
        <a:gradFill rotWithShape="0">
          <a:gsLst>
            <a:gs pos="0">
              <a:schemeClr val="accent2">
                <a:hueOff val="-13442126"/>
                <a:satOff val="5846"/>
                <a:lumOff val="1700"/>
                <a:alphaOff val="0"/>
                <a:shade val="58000"/>
                <a:satMod val="150000"/>
              </a:schemeClr>
            </a:gs>
            <a:gs pos="72000">
              <a:schemeClr val="accent2">
                <a:hueOff val="-13442126"/>
                <a:satOff val="5846"/>
                <a:lumOff val="1700"/>
                <a:alphaOff val="0"/>
                <a:tint val="90000"/>
                <a:satMod val="135000"/>
              </a:schemeClr>
            </a:gs>
            <a:gs pos="100000">
              <a:schemeClr val="accent2">
                <a:hueOff val="-13442126"/>
                <a:satOff val="5846"/>
                <a:lumOff val="170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C0DFD8-E0CB-4DED-9BD7-97D695D5C02F}">
      <dsp:nvSpPr>
        <dsp:cNvPr id="0" name=""/>
        <dsp:cNvSpPr/>
      </dsp:nvSpPr>
      <dsp:spPr>
        <a:xfrm>
          <a:off x="3816502" y="2273387"/>
          <a:ext cx="2242515" cy="3178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117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solidFill>
              <a:srgbClr val="00B050"/>
            </a:solidFill>
            <a:latin typeface="Arial Black" pitchFamily="34" charset="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B050"/>
              </a:solidFill>
              <a:latin typeface="Arial Black" pitchFamily="34" charset="0"/>
            </a:rPr>
            <a:t>Разрабатывать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B050"/>
              </a:solidFill>
              <a:latin typeface="Arial Black" pitchFamily="34" charset="0"/>
            </a:rPr>
            <a:t> и проводить эксперимент</a:t>
          </a:r>
          <a:endParaRPr lang="ru-RU" sz="1600" kern="1200" dirty="0">
            <a:solidFill>
              <a:srgbClr val="00B050"/>
            </a:solidFill>
            <a:latin typeface="Arial Black" pitchFamily="34" charset="0"/>
          </a:endParaRPr>
        </a:p>
      </dsp:txBody>
      <dsp:txXfrm>
        <a:off x="3816502" y="2273387"/>
        <a:ext cx="2242515" cy="3178683"/>
      </dsp:txXfrm>
    </dsp:sp>
    <dsp:sp modelId="{C3041C0C-A4B3-44CC-92E9-7568C1F9A3F7}">
      <dsp:nvSpPr>
        <dsp:cNvPr id="0" name=""/>
        <dsp:cNvSpPr/>
      </dsp:nvSpPr>
      <dsp:spPr>
        <a:xfrm>
          <a:off x="5715457" y="1472029"/>
          <a:ext cx="584301" cy="584301"/>
        </a:xfrm>
        <a:prstGeom prst="ellipse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58000"/>
                <a:satMod val="150000"/>
              </a:schemeClr>
            </a:gs>
            <a:gs pos="72000">
              <a:schemeClr val="accent2">
                <a:hueOff val="-20163188"/>
                <a:satOff val="8769"/>
                <a:lumOff val="2550"/>
                <a:alphaOff val="0"/>
                <a:tint val="90000"/>
                <a:satMod val="13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C1F51F-6ECE-4466-9998-E937125B8928}">
      <dsp:nvSpPr>
        <dsp:cNvPr id="0" name=""/>
        <dsp:cNvSpPr/>
      </dsp:nvSpPr>
      <dsp:spPr>
        <a:xfrm>
          <a:off x="5524174" y="1764180"/>
          <a:ext cx="2695083" cy="368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609" tIns="0" rIns="0" bIns="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FF0000"/>
            </a:solidFill>
            <a:latin typeface="Arial Black" pitchFamily="34" charset="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FF0000"/>
            </a:solidFill>
            <a:latin typeface="Arial Black" pitchFamily="34" charset="0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  <a:latin typeface="Arial Black" pitchFamily="34" charset="0"/>
            </a:rPr>
            <a:t>делать выводы и предложения по решению данной проблемы</a:t>
          </a:r>
          <a:endParaRPr lang="ru-RU" sz="1600" b="1" kern="1200" dirty="0">
            <a:solidFill>
              <a:srgbClr val="FF0000"/>
            </a:solidFill>
            <a:latin typeface="Arial Black" pitchFamily="34" charset="0"/>
          </a:endParaRPr>
        </a:p>
      </dsp:txBody>
      <dsp:txXfrm>
        <a:off x="5524174" y="1764180"/>
        <a:ext cx="2695083" cy="3687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3891-6624-4DA3-8E64-0E6D517EBC4D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113C4-F42C-4187-AF84-670086475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113C4-F42C-4187-AF84-6700864753E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67CCCF-0598-4C7E-867D-99E47CF50AA1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29E063-1697-4AB7-93DE-D85BE79FB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7CCCF-0598-4C7E-867D-99E47CF50AA1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9E063-1697-4AB7-93DE-D85BE79FB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7CCCF-0598-4C7E-867D-99E47CF50AA1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9E063-1697-4AB7-93DE-D85BE79FB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7CCCF-0598-4C7E-867D-99E47CF50AA1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9E063-1697-4AB7-93DE-D85BE79FBE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7CCCF-0598-4C7E-867D-99E47CF50AA1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9E063-1697-4AB7-93DE-D85BE79FBE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7CCCF-0598-4C7E-867D-99E47CF50AA1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9E063-1697-4AB7-93DE-D85BE79FBE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7CCCF-0598-4C7E-867D-99E47CF50AA1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9E063-1697-4AB7-93DE-D85BE79FB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7CCCF-0598-4C7E-867D-99E47CF50AA1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9E063-1697-4AB7-93DE-D85BE79FBE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67CCCF-0598-4C7E-867D-99E47CF50AA1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9E063-1697-4AB7-93DE-D85BE79FB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967CCCF-0598-4C7E-867D-99E47CF50AA1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29E063-1697-4AB7-93DE-D85BE79FB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967CCCF-0598-4C7E-867D-99E47CF50AA1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29E063-1697-4AB7-93DE-D85BE79FBE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67CCCF-0598-4C7E-867D-99E47CF50AA1}" type="datetimeFigureOut">
              <a:rPr lang="ru-RU" smtClean="0"/>
              <a:pPr/>
              <a:t>10.11.2013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29E063-1697-4AB7-93DE-D85BE79FB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8496944" cy="25922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u="sng" spc="300" dirty="0" smtClean="0">
                <a:solidFill>
                  <a:srgbClr val="7030A0"/>
                </a:solidFill>
                <a:effectLst/>
                <a:latin typeface="Arial Black" pitchFamily="34" charset="0"/>
                <a:ea typeface="Gungsuh" pitchFamily="18" charset="-127"/>
                <a:cs typeface="Times New Roman" pitchFamily="18" charset="0"/>
              </a:rPr>
              <a:t>Проек</a:t>
            </a:r>
            <a:r>
              <a:rPr lang="ru-RU" sz="3600" u="sng" dirty="0" smtClean="0">
                <a:solidFill>
                  <a:srgbClr val="7030A0"/>
                </a:solidFill>
                <a:latin typeface="Arial Black" pitchFamily="34" charset="0"/>
                <a:ea typeface="Gungsuh" pitchFamily="18" charset="-127"/>
                <a:cs typeface="Times New Roman" pitchFamily="18" charset="0"/>
              </a:rPr>
              <a:t>т</a:t>
            </a:r>
            <a:r>
              <a:rPr lang="ru-RU" sz="2400" dirty="0">
                <a:solidFill>
                  <a:srgbClr val="7030A0"/>
                </a:solidFill>
                <a:latin typeface="Arial Black" pitchFamily="34" charset="0"/>
                <a:ea typeface="Gungsuh" pitchFamily="18" charset="-127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7030A0"/>
                </a:solidFill>
                <a:latin typeface="Arial Black" pitchFamily="34" charset="0"/>
                <a:ea typeface="Gungsuh" pitchFamily="18" charset="-127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Arial Black" pitchFamily="34" charset="0"/>
                <a:ea typeface="Gungsuh" pitchFamily="18" charset="-127"/>
                <a:cs typeface="Times New Roman" pitchFamily="18" charset="0"/>
              </a:rPr>
              <a:t> </a:t>
            </a:r>
            <a:br>
              <a:rPr lang="ru-RU" sz="2400" dirty="0">
                <a:solidFill>
                  <a:srgbClr val="7030A0"/>
                </a:solidFill>
                <a:latin typeface="Arial Black" pitchFamily="34" charset="0"/>
                <a:ea typeface="Gungsuh" pitchFamily="18" charset="-127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Arial Black" pitchFamily="34" charset="0"/>
                <a:ea typeface="Gungsuh" pitchFamily="18" charset="-127"/>
                <a:cs typeface="Times New Roman" pitchFamily="18" charset="0"/>
              </a:rPr>
              <a:t>«Формирование основ организации исследовательской работы обучающихся по экологии в рамках деятельности школьного учебно-опытного участка»</a:t>
            </a:r>
            <a:br>
              <a:rPr lang="ru-RU" sz="2800" dirty="0">
                <a:solidFill>
                  <a:srgbClr val="7030A0"/>
                </a:solidFill>
                <a:latin typeface="Arial Black" pitchFamily="34" charset="0"/>
                <a:ea typeface="Gungsuh" pitchFamily="18" charset="-127"/>
                <a:cs typeface="Times New Roman" pitchFamily="18" charset="0"/>
              </a:rPr>
            </a:br>
            <a:r>
              <a:rPr lang="ru-RU" sz="2800" dirty="0">
                <a:solidFill>
                  <a:srgbClr val="7030A0"/>
                </a:solidFill>
                <a:latin typeface="Arial Black" pitchFamily="34" charset="0"/>
                <a:ea typeface="Gungsuh" pitchFamily="18" charset="-127"/>
                <a:cs typeface="Times New Roman" pitchFamily="18" charset="0"/>
              </a:rPr>
              <a:t>на 2013- 2015 г.г.</a:t>
            </a:r>
            <a:endParaRPr lang="ru-RU" sz="2000" dirty="0">
              <a:solidFill>
                <a:srgbClr val="7030A0"/>
              </a:solidFill>
              <a:latin typeface="Arial Black" pitchFamily="34" charset="0"/>
              <a:ea typeface="Gungsuh" pitchFamily="18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733256"/>
            <a:ext cx="6172200" cy="6416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МКОУ «Куземинская ООШ» – 2013 год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51520" y="1481328"/>
            <a:ext cx="424428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+mj-lt"/>
                <a:cs typeface="Vijaya" pitchFamily="34" charset="0"/>
              </a:rPr>
              <a:t>1 этап - </a:t>
            </a: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организационный</a:t>
            </a: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(Март-апрель</a:t>
            </a: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2013 г.)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Содержание деятельности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sz="2400" dirty="0" smtClean="0">
                <a:latin typeface="Arial Black" pitchFamily="34" charset="0"/>
              </a:rPr>
              <a:t>Выбор проблемы,</a:t>
            </a:r>
          </a:p>
          <a:p>
            <a:r>
              <a:rPr lang="ru-RU" sz="2400" dirty="0" smtClean="0">
                <a:latin typeface="Arial Black" pitchFamily="34" charset="0"/>
              </a:rPr>
              <a:t> планирование работы, </a:t>
            </a:r>
          </a:p>
          <a:p>
            <a:r>
              <a:rPr lang="ru-RU" sz="2400" dirty="0" smtClean="0">
                <a:latin typeface="Arial Black" pitchFamily="34" charset="0"/>
              </a:rPr>
              <a:t>создание творческих групп,</a:t>
            </a:r>
          </a:p>
          <a:p>
            <a:r>
              <a:rPr lang="ru-RU" sz="2400" dirty="0" smtClean="0">
                <a:latin typeface="Arial Black" pitchFamily="34" charset="0"/>
              </a:rPr>
              <a:t> сбор и структурирование информации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Этапы реализации проекта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2060847"/>
            <a:ext cx="2674640" cy="24482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Основной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(реализация </a:t>
            </a: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проекта)</a:t>
            </a: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(Май 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2013- октябрь 2015 гг</a:t>
            </a:r>
            <a:r>
              <a:rPr lang="ru-RU" dirty="0" smtClean="0">
                <a:solidFill>
                  <a:srgbClr val="7030A0"/>
                </a:solidFill>
                <a:latin typeface="Arial Black" pitchFamily="34" charset="0"/>
              </a:rPr>
              <a:t>.)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419872" y="908720"/>
            <a:ext cx="5472608" cy="57606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 Содержание </a:t>
            </a:r>
            <a:r>
              <a:rPr lang="ru-RU" b="1" dirty="0" smtClean="0">
                <a:solidFill>
                  <a:srgbClr val="FFC000"/>
                </a:solidFill>
              </a:rPr>
              <a:t>деятельности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Практическая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деятельность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6600"/>
                </a:solidFill>
                <a:latin typeface="Arial Black" pitchFamily="34" charset="0"/>
              </a:rPr>
              <a:t>2 этап</a:t>
            </a:r>
            <a:endParaRPr lang="ru-RU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026" name="Picture 2" descr="G:\120SSCAM\S7300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276872"/>
            <a:ext cx="5376597" cy="403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3960440" cy="489654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Заключительный</a:t>
            </a:r>
            <a:endParaRPr lang="ru-RU" dirty="0" smtClean="0"/>
          </a:p>
          <a:p>
            <a:pPr algn="ctr">
              <a:buNone/>
            </a:pP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(Октябрь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– декабрь 2015 </a:t>
            </a:r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год)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Содержание деятельности:</a:t>
            </a:r>
            <a:endParaRPr lang="ru-RU" sz="2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 Black" pitchFamily="34" charset="0"/>
              </a:rPr>
              <a:t>   подведение </a:t>
            </a:r>
            <a:r>
              <a:rPr lang="ru-RU" sz="2400" dirty="0" smtClean="0">
                <a:latin typeface="Arial Black" pitchFamily="34" charset="0"/>
              </a:rPr>
              <a:t>итогов, защита результатов </a:t>
            </a:r>
            <a:r>
              <a:rPr lang="ru-RU" sz="2400" dirty="0" smtClean="0">
                <a:latin typeface="Arial Black" pitchFamily="34" charset="0"/>
              </a:rPr>
              <a:t> исследовательской </a:t>
            </a:r>
            <a:r>
              <a:rPr lang="ru-RU" sz="2400" dirty="0" smtClean="0">
                <a:latin typeface="Arial Black" pitchFamily="34" charset="0"/>
              </a:rPr>
              <a:t>деятельности, рефлексия.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6600"/>
                </a:solidFill>
                <a:latin typeface="Arial Black" pitchFamily="34" charset="0"/>
              </a:rPr>
              <a:t>3 этап</a:t>
            </a:r>
            <a:endParaRPr lang="ru-RU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2050" name="Picture 2" descr="G:\120SSCAM\S73001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340768"/>
            <a:ext cx="4860032" cy="4224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3200" dirty="0" smtClean="0">
                <a:solidFill>
                  <a:srgbClr val="006600"/>
                </a:solidFill>
                <a:latin typeface="Arial Black" pitchFamily="34" charset="0"/>
              </a:rPr>
              <a:t>Основные направления работы</a:t>
            </a:r>
            <a:br>
              <a:rPr lang="ru-RU" sz="3200" dirty="0" smtClean="0">
                <a:solidFill>
                  <a:srgbClr val="00660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7092280" y="908720"/>
            <a:ext cx="432048" cy="1368152"/>
          </a:xfrm>
          <a:prstGeom prst="downArrow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4067944" y="908720"/>
            <a:ext cx="432048" cy="144016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827584" y="908720"/>
            <a:ext cx="432048" cy="151216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987825" y="2636912"/>
            <a:ext cx="2664296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 педагогами школы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601397"/>
            <a:ext cx="2123729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с обучающимися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2636912"/>
            <a:ext cx="237626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с родителями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411760" y="1052736"/>
            <a:ext cx="432048" cy="3456384"/>
          </a:xfrm>
          <a:prstGeom prst="downArrow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868144" y="980728"/>
            <a:ext cx="360040" cy="3528392"/>
          </a:xfrm>
          <a:prstGeom prst="downArrow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1" y="4721662"/>
            <a:ext cx="3528392" cy="36933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 социальными партнерами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860032" y="4754851"/>
            <a:ext cx="2880320" cy="369332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ea typeface="Times New Roman" pitchFamily="18" charset="0"/>
                <a:cs typeface="Arial" pitchFamily="34" charset="0"/>
              </a:rPr>
              <a:t>с педагогами района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496855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ru-RU" sz="8000" dirty="0" smtClean="0">
                <a:solidFill>
                  <a:srgbClr val="00B050"/>
                </a:solidFill>
                <a:latin typeface="Arial Black" pitchFamily="34" charset="0"/>
              </a:rPr>
              <a:t>Спасибо за внимание!!!</a:t>
            </a:r>
            <a:endParaRPr lang="ru-RU" sz="8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8686800" cy="5421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Актуальность проекта</a:t>
            </a:r>
            <a:endParaRPr lang="ru-RU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0752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 Black" pitchFamily="34" charset="0"/>
              </a:rPr>
              <a:t>Основные идеи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8825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</a:rPr>
              <a:t>Накоплен большой опыт экологического обучения и воспитания обучающихся</a:t>
            </a:r>
          </a:p>
          <a:p>
            <a:pPr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  <a:latin typeface="Arial Black" pitchFamily="34" charset="0"/>
              </a:rPr>
              <a:t>через работу детской организации «Радуга»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r>
              <a:rPr lang="ru-RU" sz="2400" dirty="0" smtClean="0">
                <a:solidFill>
                  <a:srgbClr val="00B0F0"/>
                </a:solidFill>
                <a:latin typeface="Arial Black" pitchFamily="34" charset="0"/>
              </a:rPr>
              <a:t>через опытническую работу на школьном учебно-опытном участке</a:t>
            </a:r>
          </a:p>
          <a:p>
            <a:endParaRPr lang="ru-RU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через внеурочную исследовательскую работу</a:t>
            </a:r>
          </a:p>
          <a:p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100" u="sng" dirty="0" smtClean="0">
                <a:solidFill>
                  <a:srgbClr val="00B050"/>
                </a:solidFill>
                <a:latin typeface="Arial Black" pitchFamily="34" charset="0"/>
              </a:rPr>
              <a:t>Основания и предпосылки для реализации проекта</a:t>
            </a:r>
            <a:endParaRPr lang="ru-RU" u="sng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flipH="1">
            <a:off x="4211960" y="198884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flipH="1">
            <a:off x="4211960" y="321297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flipH="1">
            <a:off x="4211960" y="4653136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Цель: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006600"/>
                </a:solidFill>
                <a:latin typeface="Arial Black" pitchFamily="34" charset="0"/>
              </a:rPr>
              <a:t>сформировать у обучающихся основы организации исследовательской деятельности по экологии, научную систему знаний и умений по выращиванию культурных растений на УОУ, распространить опыт работы среди учителей биологии, экологии , заведующих УОУ на муниципальном уровне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00B050"/>
                </a:solidFill>
                <a:latin typeface="Arial Black" pitchFamily="34" charset="0"/>
              </a:rPr>
              <a:t>Паспорт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073291"/>
            <a:ext cx="9144000" cy="488595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создание необходимых условий для самореализации творческого    потенциала школьников через совместную познавательную деятельность детей и взрослых;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ответственного отношения к окружающей среде, экологической культуры практической деятельности на УОУ;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углубление теоретических знаний, овладение умением оценивать состояние окружающей среды и навыками правильного землепользования;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активизация познавательной и творческой деятельности обучающихся, развитие навыков научно-исследовательской деятельности в области экологии;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воспитание сознательного отношения к труду и выбору будущей 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профессии.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260648"/>
            <a:ext cx="4332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lang="ru-RU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algn="ctr"/>
            <a:r>
              <a:rPr lang="ru-RU" sz="3200" u="sng" dirty="0" smtClean="0">
                <a:solidFill>
                  <a:srgbClr val="00B050"/>
                </a:solidFill>
                <a:latin typeface="Arial Black" pitchFamily="34" charset="0"/>
              </a:rPr>
              <a:t>Ожидаемые результаты:</a:t>
            </a:r>
            <a:br>
              <a:rPr lang="ru-RU" sz="3200" u="sng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u="sng" dirty="0" smtClean="0">
                <a:solidFill>
                  <a:srgbClr val="00B050"/>
                </a:solidFill>
                <a:latin typeface="Arial Black" pitchFamily="34" charset="0"/>
              </a:rPr>
              <a:t/>
            </a:r>
            <a:br>
              <a:rPr lang="ru-RU" sz="3200" u="sng" dirty="0" smtClean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u="sng" dirty="0" smtClean="0">
                <a:solidFill>
                  <a:srgbClr val="FF0000"/>
                </a:solidFill>
                <a:latin typeface="Arial Black" pitchFamily="34" charset="0"/>
              </a:rPr>
              <a:t>Ученик умеет:</a:t>
            </a:r>
            <a:endParaRPr lang="ru-RU" sz="3200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188640"/>
            <a:ext cx="7920880" cy="6122504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Материальная база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ru-RU" sz="36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теплица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школьный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учебно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– опытный участок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лабораторное оборудование кабинета химии, биологии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компьютерный класс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фотоаппарат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286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сельскохозяйственный инвентарь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2204863"/>
            <a:ext cx="3106688" cy="295232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педагогический коллектив</a:t>
            </a:r>
          </a:p>
          <a:p>
            <a:pPr lvl="0">
              <a:buNone/>
            </a:pPr>
            <a:endParaRPr lang="ru-RU" sz="24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lvl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Arial Black" pitchFamily="34" charset="0"/>
              </a:rPr>
              <a:t>обучающиеся 5-9 классов</a:t>
            </a:r>
            <a:endParaRPr lang="ru-RU" sz="2400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itchFamily="34" charset="0"/>
              </a:rPr>
              <a:t>Участники проекта</a:t>
            </a:r>
          </a:p>
        </p:txBody>
      </p:sp>
      <p:pic>
        <p:nvPicPr>
          <p:cNvPr id="22530" name="Picture 2" descr="I:\ф\S73017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556792"/>
            <a:ext cx="4978896" cy="403244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UX25FU4DC2SS-485-118</_dlc_DocId>
    <_dlc_DocIdUrl xmlns="abdb83d0-779d-445a-a542-78c4e7e32ea9">
      <Url>http://www.eduportal44.ru/soligalich/Kuzem_OSchool/1/_layouts/15/DocIdRedir.aspx?ID=UX25FU4DC2SS-485-118</Url>
      <Description>UX25FU4DC2SS-485-118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83174A57D250E488C26B0A716F88F2A" ma:contentTypeVersion="0" ma:contentTypeDescription="Создание документа." ma:contentTypeScope="" ma:versionID="9a6875d1c0298dc5b22ceacb9a46d0e6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1d4fe4568dadb21deafbc8a24a1946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7117019-F4E1-4CD8-9CFE-CFA08D3A50F6}"/>
</file>

<file path=customXml/itemProps2.xml><?xml version="1.0" encoding="utf-8"?>
<ds:datastoreItem xmlns:ds="http://schemas.openxmlformats.org/officeDocument/2006/customXml" ds:itemID="{69E49C64-591E-4760-8703-D3CBF78D95FA}"/>
</file>

<file path=customXml/itemProps3.xml><?xml version="1.0" encoding="utf-8"?>
<ds:datastoreItem xmlns:ds="http://schemas.openxmlformats.org/officeDocument/2006/customXml" ds:itemID="{18A4577E-DCE2-4662-92FD-A0B68F3730E7}"/>
</file>

<file path=customXml/itemProps4.xml><?xml version="1.0" encoding="utf-8"?>
<ds:datastoreItem xmlns:ds="http://schemas.openxmlformats.org/officeDocument/2006/customXml" ds:itemID="{F96A5247-16C6-4181-B92E-E929724B72A7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354</TotalTime>
  <Words>407</Words>
  <Application>Microsoft Office PowerPoint</Application>
  <PresentationFormat>Экран (4:3)</PresentationFormat>
  <Paragraphs>94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  Проект   «Формирование основ организации исследовательской работы обучающихся по экологии в рамках деятельности школьного учебно-опытного участка» на 2013- 2015 г.г.</vt:lpstr>
      <vt:lpstr>Актуальность проекта</vt:lpstr>
      <vt:lpstr>Основные идеи проекта </vt:lpstr>
      <vt:lpstr> Основания и предпосылки для реализации проекта</vt:lpstr>
      <vt:lpstr>Паспорт проекта </vt:lpstr>
      <vt:lpstr>Слайд 6</vt:lpstr>
      <vt:lpstr>Ожидаемые результаты:  Ученик умеет:</vt:lpstr>
      <vt:lpstr>Слайд 8</vt:lpstr>
      <vt:lpstr>Участники проекта</vt:lpstr>
      <vt:lpstr>Этапы реализации проекта </vt:lpstr>
      <vt:lpstr>2 этап</vt:lpstr>
      <vt:lpstr>3 этап</vt:lpstr>
      <vt:lpstr>Основные направления работы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  «Формирование основ организации исследовательской работы обучающихся по экологии в рамках деятельности школьного учебно-опытного участка» на 2013- 2015 г.г.</dc:title>
  <dc:creator>Светлана</dc:creator>
  <cp:lastModifiedBy>Светлана</cp:lastModifiedBy>
  <cp:revision>36</cp:revision>
  <dcterms:created xsi:type="dcterms:W3CDTF">2013-11-04T06:22:12Z</dcterms:created>
  <dcterms:modified xsi:type="dcterms:W3CDTF">2013-11-10T12:19:56Z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a5854f10-f47a-4729-a91f-4c10724faa98</vt:lpwstr>
  </property>
  <property fmtid="{D5CDD505-2E9C-101B-9397-08002B2CF9AE}" pid="3" name="ContentTypeId">
    <vt:lpwstr>0x010100A83174A57D250E488C26B0A716F88F2A</vt:lpwstr>
  </property>
</Properties>
</file>