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6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6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93" r:id="rId6"/>
    <p:sldId id="294" r:id="rId7"/>
    <p:sldId id="295" r:id="rId8"/>
    <p:sldId id="296" r:id="rId9"/>
    <p:sldId id="297" r:id="rId10"/>
    <p:sldId id="298" r:id="rId11"/>
    <p:sldId id="299" r:id="rId12"/>
    <p:sldId id="300" r:id="rId13"/>
    <p:sldId id="301" r:id="rId14"/>
    <p:sldId id="259" r:id="rId15"/>
    <p:sldId id="306" r:id="rId16"/>
    <p:sldId id="302" r:id="rId17"/>
    <p:sldId id="303" r:id="rId18"/>
    <p:sldId id="304" r:id="rId19"/>
    <p:sldId id="305" r:id="rId20"/>
    <p:sldId id="307" r:id="rId21"/>
    <p:sldId id="260" r:id="rId22"/>
    <p:sldId id="308" r:id="rId23"/>
    <p:sldId id="309" r:id="rId24"/>
    <p:sldId id="310" r:id="rId25"/>
    <p:sldId id="311" r:id="rId26"/>
    <p:sldId id="312" r:id="rId27"/>
    <p:sldId id="313" r:id="rId28"/>
    <p:sldId id="314" r:id="rId29"/>
    <p:sldId id="315" r:id="rId30"/>
    <p:sldId id="261" r:id="rId31"/>
    <p:sldId id="316" r:id="rId32"/>
    <p:sldId id="317" r:id="rId33"/>
    <p:sldId id="263" r:id="rId34"/>
    <p:sldId id="264" r:id="rId35"/>
    <p:sldId id="265"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1" r:id="rId50"/>
    <p:sldId id="280" r:id="rId51"/>
    <p:sldId id="282" r:id="rId52"/>
    <p:sldId id="283" r:id="rId53"/>
    <p:sldId id="284" r:id="rId54"/>
    <p:sldId id="285" r:id="rId55"/>
    <p:sldId id="286" r:id="rId56"/>
    <p:sldId id="288" r:id="rId57"/>
    <p:sldId id="289" r:id="rId58"/>
    <p:sldId id="287" r:id="rId59"/>
    <p:sldId id="290" r:id="rId60"/>
    <p:sldId id="291" r:id="rId61"/>
    <p:sldId id="292"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81A453-F812-4D5A-B3C7-2DD22C33D17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81A453-F812-4D5A-B3C7-2DD22C33D17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81A453-F812-4D5A-B3C7-2DD22C33D17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A3359AF-9FB7-4701-A11D-7B4A6F45BC2F}" type="datetimeFigureOut">
              <a:rPr lang="ru-RU" smtClean="0"/>
              <a:pPr/>
              <a:t>16.07.2015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181A453-F812-4D5A-B3C7-2DD22C33D17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3359AF-9FB7-4701-A11D-7B4A6F45BC2F}" type="datetimeFigureOut">
              <a:rPr lang="ru-RU" smtClean="0"/>
              <a:pPr/>
              <a:t>16.07.2015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81A453-F812-4D5A-B3C7-2DD22C33D17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3"/>
            <a:ext cx="7918648" cy="1584175"/>
          </a:xfrm>
        </p:spPr>
        <p:txBody>
          <a:bodyPr>
            <a:normAutofit/>
          </a:bodyPr>
          <a:lstStyle/>
          <a:p>
            <a:r>
              <a:rPr lang="ru-RU" sz="1400" dirty="0" err="1"/>
              <a:t>Солигаличский</a:t>
            </a:r>
            <a:r>
              <a:rPr lang="ru-RU" sz="1400" dirty="0"/>
              <a:t> муниципальный район</a:t>
            </a:r>
            <a:br>
              <a:rPr lang="ru-RU" sz="1400" dirty="0"/>
            </a:br>
            <a:r>
              <a:rPr lang="ru-RU" sz="1400" dirty="0"/>
              <a:t>Костромской области</a:t>
            </a:r>
            <a:br>
              <a:rPr lang="ru-RU" sz="1400" dirty="0"/>
            </a:br>
            <a:r>
              <a:rPr lang="ru-RU" sz="1400" dirty="0"/>
              <a:t> </a:t>
            </a:r>
            <a:br>
              <a:rPr lang="ru-RU" sz="1400" dirty="0"/>
            </a:br>
            <a:r>
              <a:rPr lang="ru-RU" sz="1400" dirty="0"/>
              <a:t>Муниципальное казённое общеобразовательное учреждение «</a:t>
            </a:r>
            <a:r>
              <a:rPr lang="ru-RU" sz="1400" dirty="0" err="1"/>
              <a:t>Коровновская</a:t>
            </a:r>
            <a:r>
              <a:rPr lang="ru-RU" sz="1400" dirty="0"/>
              <a:t> основная общеобразовательная школа»</a:t>
            </a:r>
          </a:p>
        </p:txBody>
      </p:sp>
      <p:sp>
        <p:nvSpPr>
          <p:cNvPr id="3" name="Подзаголовок 2"/>
          <p:cNvSpPr>
            <a:spLocks noGrp="1"/>
          </p:cNvSpPr>
          <p:nvPr>
            <p:ph type="subTitle" idx="1"/>
          </p:nvPr>
        </p:nvSpPr>
        <p:spPr>
          <a:xfrm>
            <a:off x="1115616" y="2636912"/>
            <a:ext cx="6656784" cy="3001888"/>
          </a:xfrm>
        </p:spPr>
        <p:txBody>
          <a:bodyPr>
            <a:normAutofit/>
          </a:bodyPr>
          <a:lstStyle/>
          <a:p>
            <a:r>
              <a:rPr lang="ru-RU" sz="1600" b="1" dirty="0"/>
              <a:t> </a:t>
            </a:r>
            <a:endParaRPr lang="ru-RU" sz="1600" dirty="0"/>
          </a:p>
          <a:p>
            <a:r>
              <a:rPr lang="ru-RU" sz="2800" b="1" dirty="0">
                <a:solidFill>
                  <a:schemeClr val="tx1"/>
                </a:solidFill>
              </a:rPr>
              <a:t>Программа летнего оздоровительного лагеря с дневным пребыванием детей </a:t>
            </a:r>
            <a:r>
              <a:rPr lang="ru-RU" sz="2800" b="1" dirty="0">
                <a:solidFill>
                  <a:srgbClr val="00B050"/>
                </a:solidFill>
              </a:rPr>
              <a:t>«Следопыт</a:t>
            </a:r>
            <a:r>
              <a:rPr lang="ru-RU" sz="2800" b="1" dirty="0" smtClean="0">
                <a:solidFill>
                  <a:srgbClr val="00B050"/>
                </a:solidFill>
              </a:rPr>
              <a:t>»</a:t>
            </a:r>
          </a:p>
          <a:p>
            <a:endParaRPr lang="ru-RU" sz="1800" dirty="0" smtClean="0">
              <a:solidFill>
                <a:schemeClr val="tx1"/>
              </a:solidFill>
            </a:endParaRPr>
          </a:p>
          <a:p>
            <a:r>
              <a:rPr lang="ru-RU" sz="1800" dirty="0" smtClean="0">
                <a:solidFill>
                  <a:schemeClr val="tx1"/>
                </a:solidFill>
              </a:rPr>
              <a:t>Номинация</a:t>
            </a:r>
            <a:r>
              <a:rPr lang="ru-RU" sz="1800" dirty="0">
                <a:solidFill>
                  <a:schemeClr val="tx1"/>
                </a:solidFill>
              </a:rPr>
              <a:t>:</a:t>
            </a:r>
            <a:r>
              <a:rPr lang="ru-RU" sz="1800" i="1" dirty="0">
                <a:solidFill>
                  <a:schemeClr val="tx1"/>
                </a:solidFill>
              </a:rPr>
              <a:t> «Патриотическое воспитание посредством поисковой и краеведческой работы»</a:t>
            </a:r>
            <a:endParaRPr lang="ru-RU"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07159"/>
            <a:ext cx="3851473" cy="51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978" y="1000550"/>
            <a:ext cx="3840157" cy="512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202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628800"/>
            <a:ext cx="4907935" cy="367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657935"/>
            <a:ext cx="2736304" cy="365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151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076"/>
            <a:ext cx="5053808" cy="378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958" y="3068960"/>
            <a:ext cx="4705506" cy="35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196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73763"/>
            <a:ext cx="3842215" cy="28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89216"/>
            <a:ext cx="3821602" cy="286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005064"/>
            <a:ext cx="3528392" cy="26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396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785818"/>
          </a:xfrm>
        </p:spPr>
        <p:txBody>
          <a:bodyPr>
            <a:normAutofit/>
          </a:bodyPr>
          <a:lstStyle/>
          <a:p>
            <a:r>
              <a:rPr lang="ru-RU" sz="2400" dirty="0" smtClean="0"/>
              <a:t>Основные направления:</a:t>
            </a:r>
            <a:endParaRPr lang="ru-RU" sz="2400" dirty="0"/>
          </a:p>
        </p:txBody>
      </p:sp>
      <p:sp>
        <p:nvSpPr>
          <p:cNvPr id="3" name="Содержимое 2"/>
          <p:cNvSpPr>
            <a:spLocks noGrp="1"/>
          </p:cNvSpPr>
          <p:nvPr>
            <p:ph idx="1"/>
          </p:nvPr>
        </p:nvSpPr>
        <p:spPr>
          <a:xfrm>
            <a:off x="357158" y="1142984"/>
            <a:ext cx="8229600" cy="5429288"/>
          </a:xfrm>
        </p:spPr>
        <p:txBody>
          <a:bodyPr>
            <a:normAutofit/>
          </a:bodyPr>
          <a:lstStyle/>
          <a:p>
            <a:pPr>
              <a:buNone/>
            </a:pPr>
            <a:r>
              <a:rPr lang="ru-RU" sz="1800" b="1" i="1" dirty="0" smtClean="0"/>
              <a:t> </a:t>
            </a:r>
          </a:p>
          <a:p>
            <a:pPr>
              <a:buNone/>
            </a:pPr>
            <a:endParaRPr lang="ru-RU" sz="1800" b="1" i="1" dirty="0" smtClean="0"/>
          </a:p>
          <a:p>
            <a:pPr>
              <a:buNone/>
            </a:pPr>
            <a:r>
              <a:rPr lang="ru-RU" sz="1800" b="1" i="1" dirty="0" smtClean="0"/>
              <a:t>Спортивно-оздоровительное</a:t>
            </a:r>
            <a:endParaRPr lang="ru-RU" sz="1800" b="1" i="1" dirty="0"/>
          </a:p>
          <a:p>
            <a:pPr>
              <a:buNone/>
            </a:pPr>
            <a:r>
              <a:rPr lang="ru-RU" sz="1800" i="1" dirty="0" smtClean="0"/>
              <a:t>                     </a:t>
            </a:r>
            <a:r>
              <a:rPr lang="ru-RU" sz="1800" i="1" u="sng" dirty="0" smtClean="0"/>
              <a:t>Задачи </a:t>
            </a:r>
            <a:r>
              <a:rPr lang="ru-RU" sz="1800" i="1" u="sng" dirty="0"/>
              <a:t>спортивно-оздоровительной деятельности: </a:t>
            </a:r>
          </a:p>
          <a:p>
            <a:pPr lvl="0"/>
            <a:r>
              <a:rPr lang="ru-RU" sz="1800" dirty="0"/>
              <a:t>Вовлечение детей в различные формы физкультурно-оздоровительной работы; </a:t>
            </a:r>
          </a:p>
          <a:p>
            <a:pPr lvl="0"/>
            <a:r>
              <a:rPr lang="ru-RU" sz="1800" dirty="0"/>
              <a:t>Выработка и укрепление гигиенических навыков; </a:t>
            </a:r>
          </a:p>
          <a:p>
            <a:pPr lvl="0"/>
            <a:r>
              <a:rPr lang="ru-RU" sz="1800" dirty="0"/>
              <a:t>Расширение знаний об охране здоровья.  </a:t>
            </a:r>
          </a:p>
          <a:p>
            <a:pPr>
              <a:buNone/>
            </a:pPr>
            <a:r>
              <a:rPr lang="ru-RU" sz="1800" dirty="0"/>
              <a:t>Основной формой реализации данного направления является спортивно-оздоровительная деятельность, </a:t>
            </a:r>
            <a:r>
              <a:rPr lang="ru-RU" sz="1800" dirty="0" smtClean="0"/>
              <a:t>которая способствует</a:t>
            </a:r>
            <a:r>
              <a:rPr lang="ru-RU" sz="1800" dirty="0"/>
              <a:t> формированию  установок на ведение здорового образа жизни и коммуникативные навыки; позволяет развивать навыки самооценки и самоконтроля в отношении собственного здоровья; обучать способам и приёмам сохранения и укрепления собственного здоровья.</a:t>
            </a:r>
          </a:p>
        </p:txBody>
      </p:sp>
      <p:pic>
        <p:nvPicPr>
          <p:cNvPr id="45060" name="Picture 4" descr="https://im0-tub-ru.yandex.net/i?id=66e0d6d043aa9ae37d82eed7bb40d6c6&amp;n=21"/>
          <p:cNvPicPr>
            <a:picLocks noChangeAspect="1" noChangeArrowheads="1"/>
          </p:cNvPicPr>
          <p:nvPr/>
        </p:nvPicPr>
        <p:blipFill>
          <a:blip r:embed="rId2"/>
          <a:srcRect/>
          <a:stretch>
            <a:fillRect/>
          </a:stretch>
        </p:blipFill>
        <p:spPr bwMode="auto">
          <a:xfrm>
            <a:off x="7215206" y="714356"/>
            <a:ext cx="1748802" cy="17145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075240" cy="852704"/>
          </a:xfrm>
        </p:spPr>
        <p:txBody>
          <a:bodyPr/>
          <a:lstStyle/>
          <a:p>
            <a:r>
              <a:rPr lang="ru-RU" dirty="0" smtClean="0"/>
              <a:t>Основные мероприятия:</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Подвижные игры на воздухе;</a:t>
            </a:r>
          </a:p>
          <a:p>
            <a:r>
              <a:rPr lang="ru-RU" dirty="0" smtClean="0"/>
              <a:t>Спортивно – развлекательная программа «Полный вперёд!»;</a:t>
            </a:r>
          </a:p>
          <a:p>
            <a:r>
              <a:rPr lang="ru-RU" dirty="0" err="1" smtClean="0"/>
              <a:t>Спортландия</a:t>
            </a:r>
            <a:r>
              <a:rPr lang="ru-RU" dirty="0" smtClean="0"/>
              <a:t> открывает сезон;</a:t>
            </a:r>
          </a:p>
          <a:p>
            <a:r>
              <a:rPr lang="ru-RU" dirty="0" smtClean="0"/>
              <a:t>Конкурсная программа по ПДД «Мой друг велосипед»;</a:t>
            </a:r>
          </a:p>
          <a:p>
            <a:r>
              <a:rPr lang="ru-RU" dirty="0" smtClean="0"/>
              <a:t>Первенства лагеря по различным видам спорта;</a:t>
            </a:r>
          </a:p>
          <a:p>
            <a:r>
              <a:rPr lang="ru-RU" dirty="0" smtClean="0"/>
              <a:t>Спортивно-развлекательная программа «Мир дорожных знаков»;</a:t>
            </a:r>
          </a:p>
          <a:p>
            <a:r>
              <a:rPr lang="ru-RU" dirty="0" smtClean="0"/>
              <a:t>Сказочные эстафеты</a:t>
            </a:r>
          </a:p>
          <a:p>
            <a:r>
              <a:rPr lang="ru-RU" dirty="0" smtClean="0"/>
              <a:t>Акция «Костромской край без табака»;</a:t>
            </a:r>
          </a:p>
          <a:p>
            <a:r>
              <a:rPr lang="ru-RU" dirty="0" smtClean="0"/>
              <a:t>Беседы медика по ЗОЖ и профилактике клещевого энцефалита.</a:t>
            </a:r>
            <a:endParaRPr lang="ru-RU" dirty="0"/>
          </a:p>
        </p:txBody>
      </p:sp>
    </p:spTree>
    <p:extLst>
      <p:ext uri="{BB962C8B-B14F-4D97-AF65-F5344CB8AC3E}">
        <p14:creationId xmlns:p14="http://schemas.microsoft.com/office/powerpoint/2010/main" val="321835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997744"/>
            <a:ext cx="4392488" cy="329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228" y="3428999"/>
            <a:ext cx="4225228" cy="316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632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1" y="227807"/>
            <a:ext cx="4067767" cy="304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196" y="312735"/>
            <a:ext cx="3954476" cy="296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01" y="3623774"/>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034" y="3623774"/>
            <a:ext cx="3352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692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4571553" cy="305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333483"/>
            <a:ext cx="5042966" cy="336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37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39383"/>
            <a:ext cx="4285366" cy="321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658" y="3451912"/>
            <a:ext cx="4167018" cy="312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61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Цель программы:</a:t>
            </a:r>
            <a:endParaRPr lang="ru-RU" sz="2400" b="1" dirty="0"/>
          </a:p>
        </p:txBody>
      </p:sp>
      <p:sp>
        <p:nvSpPr>
          <p:cNvPr id="3" name="Содержимое 2"/>
          <p:cNvSpPr>
            <a:spLocks noGrp="1"/>
          </p:cNvSpPr>
          <p:nvPr>
            <p:ph idx="1"/>
          </p:nvPr>
        </p:nvSpPr>
        <p:spPr/>
        <p:txBody>
          <a:bodyPr>
            <a:normAutofit/>
          </a:bodyPr>
          <a:lstStyle/>
          <a:p>
            <a:pPr>
              <a:buNone/>
            </a:pPr>
            <a:r>
              <a:rPr lang="ru-RU" sz="1800" dirty="0" smtClean="0"/>
              <a:t>     </a:t>
            </a:r>
          </a:p>
          <a:p>
            <a:pPr>
              <a:buNone/>
            </a:pPr>
            <a:endParaRPr lang="ru-RU" sz="1800" dirty="0"/>
          </a:p>
          <a:p>
            <a:pPr>
              <a:buNone/>
            </a:pPr>
            <a:r>
              <a:rPr lang="ru-RU" sz="1800" dirty="0" smtClean="0"/>
              <a:t>      </a:t>
            </a:r>
            <a:r>
              <a:rPr lang="ru-RU" sz="1800" dirty="0"/>
              <a:t>Создание благоприятных условий для организованного отдыха детей и подростков в летний период, укрепление физического, психического </a:t>
            </a:r>
            <a:r>
              <a:rPr lang="ru-RU" sz="1800" dirty="0" smtClean="0"/>
              <a:t>и эмоционального </a:t>
            </a:r>
            <a:r>
              <a:rPr lang="ru-RU" sz="1800" dirty="0"/>
              <a:t>здоровья детей через включение их в поисково-исследовательскую деятельность. Развитие у учащихся качеств патриота России, сохранение преемственности поколений на основе исторической памяти, примерах героического прошлого народа, приобщения к традициям и культуре страны.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528304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28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857256"/>
          </a:xfrm>
        </p:spPr>
        <p:txBody>
          <a:bodyPr>
            <a:normAutofit/>
          </a:bodyPr>
          <a:lstStyle/>
          <a:p>
            <a:r>
              <a:rPr lang="ru-RU" sz="2400" dirty="0" smtClean="0"/>
              <a:t>Основные направления:</a:t>
            </a:r>
            <a:endParaRPr lang="ru-RU" sz="2400" dirty="0"/>
          </a:p>
        </p:txBody>
      </p:sp>
      <p:sp>
        <p:nvSpPr>
          <p:cNvPr id="3" name="Содержимое 2"/>
          <p:cNvSpPr>
            <a:spLocks noGrp="1"/>
          </p:cNvSpPr>
          <p:nvPr>
            <p:ph idx="1"/>
          </p:nvPr>
        </p:nvSpPr>
        <p:spPr>
          <a:xfrm>
            <a:off x="457200" y="1285860"/>
            <a:ext cx="8258204" cy="5038740"/>
          </a:xfrm>
        </p:spPr>
        <p:txBody>
          <a:bodyPr>
            <a:normAutofit/>
          </a:bodyPr>
          <a:lstStyle/>
          <a:p>
            <a:pPr>
              <a:buNone/>
            </a:pPr>
            <a:endParaRPr lang="ru-RU" sz="1800" dirty="0" smtClean="0"/>
          </a:p>
          <a:p>
            <a:pPr>
              <a:buNone/>
            </a:pPr>
            <a:r>
              <a:rPr lang="ru-RU" sz="1800" dirty="0" smtClean="0"/>
              <a:t>  </a:t>
            </a:r>
          </a:p>
          <a:p>
            <a:pPr>
              <a:buNone/>
            </a:pPr>
            <a:endParaRPr lang="ru-RU" sz="1800" dirty="0" smtClean="0"/>
          </a:p>
          <a:p>
            <a:pPr>
              <a:buNone/>
            </a:pPr>
            <a:r>
              <a:rPr lang="ru-RU" sz="1800" dirty="0" smtClean="0"/>
              <a:t>                 Х</a:t>
            </a:r>
            <a:r>
              <a:rPr lang="ru-RU" sz="1800" b="1" i="1" dirty="0" smtClean="0"/>
              <a:t>удожественно-эстетическое</a:t>
            </a:r>
            <a:endParaRPr lang="ru-RU" sz="1800" b="1" i="1" dirty="0"/>
          </a:p>
          <a:p>
            <a:pPr>
              <a:buNone/>
            </a:pPr>
            <a:r>
              <a:rPr lang="ru-RU" sz="1800" dirty="0" smtClean="0"/>
              <a:t>                            </a:t>
            </a:r>
            <a:r>
              <a:rPr lang="ru-RU" sz="1800" i="1" u="sng" dirty="0"/>
              <a:t>Задачи эстетической деятельности:</a:t>
            </a:r>
          </a:p>
          <a:p>
            <a:pPr lvl="0"/>
            <a:r>
              <a:rPr lang="ru-RU" sz="1800" dirty="0"/>
              <a:t>Пробуждать в детях чувство прекрасного; </a:t>
            </a:r>
          </a:p>
          <a:p>
            <a:pPr lvl="0"/>
            <a:r>
              <a:rPr lang="ru-RU" sz="1800" dirty="0"/>
              <a:t>Формировать навыки культурного поведения и общения; </a:t>
            </a:r>
          </a:p>
          <a:p>
            <a:pPr lvl="0"/>
            <a:r>
              <a:rPr lang="ru-RU" sz="1800" dirty="0"/>
              <a:t>Прививать детям эстетический вкус. </a:t>
            </a:r>
          </a:p>
          <a:p>
            <a:pPr lvl="0"/>
            <a:r>
              <a:rPr lang="ru-RU" sz="1800" dirty="0"/>
              <a:t>В рамках нравственно-эстетического воспитания в лагере можно многое сделать, и действовать можно в нескольких направлениях: музыка, песня, танец; общение с книгой, природой, искусством. </a:t>
            </a:r>
          </a:p>
          <a:p>
            <a:pPr>
              <a:buNone/>
            </a:pPr>
            <a:r>
              <a:rPr lang="ru-RU" sz="1800" dirty="0"/>
              <a:t>Через систему различных мероприятий (игры, викторины, диспуты, конкурсы, тематические беседы и т.д.) мы стремимся научить подростков понимать и ценить настоящее </a:t>
            </a:r>
            <a:r>
              <a:rPr lang="ru-RU" sz="1800" dirty="0" smtClean="0"/>
              <a:t>искусство</a:t>
            </a:r>
            <a:r>
              <a:rPr lang="ru-RU" sz="1800" dirty="0"/>
              <a:t>, отличать его от подделок.</a:t>
            </a:r>
          </a:p>
        </p:txBody>
      </p:sp>
      <p:pic>
        <p:nvPicPr>
          <p:cNvPr id="44033" name="Picture 1" descr="C:\Users\Админ\Desktop\illust_018.jpg"/>
          <p:cNvPicPr>
            <a:picLocks noChangeAspect="1" noChangeArrowheads="1"/>
          </p:cNvPicPr>
          <p:nvPr/>
        </p:nvPicPr>
        <p:blipFill>
          <a:blip r:embed="rId2" cstate="print"/>
          <a:srcRect/>
          <a:stretch>
            <a:fillRect/>
          </a:stretch>
        </p:blipFill>
        <p:spPr bwMode="auto">
          <a:xfrm>
            <a:off x="6572264" y="1571612"/>
            <a:ext cx="2151212" cy="14287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мероприятия:</a:t>
            </a:r>
            <a:endParaRPr lang="ru-RU" dirty="0"/>
          </a:p>
        </p:txBody>
      </p:sp>
      <p:sp>
        <p:nvSpPr>
          <p:cNvPr id="3" name="Объект 2"/>
          <p:cNvSpPr>
            <a:spLocks noGrp="1"/>
          </p:cNvSpPr>
          <p:nvPr>
            <p:ph idx="1"/>
          </p:nvPr>
        </p:nvSpPr>
        <p:spPr/>
        <p:txBody>
          <a:bodyPr>
            <a:normAutofit lnSpcReduction="10000"/>
          </a:bodyPr>
          <a:lstStyle/>
          <a:p>
            <a:r>
              <a:rPr lang="ru-RU" dirty="0" smtClean="0"/>
              <a:t>Конкурс рисунков «Под небом голубым»;</a:t>
            </a:r>
          </a:p>
          <a:p>
            <a:r>
              <a:rPr lang="ru-RU" dirty="0" smtClean="0"/>
              <a:t>Конкурс талантов «Минута славы»;</a:t>
            </a:r>
          </a:p>
          <a:p>
            <a:r>
              <a:rPr lang="ru-RU" dirty="0" smtClean="0"/>
              <a:t>Конкурс поделок из </a:t>
            </a:r>
            <a:r>
              <a:rPr lang="ru-RU" dirty="0" err="1" smtClean="0"/>
              <a:t>мукосола</a:t>
            </a:r>
            <a:r>
              <a:rPr lang="ru-RU" dirty="0" smtClean="0"/>
              <a:t>;</a:t>
            </a:r>
          </a:p>
          <a:p>
            <a:r>
              <a:rPr lang="ru-RU" dirty="0" smtClean="0"/>
              <a:t>Беседа «Как вести себя в театре, дворце культуры»;</a:t>
            </a:r>
          </a:p>
          <a:p>
            <a:r>
              <a:rPr lang="ru-RU" dirty="0" err="1" smtClean="0"/>
              <a:t>Конкурсно</a:t>
            </a:r>
            <a:r>
              <a:rPr lang="ru-RU" dirty="0" smtClean="0"/>
              <a:t> – развлекательная программа «Делу время – шутке час»;</a:t>
            </a:r>
          </a:p>
          <a:p>
            <a:r>
              <a:rPr lang="ru-RU" dirty="0" smtClean="0"/>
              <a:t>Мультяшное конфетти;</a:t>
            </a:r>
          </a:p>
          <a:p>
            <a:r>
              <a:rPr lang="ru-RU" dirty="0" smtClean="0"/>
              <a:t>Художественно-оформительская деятельность;</a:t>
            </a:r>
          </a:p>
          <a:p>
            <a:r>
              <a:rPr lang="ru-RU" dirty="0" smtClean="0"/>
              <a:t>Конкурс рисунков с защитой  «А  у меня живёт…»;</a:t>
            </a:r>
          </a:p>
          <a:p>
            <a:r>
              <a:rPr lang="ru-RU" dirty="0" smtClean="0"/>
              <a:t>КТД по творчеству А. С. Пушкина.  </a:t>
            </a:r>
            <a:endParaRPr lang="ru-RU" dirty="0"/>
          </a:p>
        </p:txBody>
      </p:sp>
    </p:spTree>
    <p:extLst>
      <p:ext uri="{BB962C8B-B14F-4D97-AF65-F5344CB8AC3E}">
        <p14:creationId xmlns:p14="http://schemas.microsoft.com/office/powerpoint/2010/main" val="4242386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2"/>
            <a:ext cx="4669587" cy="350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56992"/>
            <a:ext cx="4389693" cy="32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1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4112439" cy="364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532" y="3501008"/>
            <a:ext cx="4197582" cy="314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5075609" cy="338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636912"/>
            <a:ext cx="4343400" cy="37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422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07" y="260648"/>
            <a:ext cx="5352879" cy="35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3573016"/>
            <a:ext cx="4536504" cy="317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43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2"/>
            <a:ext cx="4189310" cy="314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506" y="332852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163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87973"/>
            <a:ext cx="3167850" cy="422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198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8" y="144462"/>
            <a:ext cx="5149864" cy="38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6992"/>
            <a:ext cx="432249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589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Задачи:</a:t>
            </a:r>
            <a:endParaRPr lang="ru-RU" sz="2400" b="1" dirty="0"/>
          </a:p>
        </p:txBody>
      </p:sp>
      <p:sp>
        <p:nvSpPr>
          <p:cNvPr id="3" name="Содержимое 2"/>
          <p:cNvSpPr>
            <a:spLocks noGrp="1"/>
          </p:cNvSpPr>
          <p:nvPr>
            <p:ph idx="1"/>
          </p:nvPr>
        </p:nvSpPr>
        <p:spPr/>
        <p:txBody>
          <a:bodyPr>
            <a:normAutofit/>
          </a:bodyPr>
          <a:lstStyle/>
          <a:p>
            <a:r>
              <a:rPr lang="ru-RU" sz="1800" dirty="0" smtClean="0"/>
              <a:t> </a:t>
            </a:r>
            <a:r>
              <a:rPr lang="ru-RU" sz="1800" dirty="0"/>
              <a:t>Воспитание патриотизма и чувства долга перед Родиной</a:t>
            </a:r>
            <a:r>
              <a:rPr lang="ru-RU" sz="1800" dirty="0" smtClean="0"/>
              <a:t>;</a:t>
            </a:r>
          </a:p>
          <a:p>
            <a:r>
              <a:rPr lang="ru-RU" sz="1800" dirty="0" smtClean="0"/>
              <a:t> </a:t>
            </a:r>
            <a:r>
              <a:rPr lang="ru-RU" sz="1800" dirty="0"/>
              <a:t>Формирование нравственного отношения к историческому героическому прошлому </a:t>
            </a:r>
            <a:r>
              <a:rPr lang="ru-RU" sz="1800" dirty="0" smtClean="0"/>
              <a:t>России:</a:t>
            </a:r>
            <a:endParaRPr lang="ru-RU" sz="1800" dirty="0"/>
          </a:p>
          <a:p>
            <a:r>
              <a:rPr lang="ru-RU" sz="1800" dirty="0" smtClean="0"/>
              <a:t> </a:t>
            </a:r>
            <a:r>
              <a:rPr lang="ru-RU" sz="1800" dirty="0"/>
              <a:t>Развивать чувство уважения к старшему </a:t>
            </a:r>
            <a:r>
              <a:rPr lang="ru-RU" sz="1800" dirty="0" smtClean="0"/>
              <a:t>поколению;</a:t>
            </a:r>
            <a:endParaRPr lang="ru-RU" sz="1800" dirty="0"/>
          </a:p>
          <a:p>
            <a:r>
              <a:rPr lang="ru-RU" sz="1800" dirty="0" smtClean="0"/>
              <a:t> </a:t>
            </a:r>
            <a:r>
              <a:rPr lang="ru-RU" sz="1800" dirty="0"/>
              <a:t>Вовлекать учащихся в социально – значимую деятельность, направленную на милосердие, благотворительность, развивать у них общественную активность.</a:t>
            </a:r>
          </a:p>
          <a:p>
            <a:r>
              <a:rPr lang="ru-RU" sz="1800" dirty="0" smtClean="0"/>
              <a:t> </a:t>
            </a:r>
            <a:r>
              <a:rPr lang="ru-RU" sz="1800" dirty="0"/>
              <a:t>Создание условий для сохранения  физического, психического, нравственного здоровья обучающихся.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Основные направления:</a:t>
            </a:r>
            <a:endParaRPr lang="ru-RU" sz="2400" dirty="0"/>
          </a:p>
        </p:txBody>
      </p:sp>
      <p:sp>
        <p:nvSpPr>
          <p:cNvPr id="3" name="Содержимое 2"/>
          <p:cNvSpPr>
            <a:spLocks noGrp="1"/>
          </p:cNvSpPr>
          <p:nvPr>
            <p:ph idx="1"/>
          </p:nvPr>
        </p:nvSpPr>
        <p:spPr/>
        <p:txBody>
          <a:bodyPr>
            <a:normAutofit/>
          </a:bodyPr>
          <a:lstStyle/>
          <a:p>
            <a:pPr>
              <a:buNone/>
            </a:pPr>
            <a:r>
              <a:rPr lang="ru-RU" sz="1800" dirty="0"/>
              <a:t> </a:t>
            </a:r>
            <a:r>
              <a:rPr lang="ru-RU" sz="1800" dirty="0" smtClean="0"/>
              <a:t>        </a:t>
            </a:r>
            <a:r>
              <a:rPr lang="ru-RU" sz="1800" dirty="0"/>
              <a:t> </a:t>
            </a:r>
            <a:r>
              <a:rPr lang="ru-RU" sz="1800" b="1" i="1" dirty="0"/>
              <a:t>Социально-педагогическое</a:t>
            </a:r>
          </a:p>
          <a:p>
            <a:r>
              <a:rPr lang="ru-RU" sz="1800" dirty="0"/>
              <a:t>Это непосредственная работа педагогов с подростками, а также организация и проведение силами воспитанников общественно – значимых акций: мероприятий по пропаганде экологической культуры и здорового образа жизни среди школьников, участие в акциях</a:t>
            </a:r>
            <a:r>
              <a:rPr lang="ru-RU" sz="1800" dirty="0" smtClean="0"/>
              <a:t>.</a:t>
            </a:r>
            <a:endParaRPr lang="ru-RU" sz="1800" dirty="0"/>
          </a:p>
          <a:p>
            <a:endParaRPr lang="ru-RU" sz="1800" dirty="0"/>
          </a:p>
        </p:txBody>
      </p:sp>
      <p:pic>
        <p:nvPicPr>
          <p:cNvPr id="43010" name="Picture 2" descr="Татьянка.ру - Все для резьбы по дереву и творчества * Просмо…"/>
          <p:cNvPicPr>
            <a:picLocks noChangeAspect="1" noChangeArrowheads="1"/>
          </p:cNvPicPr>
          <p:nvPr/>
        </p:nvPicPr>
        <p:blipFill>
          <a:blip r:embed="rId2"/>
          <a:srcRect/>
          <a:stretch>
            <a:fillRect/>
          </a:stretch>
        </p:blipFill>
        <p:spPr bwMode="auto">
          <a:xfrm>
            <a:off x="4929190" y="3571876"/>
            <a:ext cx="2810675" cy="300039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мероприятия:</a:t>
            </a:r>
            <a:endParaRPr lang="ru-RU" dirty="0"/>
          </a:p>
        </p:txBody>
      </p:sp>
      <p:sp>
        <p:nvSpPr>
          <p:cNvPr id="3" name="Объект 2"/>
          <p:cNvSpPr>
            <a:spLocks noGrp="1"/>
          </p:cNvSpPr>
          <p:nvPr>
            <p:ph idx="1"/>
          </p:nvPr>
        </p:nvSpPr>
        <p:spPr/>
        <p:txBody>
          <a:bodyPr/>
          <a:lstStyle/>
          <a:p>
            <a:r>
              <a:rPr lang="ru-RU" dirty="0" smtClean="0"/>
              <a:t>Экологическое ассорти;</a:t>
            </a:r>
          </a:p>
          <a:p>
            <a:r>
              <a:rPr lang="ru-RU" dirty="0" smtClean="0"/>
              <a:t>Акции «Память», «Безопасный водоём»;</a:t>
            </a:r>
          </a:p>
          <a:p>
            <a:r>
              <a:rPr lang="ru-RU" dirty="0" smtClean="0"/>
              <a:t>КТД «Не верь глазам – путешествуй сам»;</a:t>
            </a:r>
          </a:p>
          <a:p>
            <a:r>
              <a:rPr lang="ru-RU" dirty="0" smtClean="0"/>
              <a:t>Игра по станциям «Там на неведомых дорожках»;</a:t>
            </a:r>
          </a:p>
          <a:p>
            <a:r>
              <a:rPr lang="ru-RU" dirty="0" smtClean="0"/>
              <a:t>Викторина «Мой край – мой город»;</a:t>
            </a:r>
          </a:p>
          <a:p>
            <a:r>
              <a:rPr lang="ru-RU" dirty="0" smtClean="0"/>
              <a:t>Конкурсная программа «Колесо истории»;</a:t>
            </a:r>
          </a:p>
          <a:p>
            <a:r>
              <a:rPr lang="ru-RU" dirty="0" smtClean="0"/>
              <a:t>Игра по станциям «Детство это ты и я».</a:t>
            </a:r>
          </a:p>
          <a:p>
            <a:endParaRPr lang="ru-RU" dirty="0"/>
          </a:p>
        </p:txBody>
      </p:sp>
    </p:spTree>
    <p:extLst>
      <p:ext uri="{BB962C8B-B14F-4D97-AF65-F5344CB8AC3E}">
        <p14:creationId xmlns:p14="http://schemas.microsoft.com/office/powerpoint/2010/main" val="3966076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47" y="174537"/>
            <a:ext cx="4765642" cy="35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002" y="3930557"/>
            <a:ext cx="3528526" cy="264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945" y="3932092"/>
            <a:ext cx="3961023" cy="264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858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Форма проведения занятий:</a:t>
            </a:r>
          </a:p>
        </p:txBody>
      </p:sp>
      <p:sp>
        <p:nvSpPr>
          <p:cNvPr id="3" name="Содержимое 2"/>
          <p:cNvSpPr>
            <a:spLocks noGrp="1"/>
          </p:cNvSpPr>
          <p:nvPr>
            <p:ph idx="1"/>
          </p:nvPr>
        </p:nvSpPr>
        <p:spPr/>
        <p:txBody>
          <a:bodyPr>
            <a:normAutofit/>
          </a:bodyPr>
          <a:lstStyle/>
          <a:p>
            <a:r>
              <a:rPr lang="ru-RU" sz="1800" dirty="0"/>
              <a:t>- экскурсии;</a:t>
            </a:r>
          </a:p>
          <a:p>
            <a:r>
              <a:rPr lang="ru-RU" sz="1800" dirty="0"/>
              <a:t>- трудовые десанты;</a:t>
            </a:r>
          </a:p>
          <a:p>
            <a:r>
              <a:rPr lang="ru-RU" sz="1800" dirty="0"/>
              <a:t>- встречи с тружениками тыла, детьми Вов, членами ДВО «Поколение»;</a:t>
            </a:r>
          </a:p>
          <a:p>
            <a:r>
              <a:rPr lang="ru-RU" sz="1800" dirty="0"/>
              <a:t>- диспуты;</a:t>
            </a:r>
          </a:p>
          <a:p>
            <a:r>
              <a:rPr lang="ru-RU" sz="1800" dirty="0"/>
              <a:t>- уроки мужества;</a:t>
            </a:r>
          </a:p>
          <a:p>
            <a:r>
              <a:rPr lang="ru-RU" sz="1800" dirty="0"/>
              <a:t>- спортивно-массовые мероприятия: соревнования, праздники;</a:t>
            </a:r>
          </a:p>
          <a:p>
            <a:r>
              <a:rPr lang="ru-RU" sz="1800" dirty="0"/>
              <a:t>- вахта Памяти;</a:t>
            </a:r>
          </a:p>
          <a:p>
            <a:r>
              <a:rPr lang="ru-RU" sz="1800" dirty="0"/>
              <a:t>- творческие отчеты;</a:t>
            </a:r>
          </a:p>
          <a:p>
            <a:r>
              <a:rPr lang="ru-RU" sz="1800" dirty="0"/>
              <a:t>- КТД;</a:t>
            </a:r>
          </a:p>
          <a:p>
            <a:r>
              <a:rPr lang="ru-RU" sz="1800" dirty="0"/>
              <a:t>- смотры.</a:t>
            </a:r>
          </a:p>
          <a:p>
            <a:endParaRPr lang="ru-RU"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14380"/>
          </a:xfrm>
        </p:spPr>
        <p:txBody>
          <a:bodyPr>
            <a:normAutofit/>
          </a:bodyPr>
          <a:lstStyle/>
          <a:p>
            <a:r>
              <a:rPr lang="ru-RU" sz="2400" dirty="0" smtClean="0"/>
              <a:t>Краткое содержание программы:</a:t>
            </a:r>
            <a:endParaRPr lang="ru-RU" sz="2400" dirty="0"/>
          </a:p>
        </p:txBody>
      </p:sp>
      <p:sp>
        <p:nvSpPr>
          <p:cNvPr id="3" name="Содержимое 2"/>
          <p:cNvSpPr>
            <a:spLocks noGrp="1"/>
          </p:cNvSpPr>
          <p:nvPr>
            <p:ph idx="1"/>
          </p:nvPr>
        </p:nvSpPr>
        <p:spPr>
          <a:xfrm>
            <a:off x="457200" y="1142984"/>
            <a:ext cx="8229600" cy="5181616"/>
          </a:xfrm>
        </p:spPr>
        <p:txBody>
          <a:bodyPr>
            <a:normAutofit/>
          </a:bodyPr>
          <a:lstStyle/>
          <a:p>
            <a:pPr>
              <a:buNone/>
            </a:pPr>
            <a:r>
              <a:rPr lang="ru-RU" sz="1800" dirty="0"/>
              <a:t>В основу организации воспитательной работы в лагере положена легенда, согласно которой все дети становятся участниками военно-патриотической ролевой игры</a:t>
            </a:r>
          </a:p>
          <a:p>
            <a:pPr>
              <a:buNone/>
            </a:pPr>
            <a:r>
              <a:rPr lang="ru-RU" sz="1800" dirty="0"/>
              <a:t>Попав на неизвестный остров, дети находят старую военную карту с недостающими данными. Они решают исследовать остров. Их ждут удивительные приключения, невероятные препятствия, приятные сюрпризы. Посредством игр, КТД, соревнований, конкурсов за 18 дней дети исследуют остров, восстанавливая старую карту, чтобы найти клад и оставить собранную информацию для потомков. В честь успешного завершения путешествия состоится концерт, на который соберутся  все жители острова. </a:t>
            </a:r>
          </a:p>
        </p:txBody>
      </p:sp>
      <p:pic>
        <p:nvPicPr>
          <p:cNvPr id="40962" name="Picture 2" descr="Карта острова сокровищ картинки"/>
          <p:cNvPicPr>
            <a:picLocks noChangeAspect="1" noChangeArrowheads="1"/>
          </p:cNvPicPr>
          <p:nvPr/>
        </p:nvPicPr>
        <p:blipFill>
          <a:blip r:embed="rId2"/>
          <a:srcRect/>
          <a:stretch>
            <a:fillRect/>
          </a:stretch>
        </p:blipFill>
        <p:spPr bwMode="auto">
          <a:xfrm>
            <a:off x="3500430" y="4071942"/>
            <a:ext cx="3074940" cy="235745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500066"/>
          </a:xfrm>
        </p:spPr>
        <p:txBody>
          <a:bodyPr>
            <a:normAutofit/>
          </a:bodyPr>
          <a:lstStyle/>
          <a:p>
            <a:r>
              <a:rPr lang="ru-RU" sz="2400" dirty="0" smtClean="0"/>
              <a:t>Режим дня:</a:t>
            </a:r>
            <a:endParaRPr lang="ru-RU" sz="2400" dirty="0"/>
          </a:p>
        </p:txBody>
      </p:sp>
      <p:sp>
        <p:nvSpPr>
          <p:cNvPr id="3" name="Содержимое 2"/>
          <p:cNvSpPr>
            <a:spLocks noGrp="1"/>
          </p:cNvSpPr>
          <p:nvPr>
            <p:ph idx="1"/>
          </p:nvPr>
        </p:nvSpPr>
        <p:spPr>
          <a:xfrm>
            <a:off x="467544" y="857232"/>
            <a:ext cx="8219256" cy="5857916"/>
          </a:xfrm>
        </p:spPr>
        <p:txBody>
          <a:bodyPr>
            <a:noAutofit/>
          </a:bodyPr>
          <a:lstStyle/>
          <a:p>
            <a:r>
              <a:rPr lang="ru-RU" sz="1800" dirty="0"/>
              <a:t>Организация работы детского оздоровительного лагеря с дневным пребыванием осуществляется в режиме пребывания:</a:t>
            </a:r>
          </a:p>
          <a:p>
            <a:r>
              <a:rPr lang="ru-RU" sz="1800" dirty="0"/>
              <a:t>- с 8.30. – 14.30 часов.  Организуется 2-х разовое питания (завтрак, обед)</a:t>
            </a:r>
          </a:p>
          <a:p>
            <a:r>
              <a:rPr lang="ru-RU" sz="1800" dirty="0"/>
              <a:t> </a:t>
            </a:r>
          </a:p>
          <a:p>
            <a:r>
              <a:rPr lang="ru-RU" sz="1800" dirty="0"/>
              <a:t>08.30-08.45 -</a:t>
            </a:r>
          </a:p>
          <a:p>
            <a:r>
              <a:rPr lang="ru-RU" sz="1800" dirty="0"/>
              <a:t> Добро пожаловать!</a:t>
            </a:r>
          </a:p>
          <a:p>
            <a:r>
              <a:rPr lang="ru-RU" sz="1800" dirty="0"/>
              <a:t>(прием детей</a:t>
            </a:r>
            <a:r>
              <a:rPr lang="ru-RU" sz="1800" dirty="0" smtClean="0"/>
              <a:t>)</a:t>
            </a:r>
            <a:endParaRPr lang="ru-RU" sz="1800" dirty="0"/>
          </a:p>
          <a:p>
            <a:r>
              <a:rPr lang="ru-RU" sz="1800" dirty="0"/>
              <a:t>08.45-09.00 -</a:t>
            </a:r>
          </a:p>
          <a:p>
            <a:r>
              <a:rPr lang="ru-RU" sz="1800" dirty="0"/>
              <a:t>Чтобы быть весь день в </a:t>
            </a:r>
            <a:r>
              <a:rPr lang="ru-RU" sz="1800" dirty="0" smtClean="0"/>
              <a:t>порядке</a:t>
            </a:r>
            <a:endParaRPr lang="ru-RU" sz="1800" dirty="0"/>
          </a:p>
          <a:p>
            <a:r>
              <a:rPr lang="ru-RU" sz="1800" dirty="0"/>
              <a:t>надо сделать нам зарядку!</a:t>
            </a:r>
          </a:p>
          <a:p>
            <a:r>
              <a:rPr lang="ru-RU" sz="1800" dirty="0"/>
              <a:t>09.00-09.15 -</a:t>
            </a:r>
          </a:p>
          <a:p>
            <a:r>
              <a:rPr lang="ru-RU" sz="1800" dirty="0"/>
              <a:t>Линейка</a:t>
            </a:r>
          </a:p>
          <a:p>
            <a:r>
              <a:rPr lang="ru-RU" sz="1800" dirty="0"/>
              <a:t>(подъем флага)</a:t>
            </a:r>
          </a:p>
          <a:p>
            <a:r>
              <a:rPr lang="ru-RU" sz="1800" dirty="0"/>
              <a:t>09.15-10.00 -</a:t>
            </a:r>
          </a:p>
          <a:p>
            <a:r>
              <a:rPr lang="ru-RU" sz="1800" dirty="0"/>
              <a:t>Каша, чай, кусочек сыра - вкусно,</a:t>
            </a:r>
          </a:p>
          <a:p>
            <a:r>
              <a:rPr lang="ru-RU" sz="1800" dirty="0"/>
              <a:t>сытно и красиво!</a:t>
            </a:r>
          </a:p>
          <a:p>
            <a:r>
              <a:rPr lang="ru-RU" sz="1800" dirty="0"/>
              <a:t>(завтрак</a:t>
            </a:r>
            <a:r>
              <a:rPr lang="ru-RU" sz="1800" dirty="0" smtClean="0"/>
              <a:t>)</a:t>
            </a:r>
            <a:r>
              <a:rPr lang="ru-RU" sz="1800" dirty="0"/>
              <a:t> </a:t>
            </a:r>
          </a:p>
        </p:txBody>
      </p:sp>
      <p:pic>
        <p:nvPicPr>
          <p:cNvPr id="39937" name="Picture 1" descr="C:\Users\Админ\Desktop\199178_html_e146c9a.png"/>
          <p:cNvPicPr>
            <a:picLocks noChangeAspect="1" noChangeArrowheads="1"/>
          </p:cNvPicPr>
          <p:nvPr/>
        </p:nvPicPr>
        <p:blipFill>
          <a:blip r:embed="rId2"/>
          <a:srcRect/>
          <a:stretch>
            <a:fillRect/>
          </a:stretch>
        </p:blipFill>
        <p:spPr bwMode="auto">
          <a:xfrm>
            <a:off x="5000628" y="2214554"/>
            <a:ext cx="2683619" cy="376208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71600" y="332656"/>
          <a:ext cx="7272808" cy="5832648"/>
        </p:xfrm>
        <a:graphic>
          <a:graphicData uri="http://schemas.openxmlformats.org/drawingml/2006/table">
            <a:tbl>
              <a:tblPr/>
              <a:tblGrid>
                <a:gridCol w="1865184"/>
                <a:gridCol w="5407624"/>
              </a:tblGrid>
              <a:tr h="1458162">
                <a:tc>
                  <a:txBody>
                    <a:bodyPr/>
                    <a:lstStyle/>
                    <a:p>
                      <a:pPr algn="r">
                        <a:lnSpc>
                          <a:spcPct val="115000"/>
                        </a:lnSpc>
                        <a:spcAft>
                          <a:spcPts val="1000"/>
                        </a:spcAft>
                      </a:pPr>
                      <a:r>
                        <a:rPr lang="ru-RU" sz="1800" dirty="0">
                          <a:latin typeface="Times New Roman"/>
                          <a:ea typeface="Times New Roman"/>
                          <a:cs typeface="Times New Roman"/>
                        </a:rPr>
                        <a:t>10.00-11.00 -</a:t>
                      </a:r>
                      <a:endParaRPr lang="ru-RU" sz="1800" dirty="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800">
                          <a:latin typeface="Times New Roman"/>
                          <a:ea typeface="Times New Roman"/>
                          <a:cs typeface="Times New Roman"/>
                        </a:rPr>
                        <a:t>Ждет нас много забав интересных,</a:t>
                      </a:r>
                      <a:endParaRPr lang="ru-RU" sz="1800">
                        <a:latin typeface="Calibri"/>
                        <a:ea typeface="Calibri"/>
                        <a:cs typeface="Times New Roman"/>
                      </a:endParaRPr>
                    </a:p>
                    <a:p>
                      <a:pPr>
                        <a:lnSpc>
                          <a:spcPct val="115000"/>
                        </a:lnSpc>
                        <a:spcAft>
                          <a:spcPts val="0"/>
                        </a:spcAft>
                      </a:pPr>
                      <a:r>
                        <a:rPr lang="ru-RU" sz="1800">
                          <a:latin typeface="Times New Roman"/>
                          <a:ea typeface="Times New Roman"/>
                          <a:cs typeface="Times New Roman"/>
                        </a:rPr>
                        <a:t>соревнований, прогулок чудесных!</a:t>
                      </a:r>
                      <a:endParaRPr lang="ru-RU" sz="1800">
                        <a:latin typeface="Calibri"/>
                        <a:ea typeface="Calibri"/>
                        <a:cs typeface="Times New Roman"/>
                      </a:endParaRPr>
                    </a:p>
                    <a:p>
                      <a:pPr>
                        <a:lnSpc>
                          <a:spcPct val="115000"/>
                        </a:lnSpc>
                        <a:spcAft>
                          <a:spcPts val="0"/>
                        </a:spcAft>
                      </a:pPr>
                      <a:r>
                        <a:rPr lang="ru-RU" sz="1800">
                          <a:latin typeface="Times New Roman"/>
                          <a:ea typeface="Times New Roman"/>
                          <a:cs typeface="Times New Roman"/>
                        </a:rPr>
                        <a:t>(отрядные мероприятия)</a:t>
                      </a:r>
                      <a:endParaRPr lang="ru-RU" sz="1800">
                        <a:latin typeface="Calibri"/>
                        <a:ea typeface="Calibri"/>
                        <a:cs typeface="Times New Roman"/>
                      </a:endParaRPr>
                    </a:p>
                  </a:txBody>
                  <a:tcPr marL="0" marR="0" marT="0" marB="0">
                    <a:lnL>
                      <a:noFill/>
                    </a:lnL>
                    <a:lnR>
                      <a:noFill/>
                    </a:lnR>
                    <a:lnT>
                      <a:noFill/>
                    </a:lnT>
                    <a:lnB>
                      <a:noFill/>
                    </a:lnB>
                  </a:tcPr>
                </a:tc>
              </a:tr>
              <a:tr h="1458162">
                <a:tc>
                  <a:txBody>
                    <a:bodyPr/>
                    <a:lstStyle/>
                    <a:p>
                      <a:pPr algn="r">
                        <a:lnSpc>
                          <a:spcPct val="115000"/>
                        </a:lnSpc>
                        <a:spcAft>
                          <a:spcPts val="1000"/>
                        </a:spcAft>
                      </a:pPr>
                      <a:r>
                        <a:rPr lang="ru-RU" sz="1800" dirty="0">
                          <a:latin typeface="Times New Roman"/>
                          <a:ea typeface="Times New Roman"/>
                          <a:cs typeface="Times New Roman"/>
                        </a:rPr>
                        <a:t>11.00-12.00 -</a:t>
                      </a:r>
                      <a:endParaRPr lang="ru-RU" sz="1800" dirty="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800" dirty="0">
                          <a:latin typeface="Times New Roman"/>
                          <a:ea typeface="Times New Roman"/>
                          <a:cs typeface="Times New Roman"/>
                        </a:rPr>
                        <a:t>Может быть конкурс, а может, игра</a:t>
                      </a:r>
                      <a:endParaRPr lang="ru-RU" sz="1800" dirty="0">
                        <a:latin typeface="Calibri"/>
                        <a:ea typeface="Calibri"/>
                        <a:cs typeface="Times New Roman"/>
                      </a:endParaRPr>
                    </a:p>
                    <a:p>
                      <a:pPr>
                        <a:lnSpc>
                          <a:spcPct val="115000"/>
                        </a:lnSpc>
                        <a:spcAft>
                          <a:spcPts val="0"/>
                        </a:spcAft>
                      </a:pPr>
                      <a:r>
                        <a:rPr lang="ru-RU" sz="1800" dirty="0">
                          <a:latin typeface="Times New Roman"/>
                          <a:ea typeface="Times New Roman"/>
                          <a:cs typeface="Times New Roman"/>
                        </a:rPr>
                        <a:t>станет сюрпризом для нас, детвора!</a:t>
                      </a:r>
                      <a:endParaRPr lang="ru-RU" sz="1800" dirty="0">
                        <a:latin typeface="Calibri"/>
                        <a:ea typeface="Calibri"/>
                        <a:cs typeface="Times New Roman"/>
                      </a:endParaRPr>
                    </a:p>
                    <a:p>
                      <a:pPr>
                        <a:lnSpc>
                          <a:spcPct val="115000"/>
                        </a:lnSpc>
                        <a:spcAft>
                          <a:spcPts val="0"/>
                        </a:spcAft>
                      </a:pPr>
                      <a:r>
                        <a:rPr lang="ru-RU" sz="1800" dirty="0">
                          <a:latin typeface="Times New Roman"/>
                          <a:ea typeface="Times New Roman"/>
                          <a:cs typeface="Times New Roman"/>
                        </a:rPr>
                        <a:t>(</a:t>
                      </a:r>
                      <a:r>
                        <a:rPr lang="ru-RU" sz="1800" dirty="0" err="1">
                          <a:latin typeface="Times New Roman"/>
                          <a:ea typeface="Times New Roman"/>
                          <a:cs typeface="Times New Roman"/>
                        </a:rPr>
                        <a:t>общелагерное</a:t>
                      </a:r>
                      <a:r>
                        <a:rPr lang="ru-RU" sz="1800" dirty="0">
                          <a:latin typeface="Times New Roman"/>
                          <a:ea typeface="Times New Roman"/>
                          <a:cs typeface="Times New Roman"/>
                        </a:rPr>
                        <a:t> мероприятие)</a:t>
                      </a:r>
                      <a:endParaRPr lang="ru-RU" sz="1800" dirty="0">
                        <a:latin typeface="Calibri"/>
                        <a:ea typeface="Calibri"/>
                        <a:cs typeface="Times New Roman"/>
                      </a:endParaRPr>
                    </a:p>
                  </a:txBody>
                  <a:tcPr marL="0" marR="0" marT="0" marB="0">
                    <a:lnL>
                      <a:noFill/>
                    </a:lnL>
                    <a:lnR>
                      <a:noFill/>
                    </a:lnR>
                    <a:lnT>
                      <a:noFill/>
                    </a:lnT>
                    <a:lnB>
                      <a:noFill/>
                    </a:lnB>
                  </a:tcPr>
                </a:tc>
              </a:tr>
              <a:tr h="972108">
                <a:tc>
                  <a:txBody>
                    <a:bodyPr/>
                    <a:lstStyle/>
                    <a:p>
                      <a:pPr algn="r">
                        <a:lnSpc>
                          <a:spcPct val="115000"/>
                        </a:lnSpc>
                        <a:spcAft>
                          <a:spcPts val="1000"/>
                        </a:spcAft>
                      </a:pPr>
                      <a:r>
                        <a:rPr lang="ru-RU" sz="1800">
                          <a:latin typeface="Times New Roman"/>
                          <a:ea typeface="Times New Roman"/>
                          <a:cs typeface="Times New Roman"/>
                        </a:rPr>
                        <a:t>12.00-13.00 -</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800">
                          <a:latin typeface="Times New Roman"/>
                          <a:ea typeface="Times New Roman"/>
                          <a:cs typeface="Times New Roman"/>
                        </a:rPr>
                        <a:t>Солнце, воздух и вода – наши лучшие друзья!)</a:t>
                      </a:r>
                      <a:endParaRPr lang="ru-RU" sz="1800">
                        <a:latin typeface="Calibri"/>
                        <a:ea typeface="Calibri"/>
                        <a:cs typeface="Times New Roman"/>
                      </a:endParaRPr>
                    </a:p>
                    <a:p>
                      <a:pPr>
                        <a:lnSpc>
                          <a:spcPct val="115000"/>
                        </a:lnSpc>
                        <a:spcAft>
                          <a:spcPts val="0"/>
                        </a:spcAft>
                      </a:pPr>
                      <a:r>
                        <a:rPr lang="ru-RU" sz="1800">
                          <a:latin typeface="Times New Roman"/>
                          <a:ea typeface="Times New Roman"/>
                          <a:cs typeface="Times New Roman"/>
                        </a:rPr>
                        <a:t>(оздоровительные процедуры, час здоровья)</a:t>
                      </a:r>
                      <a:endParaRPr lang="ru-RU" sz="1800">
                        <a:latin typeface="Calibri"/>
                        <a:ea typeface="Calibri"/>
                        <a:cs typeface="Times New Roman"/>
                      </a:endParaRPr>
                    </a:p>
                  </a:txBody>
                  <a:tcPr marL="0" marR="0" marT="0" marB="0">
                    <a:lnL>
                      <a:noFill/>
                    </a:lnL>
                    <a:lnR>
                      <a:noFill/>
                    </a:lnR>
                    <a:lnT>
                      <a:noFill/>
                    </a:lnT>
                    <a:lnB>
                      <a:noFill/>
                    </a:lnB>
                  </a:tcPr>
                </a:tc>
              </a:tr>
              <a:tr h="972108">
                <a:tc>
                  <a:txBody>
                    <a:bodyPr/>
                    <a:lstStyle/>
                    <a:p>
                      <a:pPr algn="r">
                        <a:lnSpc>
                          <a:spcPct val="115000"/>
                        </a:lnSpc>
                        <a:spcAft>
                          <a:spcPts val="1000"/>
                        </a:spcAft>
                      </a:pPr>
                      <a:r>
                        <a:rPr lang="ru-RU" sz="1800">
                          <a:latin typeface="Times New Roman"/>
                          <a:ea typeface="Times New Roman"/>
                          <a:cs typeface="Times New Roman"/>
                        </a:rPr>
                        <a:t>13.00-14.00 -</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800">
                          <a:latin typeface="Times New Roman"/>
                          <a:ea typeface="Times New Roman"/>
                          <a:cs typeface="Times New Roman"/>
                        </a:rPr>
                        <a:t>Нас столовая зовет, суп отличный и компот! (Обед)</a:t>
                      </a:r>
                      <a:endParaRPr lang="ru-RU" sz="1800">
                        <a:latin typeface="Calibri"/>
                        <a:ea typeface="Calibri"/>
                        <a:cs typeface="Times New Roman"/>
                      </a:endParaRPr>
                    </a:p>
                  </a:txBody>
                  <a:tcPr marL="0" marR="0" marT="0" marB="0">
                    <a:lnL>
                      <a:noFill/>
                    </a:lnL>
                    <a:lnR>
                      <a:noFill/>
                    </a:lnR>
                    <a:lnT>
                      <a:noFill/>
                    </a:lnT>
                    <a:lnB>
                      <a:noFill/>
                    </a:lnB>
                  </a:tcPr>
                </a:tc>
              </a:tr>
              <a:tr h="486054">
                <a:tc>
                  <a:txBody>
                    <a:bodyPr/>
                    <a:lstStyle/>
                    <a:p>
                      <a:pPr algn="r">
                        <a:lnSpc>
                          <a:spcPct val="115000"/>
                        </a:lnSpc>
                        <a:spcAft>
                          <a:spcPts val="1000"/>
                        </a:spcAft>
                      </a:pPr>
                      <a:r>
                        <a:rPr lang="ru-RU" sz="1800">
                          <a:latin typeface="Times New Roman"/>
                          <a:ea typeface="Times New Roman"/>
                          <a:cs typeface="Times New Roman"/>
                        </a:rPr>
                        <a:t>14.00-14.30 -</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800">
                          <a:latin typeface="Times New Roman"/>
                          <a:ea typeface="Times New Roman"/>
                          <a:cs typeface="Times New Roman"/>
                        </a:rPr>
                        <a:t> Свободное время</a:t>
                      </a:r>
                      <a:endParaRPr lang="ru-RU" sz="1800">
                        <a:latin typeface="Calibri"/>
                        <a:ea typeface="Calibri"/>
                        <a:cs typeface="Times New Roman"/>
                      </a:endParaRPr>
                    </a:p>
                  </a:txBody>
                  <a:tcPr marL="0" marR="0" marT="0" marB="0">
                    <a:lnL>
                      <a:noFill/>
                    </a:lnL>
                    <a:lnR>
                      <a:noFill/>
                    </a:lnR>
                    <a:lnT>
                      <a:noFill/>
                    </a:lnT>
                    <a:lnB>
                      <a:noFill/>
                    </a:lnB>
                  </a:tcPr>
                </a:tc>
              </a:tr>
              <a:tr h="486054">
                <a:tc>
                  <a:txBody>
                    <a:bodyPr/>
                    <a:lstStyle/>
                    <a:p>
                      <a:pPr algn="r">
                        <a:lnSpc>
                          <a:spcPct val="115000"/>
                        </a:lnSpc>
                        <a:spcAft>
                          <a:spcPts val="1000"/>
                        </a:spcAft>
                      </a:pPr>
                      <a:r>
                        <a:rPr lang="ru-RU" sz="1800">
                          <a:latin typeface="Times New Roman"/>
                          <a:ea typeface="Times New Roman"/>
                          <a:cs typeface="Times New Roman"/>
                        </a:rPr>
                        <a:t>14.30 -</a:t>
                      </a:r>
                      <a:endParaRPr lang="ru-RU" sz="1800">
                        <a:latin typeface="Calibri"/>
                        <a:ea typeface="Calibri"/>
                        <a:cs typeface="Times New Roman"/>
                      </a:endParaRPr>
                    </a:p>
                  </a:txBody>
                  <a:tcPr marL="0" marR="0" marT="0" marB="0">
                    <a:lnL>
                      <a:noFill/>
                    </a:lnL>
                    <a:lnR>
                      <a:noFill/>
                    </a:lnR>
                    <a:lnT>
                      <a:noFill/>
                    </a:lnT>
                    <a:lnB>
                      <a:noFill/>
                    </a:lnB>
                  </a:tcPr>
                </a:tc>
                <a:tc>
                  <a:txBody>
                    <a:bodyPr/>
                    <a:lstStyle/>
                    <a:p>
                      <a:pPr>
                        <a:lnSpc>
                          <a:spcPct val="115000"/>
                        </a:lnSpc>
                        <a:spcAft>
                          <a:spcPts val="0"/>
                        </a:spcAft>
                      </a:pPr>
                      <a:r>
                        <a:rPr lang="ru-RU" sz="1800" dirty="0">
                          <a:latin typeface="Times New Roman"/>
                          <a:ea typeface="Times New Roman"/>
                          <a:cs typeface="Times New Roman"/>
                        </a:rPr>
                        <a:t> Уход домой</a:t>
                      </a:r>
                      <a:endParaRPr lang="ru-RU" sz="1800" dirty="0">
                        <a:latin typeface="Calibri"/>
                        <a:ea typeface="Calibri"/>
                        <a:cs typeface="Times New Roman"/>
                      </a:endParaRPr>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785818"/>
          </a:xfrm>
        </p:spPr>
        <p:txBody>
          <a:bodyPr>
            <a:normAutofit/>
          </a:bodyPr>
          <a:lstStyle/>
          <a:p>
            <a:r>
              <a:rPr lang="ru-RU" sz="2400" dirty="0"/>
              <a:t> Условия реализации </a:t>
            </a:r>
            <a:r>
              <a:rPr lang="ru-RU" sz="2400" dirty="0" smtClean="0"/>
              <a:t>программы:</a:t>
            </a:r>
            <a:endParaRPr lang="ru-RU" sz="2400" dirty="0"/>
          </a:p>
        </p:txBody>
      </p:sp>
      <p:sp>
        <p:nvSpPr>
          <p:cNvPr id="3" name="Содержимое 2"/>
          <p:cNvSpPr>
            <a:spLocks noGrp="1"/>
          </p:cNvSpPr>
          <p:nvPr>
            <p:ph idx="1"/>
          </p:nvPr>
        </p:nvSpPr>
        <p:spPr>
          <a:xfrm>
            <a:off x="457200" y="1428736"/>
            <a:ext cx="8229600" cy="4895864"/>
          </a:xfrm>
        </p:spPr>
        <p:txBody>
          <a:bodyPr>
            <a:normAutofit lnSpcReduction="10000"/>
          </a:bodyPr>
          <a:lstStyle/>
          <a:p>
            <a:endParaRPr lang="ru-RU" sz="1800" dirty="0" smtClean="0"/>
          </a:p>
          <a:p>
            <a:pPr>
              <a:buNone/>
            </a:pPr>
            <a:r>
              <a:rPr lang="ru-RU" sz="1800" dirty="0" smtClean="0"/>
              <a:t>                     </a:t>
            </a:r>
            <a:r>
              <a:rPr lang="ru-RU" sz="1800" b="1" i="1" dirty="0" smtClean="0"/>
              <a:t>Материально-техническое </a:t>
            </a:r>
            <a:r>
              <a:rPr lang="ru-RU" sz="1800" b="1" i="1" dirty="0"/>
              <a:t>обеспечение</a:t>
            </a:r>
          </a:p>
          <a:p>
            <a:pPr>
              <a:buNone/>
            </a:pPr>
            <a:r>
              <a:rPr lang="ru-RU" sz="1800" dirty="0"/>
              <a:t>Для реализации программы «Следопыт» существует необходимая материальная база.</a:t>
            </a:r>
          </a:p>
          <a:p>
            <a:pPr>
              <a:buNone/>
            </a:pPr>
            <a:r>
              <a:rPr lang="ru-RU" sz="1800" dirty="0"/>
              <a:t>Школа расположена в типовом 1 этажном здании</a:t>
            </a:r>
            <a:r>
              <a:rPr lang="ru-RU" sz="1800" dirty="0" smtClean="0"/>
              <a:t>. </a:t>
            </a:r>
            <a:r>
              <a:rPr lang="ru-RU" sz="1800" dirty="0"/>
              <a:t>В школе имеются:</a:t>
            </a:r>
          </a:p>
          <a:p>
            <a:r>
              <a:rPr lang="ru-RU" sz="1800" dirty="0"/>
              <a:t>Классные комнаты;</a:t>
            </a:r>
          </a:p>
          <a:p>
            <a:r>
              <a:rPr lang="ru-RU" sz="1800" dirty="0"/>
              <a:t>- спортивный зал –1;</a:t>
            </a:r>
          </a:p>
          <a:p>
            <a:r>
              <a:rPr lang="ru-RU" sz="1800" dirty="0"/>
              <a:t>- столовая (на 30 посадочных мест);</a:t>
            </a:r>
          </a:p>
          <a:p>
            <a:r>
              <a:rPr lang="ru-RU" sz="1800" dirty="0"/>
              <a:t>- медицинский кабинет – 1;</a:t>
            </a:r>
          </a:p>
          <a:p>
            <a:r>
              <a:rPr lang="ru-RU" sz="1800" dirty="0"/>
              <a:t>- компьютерный класс –1;</a:t>
            </a:r>
          </a:p>
          <a:p>
            <a:r>
              <a:rPr lang="ru-RU" sz="1800" dirty="0"/>
              <a:t>- имеется выход в Интернет – 1;</a:t>
            </a:r>
          </a:p>
          <a:p>
            <a:r>
              <a:rPr lang="ru-RU" sz="1800" dirty="0"/>
              <a:t>- спортивная площадка – 1</a:t>
            </a:r>
            <a:r>
              <a:rPr lang="ru-RU" sz="1800" dirty="0" smtClean="0"/>
              <a:t>.</a:t>
            </a:r>
            <a:r>
              <a:rPr lang="ru-RU" sz="1800" dirty="0"/>
              <a:t> </a:t>
            </a:r>
          </a:p>
          <a:p>
            <a:r>
              <a:rPr lang="ru-RU" sz="1800" dirty="0"/>
              <a:t>Технические средства:</a:t>
            </a:r>
          </a:p>
          <a:p>
            <a:r>
              <a:rPr lang="ru-RU" sz="1800" dirty="0"/>
              <a:t>3 компьютера,1 проектор, 1 (3 в 1) множительных аппарата (ксерокс).</a:t>
            </a:r>
          </a:p>
          <a:p>
            <a:r>
              <a:rPr lang="ru-RU" sz="1800" dirty="0"/>
              <a:t> 1 музыкальны центра, 1 фотоаппарат.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Ожидаемые результаты:</a:t>
            </a:r>
            <a:endParaRPr lang="ru-RU" sz="2400" dirty="0"/>
          </a:p>
        </p:txBody>
      </p:sp>
      <p:sp>
        <p:nvSpPr>
          <p:cNvPr id="3" name="Содержимое 2"/>
          <p:cNvSpPr>
            <a:spLocks noGrp="1"/>
          </p:cNvSpPr>
          <p:nvPr>
            <p:ph idx="1"/>
          </p:nvPr>
        </p:nvSpPr>
        <p:spPr/>
        <p:txBody>
          <a:bodyPr>
            <a:normAutofit/>
          </a:bodyPr>
          <a:lstStyle/>
          <a:p>
            <a:pPr>
              <a:buNone/>
            </a:pPr>
            <a:endParaRPr lang="ru-RU" sz="1800" dirty="0"/>
          </a:p>
          <a:p>
            <a:pPr>
              <a:buNone/>
            </a:pPr>
            <a:r>
              <a:rPr lang="ru-RU" sz="1800" dirty="0" smtClean="0"/>
              <a:t>            В </a:t>
            </a:r>
            <a:r>
              <a:rPr lang="ru-RU" sz="1800" dirty="0"/>
              <a:t>ходе реализации данной программы ожидается:</a:t>
            </a:r>
          </a:p>
          <a:p>
            <a:pPr lvl="0"/>
            <a:r>
              <a:rPr lang="ru-RU" sz="1800" dirty="0"/>
              <a:t>Общее оздоровление воспитанников, укрепление их здоровья. </a:t>
            </a:r>
          </a:p>
          <a:p>
            <a:pPr lvl="0"/>
            <a:r>
              <a:rPr lang="ru-RU" sz="1800" dirty="0"/>
              <a:t>Укрепление физических и психологических сил детей, развитие лидерских и организаторских качеств, приобретение новых знаний</a:t>
            </a:r>
            <a:r>
              <a:rPr lang="ru-RU" sz="1800" dirty="0" smtClean="0"/>
              <a:t>.</a:t>
            </a:r>
          </a:p>
          <a:p>
            <a:pPr lvl="0"/>
            <a:r>
              <a:rPr lang="ru-RU" sz="1800" dirty="0" smtClean="0"/>
              <a:t>  </a:t>
            </a:r>
            <a:r>
              <a:rPr lang="ru-RU" sz="1800" dirty="0"/>
              <a:t>Получение участниками смены умений и навыков индивидуальной и коллективной творческой и трудовой деятельности, социальной активности. </a:t>
            </a:r>
          </a:p>
          <a:p>
            <a:pPr lvl="0"/>
            <a:r>
              <a:rPr lang="ru-RU" sz="1800" dirty="0"/>
              <a:t>Развитие коммуникативных способностей и толерантности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ЭТАПЫ РЕАЛИЗАЦИИ </a:t>
            </a:r>
            <a:r>
              <a:rPr lang="ru-RU" sz="2400" dirty="0" smtClean="0"/>
              <a:t>ПРОГРАММЫ: </a:t>
            </a:r>
            <a:endParaRPr lang="ru-RU" sz="2400" dirty="0"/>
          </a:p>
        </p:txBody>
      </p:sp>
      <p:sp>
        <p:nvSpPr>
          <p:cNvPr id="3" name="Содержимое 2"/>
          <p:cNvSpPr>
            <a:spLocks noGrp="1"/>
          </p:cNvSpPr>
          <p:nvPr>
            <p:ph idx="1"/>
          </p:nvPr>
        </p:nvSpPr>
        <p:spPr/>
        <p:txBody>
          <a:bodyPr>
            <a:normAutofit/>
          </a:bodyPr>
          <a:lstStyle/>
          <a:p>
            <a:pPr>
              <a:buNone/>
            </a:pPr>
            <a:r>
              <a:rPr lang="ru-RU" sz="1800" b="1" dirty="0" smtClean="0"/>
              <a:t>                 I </a:t>
            </a:r>
            <a:r>
              <a:rPr lang="ru-RU" sz="1800" b="1" dirty="0"/>
              <a:t>этап. </a:t>
            </a:r>
            <a:r>
              <a:rPr lang="ru-RU" sz="1800" dirty="0"/>
              <a:t>Подготовительный – апрель - май </a:t>
            </a:r>
          </a:p>
          <a:p>
            <a:pPr>
              <a:buNone/>
            </a:pPr>
            <a:r>
              <a:rPr lang="ru-RU" sz="1800" dirty="0"/>
              <a:t>Этот этап характеризуется тем, что за 2 месяца до открытия пришкольного летнего оздоровительного лагеря начинается подготовка к летнему сезону. Деятельностью этого этапа является:</a:t>
            </a:r>
          </a:p>
          <a:p>
            <a:r>
              <a:rPr lang="ru-RU" sz="1800" dirty="0"/>
              <a:t>- проведение совещаний при директоре по подготовке школы к летнему сезону;</a:t>
            </a:r>
          </a:p>
          <a:p>
            <a:r>
              <a:rPr lang="ru-RU" sz="1800" dirty="0"/>
              <a:t>- издание приказа по школе о проведении летней кампании;</a:t>
            </a:r>
          </a:p>
          <a:p>
            <a:r>
              <a:rPr lang="ru-RU" sz="1800" dirty="0"/>
              <a:t>- разработка программы деятельности пришкольного летнего оздоровительного лагеря с дневным пребыванием детей «Следопыт»;</a:t>
            </a:r>
          </a:p>
          <a:p>
            <a:r>
              <a:rPr lang="ru-RU" sz="1800" dirty="0"/>
              <a:t>- подготовка методического материала для работников лагеря;</a:t>
            </a:r>
          </a:p>
          <a:p>
            <a:r>
              <a:rPr lang="ru-RU" sz="1800" dirty="0"/>
              <a:t>- отбор кадров для работы в пришкольном летнем оздоровительном лагере;</a:t>
            </a:r>
          </a:p>
          <a:p>
            <a:r>
              <a:rPr lang="ru-RU" sz="1800" dirty="0"/>
              <a:t>- составление необходимой документации для деятельности лагеря (план-сетка, положение, должностные обязанности, инструкции т.д.)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МБОУ &quot;Трубачевская СОШ&quot; Шегарского района Томской области"/>
          <p:cNvPicPr>
            <a:picLocks noChangeAspect="1" noChangeArrowheads="1"/>
          </p:cNvPicPr>
          <p:nvPr/>
        </p:nvPicPr>
        <p:blipFill>
          <a:blip r:embed="rId2"/>
          <a:srcRect/>
          <a:stretch>
            <a:fillRect/>
          </a:stretch>
        </p:blipFill>
        <p:spPr bwMode="auto">
          <a:xfrm>
            <a:off x="7143768" y="785794"/>
            <a:ext cx="1500198" cy="2123965"/>
          </a:xfrm>
          <a:prstGeom prst="rect">
            <a:avLst/>
          </a:prstGeom>
          <a:noFill/>
        </p:spPr>
      </p:pic>
      <p:sp>
        <p:nvSpPr>
          <p:cNvPr id="2" name="Заголовок 1"/>
          <p:cNvSpPr>
            <a:spLocks noGrp="1"/>
          </p:cNvSpPr>
          <p:nvPr>
            <p:ph type="title"/>
          </p:nvPr>
        </p:nvSpPr>
        <p:spPr>
          <a:xfrm>
            <a:off x="500034" y="142852"/>
            <a:ext cx="8229600" cy="714380"/>
          </a:xfrm>
        </p:spPr>
        <p:txBody>
          <a:bodyPr>
            <a:normAutofit/>
          </a:bodyPr>
          <a:lstStyle/>
          <a:p>
            <a:r>
              <a:rPr lang="ru-RU" sz="2400" dirty="0" smtClean="0"/>
              <a:t>Основные направления:</a:t>
            </a:r>
            <a:endParaRPr lang="ru-RU" sz="2400" dirty="0"/>
          </a:p>
        </p:txBody>
      </p:sp>
      <p:sp>
        <p:nvSpPr>
          <p:cNvPr id="3" name="Содержимое 2"/>
          <p:cNvSpPr>
            <a:spLocks noGrp="1"/>
          </p:cNvSpPr>
          <p:nvPr>
            <p:ph idx="1"/>
          </p:nvPr>
        </p:nvSpPr>
        <p:spPr>
          <a:xfrm>
            <a:off x="457200" y="928670"/>
            <a:ext cx="8229600" cy="5395930"/>
          </a:xfrm>
        </p:spPr>
        <p:txBody>
          <a:bodyPr>
            <a:normAutofit/>
          </a:bodyPr>
          <a:lstStyle/>
          <a:p>
            <a:r>
              <a:rPr lang="ru-RU" sz="1800" b="1" i="1" dirty="0" err="1" smtClean="0"/>
              <a:t>Военно</a:t>
            </a:r>
            <a:r>
              <a:rPr lang="ru-RU" sz="1800" b="1" i="1" dirty="0" smtClean="0"/>
              <a:t>- </a:t>
            </a:r>
            <a:r>
              <a:rPr lang="ru-RU" sz="1800" b="1" i="1" dirty="0"/>
              <a:t>патриотическое</a:t>
            </a:r>
          </a:p>
          <a:p>
            <a:pPr>
              <a:buNone/>
            </a:pPr>
            <a:r>
              <a:rPr lang="ru-RU" sz="1800" dirty="0"/>
              <a:t> </a:t>
            </a:r>
            <a:r>
              <a:rPr lang="ru-RU" sz="1800" i="1" u="sng" dirty="0"/>
              <a:t>Задачи патриотической деятельности: </a:t>
            </a:r>
          </a:p>
          <a:p>
            <a:pPr lvl="0"/>
            <a:r>
              <a:rPr lang="ru-RU" sz="1800" dirty="0"/>
              <a:t>Пробуждать в детях чувство любви к родине, семье; </a:t>
            </a:r>
          </a:p>
          <a:p>
            <a:pPr lvl="0"/>
            <a:r>
              <a:rPr lang="ru-RU" sz="1800" dirty="0"/>
              <a:t>формирование уважительного отношения к памятникам истории и развития интереса к изучению родного края; </a:t>
            </a:r>
          </a:p>
          <a:p>
            <a:pPr lvl="0"/>
            <a:r>
              <a:rPr lang="ru-RU" sz="1800" dirty="0"/>
              <a:t>формирование национальной, религиозной терпимости, развитие дружеских отношений; </a:t>
            </a:r>
          </a:p>
          <a:p>
            <a:pPr lvl="0"/>
            <a:r>
              <a:rPr lang="ru-RU" sz="1800" dirty="0"/>
              <a:t>возрождение нравственных , духовных ценностей семьи и поиск эффективных путей социального партнерства детей и взрослых. </a:t>
            </a:r>
          </a:p>
          <a:p>
            <a:pPr>
              <a:buNone/>
            </a:pPr>
            <a:r>
              <a:rPr lang="ru-RU" sz="1800" dirty="0"/>
              <a:t>Подростковый возраст – это пора самоутверждения, активного формирования социальных интересов и жизненных идеалов, пора становления личности, поэтому особо важно понимать значение воспитания гражданственности, патриотизма у молодого поколения.</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ЭТАПЫ РЕАЛИЗАЦИИ ПРОГРАММЫ: </a:t>
            </a:r>
            <a:endParaRPr lang="ru-RU" sz="2400" dirty="0"/>
          </a:p>
        </p:txBody>
      </p:sp>
      <p:sp>
        <p:nvSpPr>
          <p:cNvPr id="3" name="Содержимое 2"/>
          <p:cNvSpPr>
            <a:spLocks noGrp="1"/>
          </p:cNvSpPr>
          <p:nvPr>
            <p:ph idx="1"/>
          </p:nvPr>
        </p:nvSpPr>
        <p:spPr/>
        <p:txBody>
          <a:bodyPr>
            <a:normAutofit/>
          </a:bodyPr>
          <a:lstStyle/>
          <a:p>
            <a:r>
              <a:rPr lang="ru-RU" sz="1800" b="1" dirty="0"/>
              <a:t>II этап. </a:t>
            </a:r>
            <a:r>
              <a:rPr lang="ru-RU" sz="1800" dirty="0"/>
              <a:t>Организационный – июнь </a:t>
            </a:r>
          </a:p>
          <a:p>
            <a:pPr>
              <a:buNone/>
            </a:pPr>
            <a:r>
              <a:rPr lang="ru-RU" sz="1800" dirty="0"/>
              <a:t>Этот период короткий по количеству дней, всего лишь 2-3 дня.</a:t>
            </a:r>
          </a:p>
          <a:p>
            <a:pPr>
              <a:buNone/>
            </a:pPr>
            <a:r>
              <a:rPr lang="ru-RU" sz="1800" dirty="0"/>
              <a:t>Основной деятельностью этого этапа является:</a:t>
            </a:r>
          </a:p>
          <a:p>
            <a:pPr lvl="0"/>
            <a:r>
              <a:rPr lang="ru-RU" sz="1800" dirty="0"/>
              <a:t>встреча детей, проведение диагностики по выявлению лидерских, организаторских и творческих способностей; </a:t>
            </a:r>
          </a:p>
          <a:p>
            <a:pPr lvl="0"/>
            <a:r>
              <a:rPr lang="ru-RU" sz="1800" dirty="0"/>
              <a:t>запуск программы «Следопыт»; </a:t>
            </a:r>
          </a:p>
          <a:p>
            <a:pPr lvl="0"/>
            <a:r>
              <a:rPr lang="ru-RU" sz="1800" dirty="0"/>
              <a:t>знакомство с правилами жизнедеятельности лагеря.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ЭТАПЫ РЕАЛИЗАЦИИ ПРОГРАММЫ: </a:t>
            </a:r>
            <a:endParaRPr lang="ru-RU" sz="2400" dirty="0"/>
          </a:p>
        </p:txBody>
      </p:sp>
      <p:sp>
        <p:nvSpPr>
          <p:cNvPr id="3" name="Содержимое 2"/>
          <p:cNvSpPr>
            <a:spLocks noGrp="1"/>
          </p:cNvSpPr>
          <p:nvPr>
            <p:ph idx="1"/>
          </p:nvPr>
        </p:nvSpPr>
        <p:spPr/>
        <p:txBody>
          <a:bodyPr>
            <a:normAutofit/>
          </a:bodyPr>
          <a:lstStyle/>
          <a:p>
            <a:pPr>
              <a:buNone/>
            </a:pPr>
            <a:r>
              <a:rPr lang="ru-RU" sz="1800" b="1" dirty="0" smtClean="0"/>
              <a:t>                III </a:t>
            </a:r>
            <a:r>
              <a:rPr lang="ru-RU" sz="1800" b="1" dirty="0"/>
              <a:t>этап</a:t>
            </a:r>
            <a:r>
              <a:rPr lang="ru-RU" sz="1800" dirty="0"/>
              <a:t>. Практический – июнь </a:t>
            </a:r>
          </a:p>
          <a:p>
            <a:pPr>
              <a:buNone/>
            </a:pPr>
            <a:r>
              <a:rPr lang="ru-RU" sz="1800" dirty="0"/>
              <a:t>Основной деятельностью этого этапа является:</a:t>
            </a:r>
          </a:p>
          <a:p>
            <a:pPr lvl="0"/>
            <a:r>
              <a:rPr lang="ru-RU" sz="1800" dirty="0"/>
              <a:t>реализация основной идеи смены; </a:t>
            </a:r>
          </a:p>
          <a:p>
            <a:pPr lvl="0"/>
            <a:r>
              <a:rPr lang="ru-RU" sz="1800" dirty="0"/>
              <a:t>вовлечение детей в различные виды коллективно- творческих дел; </a:t>
            </a:r>
          </a:p>
          <a:p>
            <a:r>
              <a:rPr lang="ru-RU" sz="1800" dirty="0"/>
              <a:t>работа творческих мастерских</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ЭТАПЫ РЕАЛИЗАЦИИ ПРОГРАММЫ: </a:t>
            </a:r>
            <a:endParaRPr lang="ru-RU" sz="2400" dirty="0"/>
          </a:p>
        </p:txBody>
      </p:sp>
      <p:sp>
        <p:nvSpPr>
          <p:cNvPr id="3" name="Содержимое 2"/>
          <p:cNvSpPr>
            <a:spLocks noGrp="1"/>
          </p:cNvSpPr>
          <p:nvPr>
            <p:ph idx="1"/>
          </p:nvPr>
        </p:nvSpPr>
        <p:spPr/>
        <p:txBody>
          <a:bodyPr>
            <a:normAutofit/>
          </a:bodyPr>
          <a:lstStyle/>
          <a:p>
            <a:pPr>
              <a:buNone/>
            </a:pPr>
            <a:r>
              <a:rPr lang="ru-RU" sz="1800" b="1" dirty="0" smtClean="0"/>
              <a:t>               IV </a:t>
            </a:r>
            <a:r>
              <a:rPr lang="ru-RU" sz="1800" b="1" dirty="0"/>
              <a:t>этап</a:t>
            </a:r>
            <a:r>
              <a:rPr lang="ru-RU" sz="1800" dirty="0"/>
              <a:t>. Аналитический – июль </a:t>
            </a:r>
          </a:p>
          <a:p>
            <a:pPr>
              <a:buNone/>
            </a:pPr>
            <a:r>
              <a:rPr lang="ru-RU" sz="1800" dirty="0"/>
              <a:t>Основной идеей этого этапа является:</a:t>
            </a:r>
          </a:p>
          <a:p>
            <a:pPr lvl="0"/>
            <a:r>
              <a:rPr lang="ru-RU" sz="1800" dirty="0"/>
              <a:t>подведение итогов смены; </a:t>
            </a:r>
          </a:p>
          <a:p>
            <a:pPr lvl="0"/>
            <a:r>
              <a:rPr lang="ru-RU" sz="1800" dirty="0"/>
              <a:t>выработка перспектив деятельности организации; </a:t>
            </a:r>
          </a:p>
          <a:p>
            <a:pPr lvl="0"/>
            <a:r>
              <a:rPr lang="ru-RU" sz="1800" dirty="0"/>
              <a:t>анализ предложений детьми, родителями, педагогами, внесенными по деятельности летнего оздоровительного лагеря в будущем. </a:t>
            </a:r>
          </a:p>
          <a:p>
            <a:r>
              <a:rPr lang="ru-RU" sz="1800" dirty="0"/>
              <a:t>организация взаимодействия летнего оздоровительного лагеря с дневным пребыванием детей «Следопыт» с социумом</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первый</a:t>
            </a:r>
            <a:br>
              <a:rPr lang="ru-RU" sz="2400" dirty="0"/>
            </a:br>
            <a:r>
              <a:rPr lang="ru-RU" sz="2400" dirty="0"/>
              <a:t>«Здравствуй, лагерь!»</a:t>
            </a:r>
          </a:p>
        </p:txBody>
      </p:sp>
      <p:sp>
        <p:nvSpPr>
          <p:cNvPr id="3" name="Содержимое 2"/>
          <p:cNvSpPr>
            <a:spLocks noGrp="1"/>
          </p:cNvSpPr>
          <p:nvPr>
            <p:ph idx="1"/>
          </p:nvPr>
        </p:nvSpPr>
        <p:spPr/>
        <p:txBody>
          <a:bodyPr>
            <a:normAutofit/>
          </a:bodyPr>
          <a:lstStyle/>
          <a:p>
            <a:r>
              <a:rPr lang="ru-RU" sz="1800" dirty="0"/>
              <a:t>1. Организационное мероприятие «Расскажи мне о себе»</a:t>
            </a:r>
          </a:p>
          <a:p>
            <a:r>
              <a:rPr lang="ru-RU" sz="1800" dirty="0"/>
              <a:t>2. Операция «Уют»</a:t>
            </a:r>
          </a:p>
          <a:p>
            <a:r>
              <a:rPr lang="ru-RU" sz="1800" dirty="0"/>
              <a:t>3. Игры, конкурсы «Ярмарка идей», «Время загадывать желания»</a:t>
            </a:r>
          </a:p>
          <a:p>
            <a:pPr>
              <a:buNone/>
            </a:pPr>
            <a:endParaRPr lang="ru-RU" sz="1800" dirty="0"/>
          </a:p>
        </p:txBody>
      </p:sp>
      <p:pic>
        <p:nvPicPr>
          <p:cNvPr id="4" name="Рисунок 3" descr="28 Мая 2012 - Персональный сайт МБОУ &quot;СОШ 6&quot; г.Гай"/>
          <p:cNvPicPr/>
          <p:nvPr/>
        </p:nvPicPr>
        <p:blipFill>
          <a:blip r:embed="rId2"/>
          <a:srcRect/>
          <a:stretch>
            <a:fillRect/>
          </a:stretch>
        </p:blipFill>
        <p:spPr bwMode="auto">
          <a:xfrm>
            <a:off x="3786182" y="3286124"/>
            <a:ext cx="4000528"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второй</a:t>
            </a:r>
            <a:br>
              <a:rPr lang="ru-RU" sz="2400" dirty="0"/>
            </a:br>
            <a:r>
              <a:rPr lang="ru-RU" sz="2400" dirty="0"/>
              <a:t>«Вот так денечек!»</a:t>
            </a:r>
          </a:p>
        </p:txBody>
      </p:sp>
      <p:sp>
        <p:nvSpPr>
          <p:cNvPr id="3" name="Содержимое 2"/>
          <p:cNvSpPr>
            <a:spLocks noGrp="1"/>
          </p:cNvSpPr>
          <p:nvPr>
            <p:ph idx="1"/>
          </p:nvPr>
        </p:nvSpPr>
        <p:spPr/>
        <p:txBody>
          <a:bodyPr>
            <a:normAutofit/>
          </a:bodyPr>
          <a:lstStyle/>
          <a:p>
            <a:pPr lvl="0"/>
            <a:r>
              <a:rPr lang="ru-RU" sz="1800" dirty="0" smtClean="0"/>
              <a:t>1. Беседа </a:t>
            </a:r>
            <a:r>
              <a:rPr lang="ru-RU" sz="1800" dirty="0"/>
              <a:t>«Осторожно, огонь!»</a:t>
            </a:r>
          </a:p>
          <a:p>
            <a:pPr lvl="0"/>
            <a:r>
              <a:rPr lang="ru-RU" sz="1800" dirty="0" smtClean="0"/>
              <a:t>2. Акция «Память»- уборка </a:t>
            </a:r>
            <a:r>
              <a:rPr lang="ru-RU" sz="1800" dirty="0"/>
              <a:t>у </a:t>
            </a:r>
            <a:r>
              <a:rPr lang="ru-RU" sz="1800" dirty="0" smtClean="0"/>
              <a:t>обелиска</a:t>
            </a:r>
            <a:endParaRPr lang="ru-RU" sz="1800" dirty="0"/>
          </a:p>
          <a:p>
            <a:r>
              <a:rPr lang="ru-RU" sz="1800" dirty="0"/>
              <a:t>3. Конкурс  поделок из </a:t>
            </a:r>
            <a:r>
              <a:rPr lang="ru-RU" sz="1800" dirty="0" err="1"/>
              <a:t>мукосола</a:t>
            </a:r>
            <a:r>
              <a:rPr lang="ru-RU" sz="1800" dirty="0"/>
              <a:t> «Дело мастера боится»</a:t>
            </a:r>
          </a:p>
          <a:p>
            <a:r>
              <a:rPr lang="ru-RU" sz="1800" dirty="0" smtClean="0"/>
              <a:t>4. Подвижные </a:t>
            </a:r>
            <a:r>
              <a:rPr lang="ru-RU" sz="1800" dirty="0"/>
              <a:t>игры на </a:t>
            </a:r>
            <a:r>
              <a:rPr lang="ru-RU" sz="1800" dirty="0" smtClean="0"/>
              <a:t>воздухе</a:t>
            </a:r>
          </a:p>
          <a:p>
            <a:r>
              <a:rPr lang="ru-RU" sz="1800" dirty="0" smtClean="0"/>
              <a:t>5. По дорогам открытий (открытие смены) «Полный вперед!»</a:t>
            </a:r>
          </a:p>
          <a:p>
            <a:endParaRPr lang="ru-RU" sz="1800" dirty="0"/>
          </a:p>
        </p:txBody>
      </p:sp>
      <p:pic>
        <p:nvPicPr>
          <p:cNvPr id="4" name="Рисунок 3" descr="Подмосковье - Всё о детских лагерях. . Интернет-ассоциация лагерей отдыха CAMPS.RU"/>
          <p:cNvPicPr/>
          <p:nvPr/>
        </p:nvPicPr>
        <p:blipFill>
          <a:blip r:embed="rId2"/>
          <a:srcRect/>
          <a:stretch>
            <a:fillRect/>
          </a:stretch>
        </p:blipFill>
        <p:spPr bwMode="auto">
          <a:xfrm>
            <a:off x="3929058" y="3857628"/>
            <a:ext cx="3929090"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третий</a:t>
            </a:r>
            <a:br>
              <a:rPr lang="ru-RU" sz="2400" dirty="0"/>
            </a:br>
            <a:r>
              <a:rPr lang="ru-RU" sz="2400" dirty="0"/>
              <a:t>Привал «Спортивный»</a:t>
            </a:r>
          </a:p>
        </p:txBody>
      </p:sp>
      <p:sp>
        <p:nvSpPr>
          <p:cNvPr id="3" name="Содержимое 2"/>
          <p:cNvSpPr>
            <a:spLocks noGrp="1"/>
          </p:cNvSpPr>
          <p:nvPr>
            <p:ph idx="1"/>
          </p:nvPr>
        </p:nvSpPr>
        <p:spPr/>
        <p:txBody>
          <a:bodyPr>
            <a:normAutofit/>
          </a:bodyPr>
          <a:lstStyle/>
          <a:p>
            <a:r>
              <a:rPr lang="ru-RU" sz="1800" dirty="0"/>
              <a:t>1. «Там чудеса…» встреча с сотрудниками библиотеки</a:t>
            </a:r>
          </a:p>
          <a:p>
            <a:r>
              <a:rPr lang="ru-RU" sz="1800" dirty="0"/>
              <a:t>2. Конкурс рисунков «Под небом </a:t>
            </a:r>
            <a:r>
              <a:rPr lang="ru-RU" sz="1800" dirty="0" err="1"/>
              <a:t>голубым</a:t>
            </a:r>
            <a:r>
              <a:rPr lang="ru-RU" sz="1800" dirty="0"/>
              <a:t>»</a:t>
            </a:r>
          </a:p>
          <a:p>
            <a:r>
              <a:rPr lang="ru-RU" sz="1800" dirty="0"/>
              <a:t>3. «</a:t>
            </a:r>
            <a:r>
              <a:rPr lang="ru-RU" sz="1800" dirty="0" err="1"/>
              <a:t>Спортландия</a:t>
            </a:r>
            <a:r>
              <a:rPr lang="ru-RU" sz="1800" dirty="0"/>
              <a:t> открывает сезон»</a:t>
            </a:r>
          </a:p>
          <a:p>
            <a:r>
              <a:rPr lang="ru-RU" sz="1800" dirty="0"/>
              <a:t>4. Подготовка к конкурсу талантов</a:t>
            </a:r>
          </a:p>
        </p:txBody>
      </p:sp>
      <p:pic>
        <p:nvPicPr>
          <p:cNvPr id="4" name="Рисунок 3" descr="https://im3-tub-ru.yandex.net/i?id=dd994b81bddfe9859d27bf603a884f59&amp;n=21"/>
          <p:cNvPicPr/>
          <p:nvPr/>
        </p:nvPicPr>
        <p:blipFill>
          <a:blip r:embed="rId2"/>
          <a:srcRect/>
          <a:stretch>
            <a:fillRect/>
          </a:stretch>
        </p:blipFill>
        <p:spPr bwMode="auto">
          <a:xfrm>
            <a:off x="5429256" y="3571876"/>
            <a:ext cx="2671768"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Лучшая музыка 2015 жанра Classical"/>
          <p:cNvPicPr/>
          <p:nvPr/>
        </p:nvPicPr>
        <p:blipFill>
          <a:blip r:embed="rId2"/>
          <a:srcRect/>
          <a:stretch>
            <a:fillRect/>
          </a:stretch>
        </p:blipFill>
        <p:spPr bwMode="auto">
          <a:xfrm>
            <a:off x="4357686" y="3000372"/>
            <a:ext cx="3638550" cy="363855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2400" dirty="0"/>
              <a:t>День четвертый</a:t>
            </a:r>
            <a:br>
              <a:rPr lang="ru-RU" sz="2400" dirty="0"/>
            </a:br>
            <a:r>
              <a:rPr lang="ru-RU" sz="2400" dirty="0"/>
              <a:t>Привал «Поющие сердца»</a:t>
            </a:r>
          </a:p>
        </p:txBody>
      </p:sp>
      <p:sp>
        <p:nvSpPr>
          <p:cNvPr id="3" name="Содержимое 2"/>
          <p:cNvSpPr>
            <a:spLocks noGrp="1"/>
          </p:cNvSpPr>
          <p:nvPr>
            <p:ph idx="1"/>
          </p:nvPr>
        </p:nvSpPr>
        <p:spPr/>
        <p:txBody>
          <a:bodyPr>
            <a:normAutofit/>
          </a:bodyPr>
          <a:lstStyle/>
          <a:p>
            <a:r>
              <a:rPr lang="ru-RU" sz="1800" dirty="0"/>
              <a:t>1. «Минута славы»</a:t>
            </a:r>
          </a:p>
          <a:p>
            <a:r>
              <a:rPr lang="ru-RU" sz="1800" dirty="0"/>
              <a:t>2. Игра «Угадай мелодию</a:t>
            </a:r>
            <a:r>
              <a:rPr lang="ru-RU" sz="1800" dirty="0" smtClean="0"/>
              <a:t>».</a:t>
            </a:r>
          </a:p>
          <a:p>
            <a:r>
              <a:rPr lang="ru-RU" sz="1800" dirty="0" smtClean="0"/>
              <a:t>3. </a:t>
            </a:r>
            <a:r>
              <a:rPr lang="ru-RU" sz="1800" dirty="0"/>
              <a:t>Конкурс песен на военную тему: «С песней на привале…»</a:t>
            </a:r>
          </a:p>
          <a:p>
            <a:r>
              <a:rPr lang="ru-RU" sz="1800" dirty="0"/>
              <a:t>4</a:t>
            </a:r>
            <a:r>
              <a:rPr lang="ru-RU" sz="1800" dirty="0" smtClean="0"/>
              <a:t>. </a:t>
            </a:r>
            <a:r>
              <a:rPr lang="ru-RU" sz="1800" dirty="0"/>
              <a:t>Подвижные игры на воздухе</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пятый</a:t>
            </a:r>
            <a:br>
              <a:rPr lang="ru-RU" sz="2400" dirty="0"/>
            </a:br>
            <a:r>
              <a:rPr lang="ru-RU" sz="2400" dirty="0"/>
              <a:t>Привал «Краевед»</a:t>
            </a:r>
          </a:p>
        </p:txBody>
      </p:sp>
      <p:sp>
        <p:nvSpPr>
          <p:cNvPr id="3" name="Содержимое 2"/>
          <p:cNvSpPr>
            <a:spLocks noGrp="1"/>
          </p:cNvSpPr>
          <p:nvPr>
            <p:ph idx="1"/>
          </p:nvPr>
        </p:nvSpPr>
        <p:spPr/>
        <p:txBody>
          <a:bodyPr>
            <a:normAutofit/>
          </a:bodyPr>
          <a:lstStyle/>
          <a:p>
            <a:pPr lvl="0"/>
            <a:r>
              <a:rPr lang="ru-RU" sz="1800" dirty="0" smtClean="0"/>
              <a:t>1.Заочная </a:t>
            </a:r>
            <a:r>
              <a:rPr lang="ru-RU" sz="1800" dirty="0"/>
              <a:t>экскурсия по улицам города Солигалича «История нашего города. Герои Советского Союза Великой </a:t>
            </a:r>
            <a:r>
              <a:rPr lang="ru-RU" sz="1800" dirty="0" err="1"/>
              <a:t>Отечетвенной</a:t>
            </a:r>
            <a:r>
              <a:rPr lang="ru-RU" sz="1800" dirty="0"/>
              <a:t> войны </a:t>
            </a:r>
            <a:r>
              <a:rPr lang="ru-RU" sz="1800" dirty="0" err="1"/>
              <a:t>Солигаличского</a:t>
            </a:r>
            <a:r>
              <a:rPr lang="ru-RU" sz="1800" dirty="0"/>
              <a:t> района». </a:t>
            </a:r>
          </a:p>
          <a:p>
            <a:pPr lvl="0"/>
            <a:r>
              <a:rPr lang="ru-RU" sz="1800" dirty="0"/>
              <a:t>Разучивание русских народных игр.</a:t>
            </a:r>
          </a:p>
          <a:p>
            <a:r>
              <a:rPr lang="ru-RU" sz="1800" dirty="0"/>
              <a:t>2. Конкурс открыток «70-лет Победы».</a:t>
            </a:r>
          </a:p>
          <a:p>
            <a:r>
              <a:rPr lang="ru-RU" sz="1800" dirty="0"/>
              <a:t>3. Урок безопасности «Один дома</a:t>
            </a:r>
            <a:r>
              <a:rPr lang="ru-RU" sz="1800" dirty="0" smtClean="0"/>
              <a:t>…»</a:t>
            </a:r>
            <a:endParaRPr lang="ru-RU" sz="1800" dirty="0"/>
          </a:p>
        </p:txBody>
      </p:sp>
      <p:pic>
        <p:nvPicPr>
          <p:cNvPr id="4" name="Рисунок 3" descr="БОУ СОШ 37 - Воспитательная работа"/>
          <p:cNvPicPr/>
          <p:nvPr/>
        </p:nvPicPr>
        <p:blipFill>
          <a:blip r:embed="rId2"/>
          <a:srcRect/>
          <a:stretch>
            <a:fillRect/>
          </a:stretch>
        </p:blipFill>
        <p:spPr bwMode="auto">
          <a:xfrm>
            <a:off x="4214810" y="3929066"/>
            <a:ext cx="2275797"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r>
              <a:rPr lang="ru-RU" sz="2400" dirty="0"/>
              <a:t>День шестой</a:t>
            </a:r>
            <a:br>
              <a:rPr lang="ru-RU" sz="2400" dirty="0"/>
            </a:br>
            <a:r>
              <a:rPr lang="ru-RU" sz="2400" dirty="0"/>
              <a:t>Привал «</a:t>
            </a:r>
            <a:r>
              <a:rPr lang="ru-RU" sz="2400" dirty="0" err="1"/>
              <a:t>Спасайкина</a:t>
            </a:r>
            <a:r>
              <a:rPr lang="ru-RU" sz="2400" dirty="0"/>
              <a:t>»</a:t>
            </a:r>
          </a:p>
        </p:txBody>
      </p:sp>
      <p:sp>
        <p:nvSpPr>
          <p:cNvPr id="3" name="Содержимое 2"/>
          <p:cNvSpPr>
            <a:spLocks noGrp="1"/>
          </p:cNvSpPr>
          <p:nvPr>
            <p:ph idx="1"/>
          </p:nvPr>
        </p:nvSpPr>
        <p:spPr>
          <a:xfrm>
            <a:off x="457200" y="1428736"/>
            <a:ext cx="8229600" cy="4895864"/>
          </a:xfrm>
        </p:spPr>
        <p:txBody>
          <a:bodyPr>
            <a:normAutofit/>
          </a:bodyPr>
          <a:lstStyle/>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r>
              <a:rPr lang="ru-RU" sz="1800" dirty="0" smtClean="0"/>
              <a:t>1</a:t>
            </a:r>
            <a:r>
              <a:rPr lang="ru-RU" sz="1800" dirty="0"/>
              <a:t>. Практические занятия по Го и ЧС </a:t>
            </a:r>
          </a:p>
          <a:p>
            <a:r>
              <a:rPr lang="ru-RU" sz="1800" dirty="0"/>
              <a:t>2. «Мой друг велосипед» - конкурсная программа по правилам дорожного движения. Безопасное колесо.</a:t>
            </a:r>
          </a:p>
          <a:p>
            <a:r>
              <a:rPr lang="ru-RU" sz="1800" dirty="0"/>
              <a:t>3. Операция «Поиск».  Сбор материала о </a:t>
            </a:r>
            <a:r>
              <a:rPr lang="ru-RU" sz="1800" dirty="0" smtClean="0"/>
              <a:t>тружениках </a:t>
            </a:r>
            <a:r>
              <a:rPr lang="ru-RU" sz="1800" dirty="0"/>
              <a:t>тыла</a:t>
            </a:r>
            <a:r>
              <a:rPr lang="ru-RU" sz="1800" dirty="0" smtClean="0"/>
              <a:t>.</a:t>
            </a:r>
            <a:endParaRPr lang="ru-RU" sz="1800" dirty="0"/>
          </a:p>
        </p:txBody>
      </p:sp>
      <p:pic>
        <p:nvPicPr>
          <p:cNvPr id="4" name="Рисунок 3" descr="https://im2-tub-ru.yandex.net/i?id=6fdf02e56fbf20ac08f6537860eade28&amp;n=21"/>
          <p:cNvPicPr/>
          <p:nvPr/>
        </p:nvPicPr>
        <p:blipFill>
          <a:blip r:embed="rId2"/>
          <a:srcRect/>
          <a:stretch>
            <a:fillRect/>
          </a:stretch>
        </p:blipFill>
        <p:spPr bwMode="auto">
          <a:xfrm>
            <a:off x="4929190" y="1500174"/>
            <a:ext cx="2052641"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седьмой</a:t>
            </a:r>
            <a:br>
              <a:rPr lang="ru-RU" sz="2400" dirty="0"/>
            </a:br>
            <a:r>
              <a:rPr lang="ru-RU" sz="2400" dirty="0"/>
              <a:t>Привал</a:t>
            </a:r>
            <a:br>
              <a:rPr lang="ru-RU" sz="2400" dirty="0"/>
            </a:br>
            <a:r>
              <a:rPr lang="ru-RU" sz="2400" dirty="0"/>
              <a:t>«Делу – время, а потехе – час»</a:t>
            </a:r>
          </a:p>
        </p:txBody>
      </p:sp>
      <p:sp>
        <p:nvSpPr>
          <p:cNvPr id="3" name="Содержимое 2"/>
          <p:cNvSpPr>
            <a:spLocks noGrp="1"/>
          </p:cNvSpPr>
          <p:nvPr>
            <p:ph idx="1"/>
          </p:nvPr>
        </p:nvSpPr>
        <p:spPr/>
        <p:txBody>
          <a:bodyPr>
            <a:normAutofit/>
          </a:bodyPr>
          <a:lstStyle/>
          <a:p>
            <a:r>
              <a:rPr lang="ru-RU" sz="1800" dirty="0"/>
              <a:t>1. Беседа «Как вести себя в театре, дворце культуры»- встреча с сотрудниками </a:t>
            </a:r>
            <a:r>
              <a:rPr lang="ru-RU" sz="1800" dirty="0" smtClean="0"/>
              <a:t>библиотеки.</a:t>
            </a:r>
            <a:endParaRPr lang="ru-RU" sz="1800" dirty="0"/>
          </a:p>
          <a:p>
            <a:r>
              <a:rPr lang="ru-RU" sz="1800" dirty="0"/>
              <a:t>2. Конкурсная развлекательная </a:t>
            </a:r>
            <a:r>
              <a:rPr lang="ru-RU" sz="1800" b="1" dirty="0"/>
              <a:t>программа</a:t>
            </a:r>
            <a:r>
              <a:rPr lang="ru-RU" sz="1800" dirty="0"/>
              <a:t> «Делу время – шутке час»</a:t>
            </a:r>
          </a:p>
        </p:txBody>
      </p:sp>
      <p:pic>
        <p:nvPicPr>
          <p:cNvPr id="4" name="Рисунок 3" descr="Открытие месячника военно-патриотического воспитания - 25 Января 2014 - Персональный сайт"/>
          <p:cNvPicPr/>
          <p:nvPr/>
        </p:nvPicPr>
        <p:blipFill>
          <a:blip r:embed="rId2"/>
          <a:srcRect/>
          <a:stretch>
            <a:fillRect/>
          </a:stretch>
        </p:blipFill>
        <p:spPr bwMode="auto">
          <a:xfrm>
            <a:off x="3500430" y="3071810"/>
            <a:ext cx="3714776" cy="28622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мероприятия:</a:t>
            </a:r>
            <a:endParaRPr lang="ru-RU" dirty="0"/>
          </a:p>
        </p:txBody>
      </p:sp>
      <p:sp>
        <p:nvSpPr>
          <p:cNvPr id="3" name="Объект 2"/>
          <p:cNvSpPr>
            <a:spLocks noGrp="1"/>
          </p:cNvSpPr>
          <p:nvPr>
            <p:ph idx="1"/>
          </p:nvPr>
        </p:nvSpPr>
        <p:spPr/>
        <p:txBody>
          <a:bodyPr>
            <a:normAutofit lnSpcReduction="10000"/>
          </a:bodyPr>
          <a:lstStyle/>
          <a:p>
            <a:r>
              <a:rPr lang="ru-RU" dirty="0" smtClean="0"/>
              <a:t>Конкурс инсценированной военной песни.</a:t>
            </a:r>
          </a:p>
          <a:p>
            <a:r>
              <a:rPr lang="ru-RU" dirty="0" smtClean="0"/>
              <a:t>Конкурс чтецов «Строки, опалённые войной».</a:t>
            </a:r>
          </a:p>
          <a:p>
            <a:r>
              <a:rPr lang="ru-RU" dirty="0" smtClean="0"/>
              <a:t>Конкурс военной частушки.</a:t>
            </a:r>
          </a:p>
          <a:p>
            <a:r>
              <a:rPr lang="ru-RU" dirty="0" smtClean="0"/>
              <a:t>Военно-патриотическая игра по станциям «На передовой».</a:t>
            </a:r>
          </a:p>
          <a:p>
            <a:r>
              <a:rPr lang="ru-RU" dirty="0" smtClean="0"/>
              <a:t>Поле чудес «70 лет Победе».</a:t>
            </a:r>
          </a:p>
          <a:p>
            <a:r>
              <a:rPr lang="ru-RU" dirty="0" smtClean="0"/>
              <a:t>Угадай мелодию «Песни великого подвига».</a:t>
            </a:r>
          </a:p>
          <a:p>
            <a:r>
              <a:rPr lang="ru-RU" dirty="0" smtClean="0"/>
              <a:t>КТД «Животные на войне».</a:t>
            </a:r>
          </a:p>
          <a:p>
            <a:r>
              <a:rPr lang="ru-RU" dirty="0" smtClean="0"/>
              <a:t>Мероприятие с презентацией «Наш край в годы Вов».</a:t>
            </a:r>
          </a:p>
          <a:p>
            <a:endParaRPr lang="ru-RU" dirty="0"/>
          </a:p>
        </p:txBody>
      </p:sp>
    </p:spTree>
    <p:extLst>
      <p:ext uri="{BB962C8B-B14F-4D97-AF65-F5344CB8AC3E}">
        <p14:creationId xmlns:p14="http://schemas.microsoft.com/office/powerpoint/2010/main" val="1151928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восьмой</a:t>
            </a:r>
            <a:br>
              <a:rPr lang="ru-RU" sz="2400" dirty="0"/>
            </a:br>
            <a:r>
              <a:rPr lang="ru-RU" sz="2400" dirty="0"/>
              <a:t>Привал «Фантазий и юмора»</a:t>
            </a:r>
          </a:p>
        </p:txBody>
      </p:sp>
      <p:sp>
        <p:nvSpPr>
          <p:cNvPr id="3" name="Содержимое 2"/>
          <p:cNvSpPr>
            <a:spLocks noGrp="1"/>
          </p:cNvSpPr>
          <p:nvPr>
            <p:ph idx="1"/>
          </p:nvPr>
        </p:nvSpPr>
        <p:spPr/>
        <p:txBody>
          <a:bodyPr>
            <a:normAutofit/>
          </a:bodyPr>
          <a:lstStyle/>
          <a:p>
            <a:r>
              <a:rPr lang="ru-RU" sz="1800" dirty="0" smtClean="0"/>
              <a:t>1. </a:t>
            </a:r>
            <a:r>
              <a:rPr lang="ru-RU" sz="1800" dirty="0"/>
              <a:t>Игра – путешествие «По морям, по волнам»</a:t>
            </a:r>
          </a:p>
          <a:p>
            <a:r>
              <a:rPr lang="ru-RU" sz="1800" dirty="0"/>
              <a:t>2. Конкурс военной частушки.</a:t>
            </a:r>
          </a:p>
          <a:p>
            <a:r>
              <a:rPr lang="ru-RU" sz="1800" dirty="0"/>
              <a:t>3. «</a:t>
            </a:r>
            <a:r>
              <a:rPr lang="ru-RU" sz="1800" dirty="0" err="1"/>
              <a:t>Мультяшное</a:t>
            </a:r>
            <a:r>
              <a:rPr lang="ru-RU" sz="1800" dirty="0"/>
              <a:t> </a:t>
            </a:r>
            <a:r>
              <a:rPr lang="ru-RU" sz="1800" dirty="0" smtClean="0"/>
              <a:t>конфетти</a:t>
            </a:r>
            <a:r>
              <a:rPr lang="ru-RU" sz="1800" dirty="0"/>
              <a:t>»</a:t>
            </a:r>
          </a:p>
          <a:p>
            <a:r>
              <a:rPr lang="ru-RU" sz="1800" dirty="0"/>
              <a:t>4. Конкурс поделок из природного материала»</a:t>
            </a:r>
          </a:p>
        </p:txBody>
      </p:sp>
      <p:pic>
        <p:nvPicPr>
          <p:cNvPr id="4" name="Рисунок 3" descr="Drizella Multiplication.Ru - Part 30"/>
          <p:cNvPicPr/>
          <p:nvPr/>
        </p:nvPicPr>
        <p:blipFill>
          <a:blip r:embed="rId2"/>
          <a:srcRect/>
          <a:stretch>
            <a:fillRect/>
          </a:stretch>
        </p:blipFill>
        <p:spPr bwMode="auto">
          <a:xfrm>
            <a:off x="4071934" y="3643314"/>
            <a:ext cx="2957504" cy="271464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девятый</a:t>
            </a:r>
            <a:br>
              <a:rPr lang="ru-RU" sz="2400" dirty="0"/>
            </a:br>
            <a:r>
              <a:rPr lang="ru-RU" sz="2400" dirty="0"/>
              <a:t>Привал «Здоровья и спорта»</a:t>
            </a:r>
          </a:p>
        </p:txBody>
      </p:sp>
      <p:sp>
        <p:nvSpPr>
          <p:cNvPr id="3" name="Содержимое 2"/>
          <p:cNvSpPr>
            <a:spLocks noGrp="1"/>
          </p:cNvSpPr>
          <p:nvPr>
            <p:ph idx="1"/>
          </p:nvPr>
        </p:nvSpPr>
        <p:spPr/>
        <p:txBody>
          <a:bodyPr>
            <a:normAutofit/>
          </a:bodyPr>
          <a:lstStyle/>
          <a:p>
            <a:r>
              <a:rPr lang="ru-RU" sz="1800" dirty="0"/>
              <a:t>1. КТД «Не верь глазам – путешествуй сам!»</a:t>
            </a:r>
          </a:p>
          <a:p>
            <a:pPr>
              <a:buNone/>
            </a:pPr>
            <a:r>
              <a:rPr lang="ru-RU" sz="1800" dirty="0"/>
              <a:t>Под девизом: «Мы за здоровый образ жизни»</a:t>
            </a:r>
          </a:p>
          <a:p>
            <a:r>
              <a:rPr lang="ru-RU" sz="1800" dirty="0"/>
              <a:t>2.Первенство лагеря по различным видам спорта (пионербол, футбол)</a:t>
            </a:r>
          </a:p>
          <a:p>
            <a:r>
              <a:rPr lang="ru-RU" sz="1800" dirty="0"/>
              <a:t>3.Спортивно – развлекательная программа «Мир дорожных знаков»</a:t>
            </a:r>
          </a:p>
          <a:p>
            <a:endParaRPr lang="ru-RU" sz="1800" dirty="0"/>
          </a:p>
        </p:txBody>
      </p:sp>
      <p:pic>
        <p:nvPicPr>
          <p:cNvPr id="4" name="Рисунок 3" descr="Спорт на NanoPics"/>
          <p:cNvPicPr/>
          <p:nvPr/>
        </p:nvPicPr>
        <p:blipFill>
          <a:blip r:embed="rId2"/>
          <a:srcRect/>
          <a:stretch>
            <a:fillRect/>
          </a:stretch>
        </p:blipFill>
        <p:spPr bwMode="auto">
          <a:xfrm>
            <a:off x="3857620" y="3357562"/>
            <a:ext cx="4391025" cy="328332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десятый</a:t>
            </a:r>
            <a:br>
              <a:rPr lang="ru-RU" sz="2400" dirty="0"/>
            </a:br>
            <a:r>
              <a:rPr lang="ru-RU" sz="2400" dirty="0"/>
              <a:t>Привал «Литературный»</a:t>
            </a:r>
          </a:p>
        </p:txBody>
      </p:sp>
      <p:sp>
        <p:nvSpPr>
          <p:cNvPr id="3" name="Содержимое 2"/>
          <p:cNvSpPr>
            <a:spLocks noGrp="1"/>
          </p:cNvSpPr>
          <p:nvPr>
            <p:ph idx="1"/>
          </p:nvPr>
        </p:nvSpPr>
        <p:spPr/>
        <p:txBody>
          <a:bodyPr>
            <a:normAutofit/>
          </a:bodyPr>
          <a:lstStyle/>
          <a:p>
            <a:r>
              <a:rPr lang="ru-RU" sz="1800" dirty="0"/>
              <a:t>1. Конкурс стихов о Великой Отечественной войне</a:t>
            </a:r>
          </a:p>
          <a:p>
            <a:r>
              <a:rPr lang="ru-RU" sz="1800" dirty="0"/>
              <a:t>2. Спортивные игры на воздухе, сказочные эстафеты.</a:t>
            </a:r>
          </a:p>
          <a:p>
            <a:r>
              <a:rPr lang="ru-RU" sz="1800" dirty="0"/>
              <a:t>3.  Викторина «Путешествие по сказкам»</a:t>
            </a:r>
          </a:p>
        </p:txBody>
      </p:sp>
      <p:pic>
        <p:nvPicPr>
          <p:cNvPr id="4" name="Рисунок 3" descr="Конкурс"/>
          <p:cNvPicPr/>
          <p:nvPr/>
        </p:nvPicPr>
        <p:blipFill>
          <a:blip r:embed="rId2"/>
          <a:srcRect/>
          <a:stretch>
            <a:fillRect/>
          </a:stretch>
        </p:blipFill>
        <p:spPr bwMode="auto">
          <a:xfrm>
            <a:off x="4643438" y="3143248"/>
            <a:ext cx="3638550" cy="3200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Утверждаю"/>
          <p:cNvPicPr/>
          <p:nvPr/>
        </p:nvPicPr>
        <p:blipFill>
          <a:blip r:embed="rId2"/>
          <a:srcRect/>
          <a:stretch>
            <a:fillRect/>
          </a:stretch>
        </p:blipFill>
        <p:spPr bwMode="auto">
          <a:xfrm>
            <a:off x="6572264" y="285728"/>
            <a:ext cx="2347909" cy="371477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2400" dirty="0"/>
              <a:t>День одиннадцатый</a:t>
            </a:r>
            <a:br>
              <a:rPr lang="ru-RU" sz="2400" dirty="0"/>
            </a:br>
            <a:r>
              <a:rPr lang="ru-RU" sz="2400" dirty="0"/>
              <a:t>Привал «Истоки»</a:t>
            </a:r>
          </a:p>
        </p:txBody>
      </p:sp>
      <p:sp>
        <p:nvSpPr>
          <p:cNvPr id="3" name="Содержимое 2"/>
          <p:cNvSpPr>
            <a:spLocks noGrp="1"/>
          </p:cNvSpPr>
          <p:nvPr>
            <p:ph idx="1"/>
          </p:nvPr>
        </p:nvSpPr>
        <p:spPr/>
        <p:txBody>
          <a:bodyPr>
            <a:normAutofit/>
          </a:bodyPr>
          <a:lstStyle/>
          <a:p>
            <a:endParaRPr lang="ru-RU" sz="1800" dirty="0" smtClean="0"/>
          </a:p>
          <a:p>
            <a:endParaRPr lang="ru-RU" sz="1800" dirty="0" smtClean="0"/>
          </a:p>
          <a:p>
            <a:endParaRPr lang="ru-RU" sz="1800" dirty="0" smtClean="0"/>
          </a:p>
          <a:p>
            <a:endParaRPr lang="ru-RU" sz="1800" dirty="0" smtClean="0"/>
          </a:p>
          <a:p>
            <a:endParaRPr lang="ru-RU" sz="1800" dirty="0" smtClean="0"/>
          </a:p>
          <a:p>
            <a:r>
              <a:rPr lang="ru-RU" sz="1800" dirty="0" smtClean="0"/>
              <a:t>1</a:t>
            </a:r>
            <a:r>
              <a:rPr lang="ru-RU" sz="1800" dirty="0"/>
              <a:t>. Беседа «Наш край в годы </a:t>
            </a:r>
            <a:r>
              <a:rPr lang="ru-RU" sz="1800" dirty="0" err="1"/>
              <a:t>ВОв</a:t>
            </a:r>
            <a:r>
              <a:rPr lang="ru-RU" sz="1800" dirty="0"/>
              <a:t>»</a:t>
            </a:r>
          </a:p>
          <a:p>
            <a:r>
              <a:rPr lang="ru-RU" sz="1800" dirty="0"/>
              <a:t>2. КТД «След войны в моём доме» с приглашением </a:t>
            </a:r>
            <a:r>
              <a:rPr lang="ru-RU" sz="1800" dirty="0" smtClean="0"/>
              <a:t>тружеников </a:t>
            </a:r>
            <a:r>
              <a:rPr lang="ru-RU" sz="1800" dirty="0"/>
              <a:t>тыла, детей войны, членов ДВО «Поколение».</a:t>
            </a:r>
          </a:p>
          <a:p>
            <a:r>
              <a:rPr lang="ru-RU" sz="1800" dirty="0"/>
              <a:t>3. Игры на свежем воздухе.</a:t>
            </a:r>
          </a:p>
          <a:p>
            <a:r>
              <a:rPr lang="ru-RU" sz="1800" dirty="0"/>
              <a:t>4. Подготовка к конкурсу бантиков</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двенадцатый</a:t>
            </a:r>
            <a:br>
              <a:rPr lang="ru-RU" sz="2400" dirty="0"/>
            </a:br>
            <a:r>
              <a:rPr lang="ru-RU" sz="2400" dirty="0"/>
              <a:t>Привал</a:t>
            </a:r>
            <a:br>
              <a:rPr lang="ru-RU" sz="2400" dirty="0"/>
            </a:br>
            <a:r>
              <a:rPr lang="ru-RU" sz="2400" dirty="0"/>
              <a:t>«Игр, игрушек, шариков и бантиков»</a:t>
            </a:r>
          </a:p>
        </p:txBody>
      </p:sp>
      <p:sp>
        <p:nvSpPr>
          <p:cNvPr id="3" name="Содержимое 2"/>
          <p:cNvSpPr>
            <a:spLocks noGrp="1"/>
          </p:cNvSpPr>
          <p:nvPr>
            <p:ph idx="1"/>
          </p:nvPr>
        </p:nvSpPr>
        <p:spPr/>
        <p:txBody>
          <a:bodyPr>
            <a:normAutofit/>
          </a:bodyPr>
          <a:lstStyle/>
          <a:p>
            <a:r>
              <a:rPr lang="ru-RU" sz="1800" dirty="0"/>
              <a:t>1. Фантазии на тему: «Игры, игрушки, шарики и бантики</a:t>
            </a:r>
            <a:r>
              <a:rPr lang="ru-RU" sz="1800" dirty="0" smtClean="0"/>
              <a:t>» (изготовление игрушек для детей </a:t>
            </a:r>
            <a:r>
              <a:rPr lang="ru-RU" sz="1800" dirty="0" err="1" smtClean="0"/>
              <a:t>д</a:t>
            </a:r>
            <a:r>
              <a:rPr lang="ru-RU" sz="1800" dirty="0" smtClean="0"/>
              <a:t>/с)</a:t>
            </a:r>
            <a:endParaRPr lang="ru-RU" sz="1800" dirty="0"/>
          </a:p>
          <a:p>
            <a:r>
              <a:rPr lang="ru-RU" sz="1800" dirty="0"/>
              <a:t>2. Соревнование «Весёлый футбол»</a:t>
            </a:r>
          </a:p>
        </p:txBody>
      </p:sp>
      <p:pic>
        <p:nvPicPr>
          <p:cNvPr id="4" name="Рисунок 3" descr="Отдых &quot; Страница 4 &quot; Общеобразовательная школа I-III ступеней 35 Симферопольского городского совета"/>
          <p:cNvPicPr/>
          <p:nvPr/>
        </p:nvPicPr>
        <p:blipFill>
          <a:blip r:embed="rId2"/>
          <a:srcRect/>
          <a:stretch>
            <a:fillRect/>
          </a:stretch>
        </p:blipFill>
        <p:spPr bwMode="auto">
          <a:xfrm>
            <a:off x="3786182" y="3214686"/>
            <a:ext cx="4248150" cy="326780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тринадцатый</a:t>
            </a:r>
            <a:br>
              <a:rPr lang="ru-RU" sz="2400" dirty="0"/>
            </a:br>
            <a:r>
              <a:rPr lang="ru-RU" sz="2400" dirty="0"/>
              <a:t>Привал разбойников</a:t>
            </a:r>
          </a:p>
        </p:txBody>
      </p:sp>
      <p:sp>
        <p:nvSpPr>
          <p:cNvPr id="3" name="Содержимое 2"/>
          <p:cNvSpPr>
            <a:spLocks noGrp="1"/>
          </p:cNvSpPr>
          <p:nvPr>
            <p:ph idx="1"/>
          </p:nvPr>
        </p:nvSpPr>
        <p:spPr/>
        <p:txBody>
          <a:bodyPr>
            <a:normAutofit/>
          </a:bodyPr>
          <a:lstStyle/>
          <a:p>
            <a:pPr lvl="0"/>
            <a:r>
              <a:rPr lang="ru-RU" sz="1800" dirty="0"/>
              <a:t>Викторина «Там на неведомых дорожках» (игра по станциям)</a:t>
            </a:r>
          </a:p>
          <a:p>
            <a:pPr lvl="0"/>
            <a:r>
              <a:rPr lang="ru-RU" sz="1800" dirty="0"/>
              <a:t>Игры «Казаки-разбойники»</a:t>
            </a:r>
          </a:p>
          <a:p>
            <a:pPr lvl="0"/>
            <a:r>
              <a:rPr lang="ru-RU" sz="1800" dirty="0"/>
              <a:t>Акция «Память»</a:t>
            </a:r>
          </a:p>
        </p:txBody>
      </p:sp>
      <p:pic>
        <p:nvPicPr>
          <p:cNvPr id="4" name="Рисунок 3" descr="Архив Частного клуба Алекса Экслера Powered by Invision Power Board"/>
          <p:cNvPicPr/>
          <p:nvPr/>
        </p:nvPicPr>
        <p:blipFill>
          <a:blip r:embed="rId2"/>
          <a:srcRect/>
          <a:stretch>
            <a:fillRect/>
          </a:stretch>
        </p:blipFill>
        <p:spPr bwMode="auto">
          <a:xfrm>
            <a:off x="3071802" y="3429000"/>
            <a:ext cx="4648200" cy="29051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четырнадцатый</a:t>
            </a:r>
            <a:br>
              <a:rPr lang="ru-RU" sz="2400" dirty="0"/>
            </a:br>
            <a:r>
              <a:rPr lang="ru-RU" sz="2400" dirty="0"/>
              <a:t>Привал «Красный, жёлтый, зелёный»</a:t>
            </a:r>
          </a:p>
        </p:txBody>
      </p:sp>
      <p:sp>
        <p:nvSpPr>
          <p:cNvPr id="3" name="Содержимое 2"/>
          <p:cNvSpPr>
            <a:spLocks noGrp="1"/>
          </p:cNvSpPr>
          <p:nvPr>
            <p:ph idx="1"/>
          </p:nvPr>
        </p:nvSpPr>
        <p:spPr/>
        <p:txBody>
          <a:bodyPr>
            <a:normAutofit/>
          </a:bodyPr>
          <a:lstStyle/>
          <a:p>
            <a:r>
              <a:rPr lang="ru-RU" sz="1800" dirty="0" smtClean="0"/>
              <a:t>1. </a:t>
            </a:r>
            <a:r>
              <a:rPr lang="ru-RU" sz="1800" dirty="0"/>
              <a:t>Познавательная игра «Я  плюс дорога равно – безопасность» (По ПДД)</a:t>
            </a:r>
          </a:p>
          <a:p>
            <a:r>
              <a:rPr lang="ru-RU" sz="1800" dirty="0"/>
              <a:t>2. Викторина «Красный, желтый, зеленый!»</a:t>
            </a:r>
          </a:p>
          <a:p>
            <a:r>
              <a:rPr lang="ru-RU" sz="1800" dirty="0"/>
              <a:t>3. Подвижные игры на свежем воздухе</a:t>
            </a:r>
          </a:p>
        </p:txBody>
      </p:sp>
      <p:pic>
        <p:nvPicPr>
          <p:cNvPr id="4" name="Рисунок 3" descr="Ягоды годжи азбука юного пешехода в картинках скачать Худеем вместе!"/>
          <p:cNvPicPr/>
          <p:nvPr/>
        </p:nvPicPr>
        <p:blipFill>
          <a:blip r:embed="rId2"/>
          <a:srcRect/>
          <a:stretch>
            <a:fillRect/>
          </a:stretch>
        </p:blipFill>
        <p:spPr bwMode="auto">
          <a:xfrm>
            <a:off x="5572132" y="2500306"/>
            <a:ext cx="2928938" cy="3857632"/>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пятнадцатый</a:t>
            </a:r>
            <a:br>
              <a:rPr lang="ru-RU" sz="2400" dirty="0"/>
            </a:br>
            <a:r>
              <a:rPr lang="ru-RU" sz="2400" dirty="0"/>
              <a:t>Привал «Колесо истории»</a:t>
            </a:r>
          </a:p>
        </p:txBody>
      </p:sp>
      <p:sp>
        <p:nvSpPr>
          <p:cNvPr id="3" name="Содержимое 2"/>
          <p:cNvSpPr>
            <a:spLocks noGrp="1"/>
          </p:cNvSpPr>
          <p:nvPr>
            <p:ph idx="1"/>
          </p:nvPr>
        </p:nvSpPr>
        <p:spPr/>
        <p:txBody>
          <a:bodyPr>
            <a:normAutofit/>
          </a:bodyPr>
          <a:lstStyle/>
          <a:p>
            <a:r>
              <a:rPr lang="ru-RU" sz="1800" dirty="0"/>
              <a:t>1. Викторина «Мой край – мой город»</a:t>
            </a:r>
          </a:p>
          <a:p>
            <a:r>
              <a:rPr lang="ru-RU" sz="1800" dirty="0"/>
              <a:t>2. Экскурсия в музей им Г. И. </a:t>
            </a:r>
            <a:r>
              <a:rPr lang="ru-RU" sz="1800" dirty="0" err="1"/>
              <a:t>Невельского</a:t>
            </a:r>
            <a:r>
              <a:rPr lang="ru-RU" sz="1800" dirty="0"/>
              <a:t> «Мой край в прошлом, настоящем и будущем»</a:t>
            </a:r>
          </a:p>
          <a:p>
            <a:r>
              <a:rPr lang="ru-RU" sz="1800" dirty="0"/>
              <a:t>3. Конкурсная программа «Колесо истории»</a:t>
            </a:r>
          </a:p>
        </p:txBody>
      </p:sp>
      <p:pic>
        <p:nvPicPr>
          <p:cNvPr id="4" name="Рисунок 3" descr="Смотреть картинки - Смотреть картинки"/>
          <p:cNvPicPr/>
          <p:nvPr/>
        </p:nvPicPr>
        <p:blipFill>
          <a:blip r:embed="rId2"/>
          <a:srcRect/>
          <a:stretch>
            <a:fillRect/>
          </a:stretch>
        </p:blipFill>
        <p:spPr bwMode="auto">
          <a:xfrm>
            <a:off x="4572000" y="3286124"/>
            <a:ext cx="3905244" cy="321471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шестнадцатый</a:t>
            </a:r>
            <a:br>
              <a:rPr lang="ru-RU" sz="2400" dirty="0"/>
            </a:br>
            <a:r>
              <a:rPr lang="ru-RU" sz="2400" dirty="0"/>
              <a:t>Привал «Мои четвероногие друзья»</a:t>
            </a:r>
          </a:p>
        </p:txBody>
      </p:sp>
      <p:sp>
        <p:nvSpPr>
          <p:cNvPr id="3" name="Содержимое 2"/>
          <p:cNvSpPr>
            <a:spLocks noGrp="1"/>
          </p:cNvSpPr>
          <p:nvPr>
            <p:ph idx="1"/>
          </p:nvPr>
        </p:nvSpPr>
        <p:spPr/>
        <p:txBody>
          <a:bodyPr>
            <a:normAutofit/>
          </a:bodyPr>
          <a:lstStyle/>
          <a:p>
            <a:r>
              <a:rPr lang="ru-RU" sz="1800" dirty="0"/>
              <a:t>1. Конкур рисунков с защитой «А у меня живёт…»</a:t>
            </a:r>
          </a:p>
          <a:p>
            <a:r>
              <a:rPr lang="ru-RU" sz="1800" dirty="0"/>
              <a:t>2. Просмотр  фильма «</a:t>
            </a:r>
            <a:r>
              <a:rPr lang="ru-RU" sz="1800" dirty="0" err="1"/>
              <a:t>Мухтар</a:t>
            </a:r>
            <a:r>
              <a:rPr lang="ru-RU" sz="1800" dirty="0"/>
              <a:t>, ко мне!»</a:t>
            </a:r>
          </a:p>
          <a:p>
            <a:r>
              <a:rPr lang="ru-RU" sz="1800" dirty="0"/>
              <a:t>3. Подготовка к закрытию лагеря.</a:t>
            </a:r>
          </a:p>
          <a:p>
            <a:r>
              <a:rPr lang="ru-RU" sz="1800" dirty="0"/>
              <a:t>4. </a:t>
            </a:r>
            <a:r>
              <a:rPr lang="ru-RU" sz="1800" dirty="0" smtClean="0"/>
              <a:t>Операция </a:t>
            </a:r>
            <a:r>
              <a:rPr lang="ru-RU" sz="1800" dirty="0"/>
              <a:t>«Поиск</a:t>
            </a:r>
            <a:r>
              <a:rPr lang="ru-RU" sz="1800" dirty="0" smtClean="0"/>
              <a:t>»- </a:t>
            </a:r>
            <a:r>
              <a:rPr lang="ru-RU" sz="1800" dirty="0"/>
              <a:t>сбор материала о детях войны.</a:t>
            </a:r>
          </a:p>
        </p:txBody>
      </p:sp>
      <p:pic>
        <p:nvPicPr>
          <p:cNvPr id="4" name="Рисунок 3" descr="dogs"/>
          <p:cNvPicPr/>
          <p:nvPr/>
        </p:nvPicPr>
        <p:blipFill>
          <a:blip r:embed="rId2"/>
          <a:srcRect/>
          <a:stretch>
            <a:fillRect/>
          </a:stretch>
        </p:blipFill>
        <p:spPr bwMode="auto">
          <a:xfrm>
            <a:off x="2500298" y="3500438"/>
            <a:ext cx="4600575" cy="321446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семнадцатый</a:t>
            </a:r>
            <a:br>
              <a:rPr lang="ru-RU" sz="2400" dirty="0"/>
            </a:br>
            <a:r>
              <a:rPr lang="ru-RU" sz="2400" dirty="0"/>
              <a:t>Привал «Дружбы»</a:t>
            </a:r>
          </a:p>
        </p:txBody>
      </p:sp>
      <p:sp>
        <p:nvSpPr>
          <p:cNvPr id="3" name="Содержимое 2"/>
          <p:cNvSpPr>
            <a:spLocks noGrp="1"/>
          </p:cNvSpPr>
          <p:nvPr>
            <p:ph idx="1"/>
          </p:nvPr>
        </p:nvSpPr>
        <p:spPr/>
        <p:txBody>
          <a:bodyPr>
            <a:normAutofit/>
          </a:bodyPr>
          <a:lstStyle/>
          <a:p>
            <a:r>
              <a:rPr lang="ru-RU" sz="1800" dirty="0"/>
              <a:t>1. Игра по станциям «Детство – это ты и я!»</a:t>
            </a:r>
          </a:p>
          <a:p>
            <a:r>
              <a:rPr lang="ru-RU" sz="1800" dirty="0"/>
              <a:t>2. Подготовка к закрытию лагеря</a:t>
            </a:r>
          </a:p>
          <a:p>
            <a:r>
              <a:rPr lang="ru-RU" sz="1800" dirty="0"/>
              <a:t>3. «Мы </a:t>
            </a:r>
            <a:r>
              <a:rPr lang="ru-RU" sz="1800" dirty="0" smtClean="0"/>
              <a:t>против наркомании» </a:t>
            </a:r>
            <a:r>
              <a:rPr lang="ru-RU" sz="1800" dirty="0"/>
              <a:t>-выпуск буклетов по ЗОЖ.</a:t>
            </a:r>
          </a:p>
          <a:p>
            <a:r>
              <a:rPr lang="ru-RU" sz="1800" dirty="0"/>
              <a:t>4</a:t>
            </a:r>
            <a:r>
              <a:rPr lang="ru-RU" sz="1800" dirty="0" smtClean="0"/>
              <a:t>. </a:t>
            </a:r>
            <a:r>
              <a:rPr lang="ru-RU" sz="1800" dirty="0"/>
              <a:t>Игры на свежем </a:t>
            </a:r>
            <a:r>
              <a:rPr lang="ru-RU" sz="1800" dirty="0" smtClean="0"/>
              <a:t>воздухе</a:t>
            </a:r>
          </a:p>
          <a:p>
            <a:r>
              <a:rPr lang="ru-RU" sz="1800" dirty="0" smtClean="0"/>
              <a:t>5.Акция «Костромской край без табака».</a:t>
            </a:r>
          </a:p>
          <a:p>
            <a:endParaRPr lang="ru-RU" sz="1800" dirty="0"/>
          </a:p>
        </p:txBody>
      </p:sp>
      <p:pic>
        <p:nvPicPr>
          <p:cNvPr id="4" name="Рисунок 3" descr="За здоровый образ жизни Зависимости"/>
          <p:cNvPicPr/>
          <p:nvPr/>
        </p:nvPicPr>
        <p:blipFill>
          <a:blip r:embed="rId2"/>
          <a:srcRect/>
          <a:stretch>
            <a:fillRect/>
          </a:stretch>
        </p:blipFill>
        <p:spPr bwMode="auto">
          <a:xfrm>
            <a:off x="4714876" y="3643290"/>
            <a:ext cx="3929058" cy="27146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4294967295"/>
          </p:nvPr>
        </p:nvSpPr>
        <p:spPr>
          <a:xfrm>
            <a:off x="0" y="1935163"/>
            <a:ext cx="8229600" cy="4389437"/>
          </a:xfrm>
        </p:spPr>
        <p:txBody>
          <a:bodyPr>
            <a:normAutofit lnSpcReduction="10000"/>
          </a:bodyPr>
          <a:lstStyle/>
          <a:p>
            <a:r>
              <a:rPr lang="ru-RU" dirty="0" smtClean="0"/>
              <a:t>Сбор материала о тружениках тыла и детях войны.</a:t>
            </a:r>
          </a:p>
          <a:p>
            <a:r>
              <a:rPr lang="ru-RU" dirty="0" smtClean="0"/>
              <a:t>Акция «Память».</a:t>
            </a:r>
          </a:p>
          <a:p>
            <a:r>
              <a:rPr lang="ru-RU" dirty="0" smtClean="0"/>
              <a:t>Просмотр и обсуждение х/ф «Сын полка».</a:t>
            </a:r>
          </a:p>
          <a:p>
            <a:r>
              <a:rPr lang="ru-RU" dirty="0" smtClean="0"/>
              <a:t>Конкурс открыток и плакатов «Под небом голубым».</a:t>
            </a:r>
          </a:p>
          <a:p>
            <a:r>
              <a:rPr lang="ru-RU" dirty="0" smtClean="0"/>
              <a:t>Изготовление поделок из </a:t>
            </a:r>
            <a:r>
              <a:rPr lang="ru-RU" dirty="0" err="1" smtClean="0"/>
              <a:t>мукосола</a:t>
            </a:r>
            <a:r>
              <a:rPr lang="ru-RU" dirty="0" smtClean="0"/>
              <a:t>.</a:t>
            </a:r>
          </a:p>
          <a:p>
            <a:r>
              <a:rPr lang="ru-RU" dirty="0" smtClean="0"/>
              <a:t>Открытое итоговое мероприятие с приглашением ДВО «Поколение» и детей войны «А завтра была война».</a:t>
            </a:r>
          </a:p>
          <a:p>
            <a:r>
              <a:rPr lang="ru-RU" dirty="0" smtClean="0"/>
              <a:t>Митинг у обелиска «Помним! Скорбим!»</a:t>
            </a:r>
          </a:p>
        </p:txBody>
      </p:sp>
    </p:spTree>
    <p:extLst>
      <p:ext uri="{BB962C8B-B14F-4D97-AF65-F5344CB8AC3E}">
        <p14:creationId xmlns:p14="http://schemas.microsoft.com/office/powerpoint/2010/main" val="2759155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День восемнадцатый</a:t>
            </a:r>
            <a:br>
              <a:rPr lang="ru-RU" sz="2400" dirty="0"/>
            </a:br>
            <a:r>
              <a:rPr lang="ru-RU" sz="2400" dirty="0"/>
              <a:t>До свидания, лагерь!</a:t>
            </a:r>
          </a:p>
        </p:txBody>
      </p:sp>
      <p:sp>
        <p:nvSpPr>
          <p:cNvPr id="3" name="Содержимое 2"/>
          <p:cNvSpPr>
            <a:spLocks noGrp="1"/>
          </p:cNvSpPr>
          <p:nvPr>
            <p:ph idx="1"/>
          </p:nvPr>
        </p:nvSpPr>
        <p:spPr/>
        <p:txBody>
          <a:bodyPr>
            <a:normAutofit/>
          </a:bodyPr>
          <a:lstStyle/>
          <a:p>
            <a:pPr lvl="0"/>
            <a:r>
              <a:rPr lang="ru-RU" sz="1800" dirty="0"/>
              <a:t>Торжественный митинг  «А завтра была война…».  Смотр строя и песни.</a:t>
            </a:r>
          </a:p>
          <a:p>
            <a:pPr lvl="0"/>
            <a:r>
              <a:rPr lang="ru-RU" sz="1800" dirty="0"/>
              <a:t>Закрытие лагерной  смены: открытое мероприятие  «Помним! Гордимся!». </a:t>
            </a:r>
          </a:p>
          <a:p>
            <a:pPr lvl="0"/>
            <a:r>
              <a:rPr lang="ru-RU" sz="1800" dirty="0"/>
              <a:t>Поиски клада.</a:t>
            </a:r>
          </a:p>
        </p:txBody>
      </p:sp>
      <p:pic>
        <p:nvPicPr>
          <p:cNvPr id="4" name="Рисунок 3" descr="Завершен конкурс &quot;Воспитатель года&quot;"/>
          <p:cNvPicPr/>
          <p:nvPr/>
        </p:nvPicPr>
        <p:blipFill>
          <a:blip r:embed="rId2"/>
          <a:srcRect/>
          <a:stretch>
            <a:fillRect/>
          </a:stretch>
        </p:blipFill>
        <p:spPr bwMode="auto">
          <a:xfrm>
            <a:off x="2928926" y="2714620"/>
            <a:ext cx="5143536" cy="3714776"/>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653606"/>
          </a:xfrm>
        </p:spPr>
        <p:txBody>
          <a:bodyPr/>
          <a:lstStyle/>
          <a:p>
            <a:r>
              <a:rPr lang="ru-RU" dirty="0" smtClean="0"/>
              <a:t>          Спасибо за внимание!</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8" y="764704"/>
            <a:ext cx="4608512" cy="345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43" y="3447791"/>
            <a:ext cx="4215780" cy="316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29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636077" cy="347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219359"/>
            <a:ext cx="3160070" cy="44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36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3456384" cy="461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772816"/>
            <a:ext cx="43983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160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bdb83d0-779d-445a-a542-78c4e7e32ea9">UX25FU4DC2SS-416-153</_dlc_DocId>
    <_dlc_DocIdUrl xmlns="abdb83d0-779d-445a-a542-78c4e7e32ea9">
      <Url>http://www.eduportal44.ru/soligalich/Korov_OSchool/1/_layouts/15/DocIdRedir.aspx?ID=UX25FU4DC2SS-416-153</Url>
      <Description>UX25FU4DC2SS-416-153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4CA0EC5442C4BB469E9E8DFC319EABA4" ma:contentTypeVersion="0" ma:contentTypeDescription="Создание документа." ma:contentTypeScope="" ma:versionID="5208db86c6d3eaf7450807767309375a">
  <xsd:schema xmlns:xsd="http://www.w3.org/2001/XMLSchema" xmlns:xs="http://www.w3.org/2001/XMLSchema" xmlns:p="http://schemas.microsoft.com/office/2006/metadata/properties" xmlns:ns2="abdb83d0-779d-445a-a542-78c4e7e32ea9" targetNamespace="http://schemas.microsoft.com/office/2006/metadata/properties" ma:root="true" ma:fieldsID="81d4fe4568dadb21deafbc8a24a19468" ns2:_="">
    <xsd:import namespace="abdb83d0-779d-445a-a542-78c4e7e32ea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b83d0-779d-445a-a542-78c4e7e32ea9"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EFD9B-A62C-47FC-8281-C5D132B738BB}"/>
</file>

<file path=customXml/itemProps2.xml><?xml version="1.0" encoding="utf-8"?>
<ds:datastoreItem xmlns:ds="http://schemas.openxmlformats.org/officeDocument/2006/customXml" ds:itemID="{75F27AC6-D640-42B1-9402-B67F4BB71921}"/>
</file>

<file path=customXml/itemProps3.xml><?xml version="1.0" encoding="utf-8"?>
<ds:datastoreItem xmlns:ds="http://schemas.openxmlformats.org/officeDocument/2006/customXml" ds:itemID="{F1FA4363-1730-4048-95B6-58523A81203E}"/>
</file>

<file path=customXml/itemProps4.xml><?xml version="1.0" encoding="utf-8"?>
<ds:datastoreItem xmlns:ds="http://schemas.openxmlformats.org/officeDocument/2006/customXml" ds:itemID="{394641ED-0E28-48DA-8975-E035A7753DD1}"/>
</file>

<file path=docProps/app.xml><?xml version="1.0" encoding="utf-8"?>
<Properties xmlns="http://schemas.openxmlformats.org/officeDocument/2006/extended-properties" xmlns:vt="http://schemas.openxmlformats.org/officeDocument/2006/docPropsVTypes">
  <Template>Flow</Template>
  <TotalTime>401</TotalTime>
  <Words>1912</Words>
  <Application>Microsoft Office PowerPoint</Application>
  <PresentationFormat>Экран (4:3)</PresentationFormat>
  <Paragraphs>282</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Поток</vt:lpstr>
      <vt:lpstr>Солигаличский муниципальный район Костромской области   Муниципальное казённое общеобразовательное учреждение «Коровновская основная общеобразовательная школа»</vt:lpstr>
      <vt:lpstr>Цель программы:</vt:lpstr>
      <vt:lpstr>Задачи:</vt:lpstr>
      <vt:lpstr>Основные направления:</vt:lpstr>
      <vt:lpstr>Основные мероприятия: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направления:</vt:lpstr>
      <vt:lpstr>Основные мероприятия:</vt:lpstr>
      <vt:lpstr>Презентация PowerPoint</vt:lpstr>
      <vt:lpstr>Презентация PowerPoint</vt:lpstr>
      <vt:lpstr>Презентация PowerPoint</vt:lpstr>
      <vt:lpstr>Презентация PowerPoint</vt:lpstr>
      <vt:lpstr>Презентация PowerPoint</vt:lpstr>
      <vt:lpstr>Основные направления:</vt:lpstr>
      <vt:lpstr>Основные мероприятия: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направления:</vt:lpstr>
      <vt:lpstr>Основные мероприятия:</vt:lpstr>
      <vt:lpstr>Презентация PowerPoint</vt:lpstr>
      <vt:lpstr>Форма проведения занятий:</vt:lpstr>
      <vt:lpstr>Краткое содержание программы:</vt:lpstr>
      <vt:lpstr>Режим дня:</vt:lpstr>
      <vt:lpstr>Презентация PowerPoint</vt:lpstr>
      <vt:lpstr> Условия реализации программы:</vt:lpstr>
      <vt:lpstr>Ожидаемые результаты:</vt:lpstr>
      <vt:lpstr>ЭТАПЫ РЕАЛИЗАЦИИ ПРОГРАММЫ: </vt:lpstr>
      <vt:lpstr>ЭТАПЫ РЕАЛИЗАЦИИ ПРОГРАММЫ: </vt:lpstr>
      <vt:lpstr>ЭТАПЫ РЕАЛИЗАЦИИ ПРОГРАММЫ: </vt:lpstr>
      <vt:lpstr>ЭТАПЫ РЕАЛИЗАЦИИ ПРОГРАММЫ: </vt:lpstr>
      <vt:lpstr>День первый «Здравствуй, лагерь!»</vt:lpstr>
      <vt:lpstr>День второй «Вот так денечек!»</vt:lpstr>
      <vt:lpstr>День третий Привал «Спортивный»</vt:lpstr>
      <vt:lpstr>День четвертый Привал «Поющие сердца»</vt:lpstr>
      <vt:lpstr>День пятый Привал «Краевед»</vt:lpstr>
      <vt:lpstr>День шестой Привал «Спасайкина»</vt:lpstr>
      <vt:lpstr>День седьмой Привал «Делу – время, а потехе – час»</vt:lpstr>
      <vt:lpstr>День восьмой Привал «Фантазий и юмора»</vt:lpstr>
      <vt:lpstr>День девятый Привал «Здоровья и спорта»</vt:lpstr>
      <vt:lpstr>День десятый Привал «Литературный»</vt:lpstr>
      <vt:lpstr>День одиннадцатый Привал «Истоки»</vt:lpstr>
      <vt:lpstr>День двенадцатый Привал «Игр, игрушек, шариков и бантиков»</vt:lpstr>
      <vt:lpstr>День тринадцатый Привал разбойников</vt:lpstr>
      <vt:lpstr>День четырнадцатый Привал «Красный, жёлтый, зелёный»</vt:lpstr>
      <vt:lpstr>День пятнадцатый Привал «Колесо истории»</vt:lpstr>
      <vt:lpstr>День шестнадцатый Привал «Мои четвероногие друзья»</vt:lpstr>
      <vt:lpstr>День семнадцатый Привал «Дружбы»</vt:lpstr>
      <vt:lpstr>День восемнадцатый До свидания, лагерь!</vt:lpstr>
      <vt:lpstr>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Солигаличский муниципальный район Костромской области   Муниципальное казённое общеобразовательное учреждение «Коровновская основная общеобразовательная школа»</dc:title>
  <dc:creator>Админ</dc:creator>
  <cp:lastModifiedBy>директор</cp:lastModifiedBy>
  <cp:revision>41</cp:revision>
  <dcterms:created xsi:type="dcterms:W3CDTF">2015-05-25T07:34:21Z</dcterms:created>
  <dcterms:modified xsi:type="dcterms:W3CDTF">2015-07-16T09:20:57Z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ce4a63ca-6842-4cee-9634-8931e33cee66</vt:lpwstr>
  </property>
  <property fmtid="{D5CDD505-2E9C-101B-9397-08002B2CF9AE}" pid="3" name="ContentTypeId">
    <vt:lpwstr>0x0101004CA0EC5442C4BB469E9E8DFC319EABA4</vt:lpwstr>
  </property>
</Properties>
</file>