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ppt/notesSlides/notesSlide2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10.xml.rels" ContentType="application/vnd.openxmlformats-package.relationships+xml"/>
  <Override PartName="/ppt/media/image76.jpeg" ContentType="image/jpeg"/>
  <Override PartName="/ppt/media/image49.jpeg" ContentType="image/jpeg"/>
  <Override PartName="/ppt/media/image60.jpeg" ContentType="image/jpeg"/>
  <Override PartName="/ppt/media/image33.jpeg" ContentType="image/jpeg"/>
  <Override PartName="/ppt/media/image114.jpeg" ContentType="image/jpeg"/>
  <Override PartName="/ppt/media/image98.jpeg" ContentType="image/jpeg"/>
  <Override PartName="/ppt/media/image38.jpeg" ContentType="image/jpeg"/>
  <Override PartName="/ppt/media/image82.jpeg" ContentType="image/jpeg"/>
  <Override PartName="/ppt/media/image22.jpeg" ContentType="image/jpeg"/>
  <Override PartName="/ppt/media/image109.jpeg" ContentType="image/jpeg"/>
  <Override PartName="/ppt/media/image71.jpeg" ContentType="image/jpeg"/>
  <Override PartName="/ppt/media/image44.jpeg" ContentType="image/jpeg"/>
  <Override PartName="/ppt/media/image17.jpeg" ContentType="image/jpeg"/>
  <Override PartName="/ppt/media/image93.jpeg" ContentType="image/jpeg"/>
  <Override PartName="/ppt/media/image66.jpeg" ContentType="image/jpeg"/>
  <Override PartName="/ppt/media/image104.jpeg" ContentType="image/jpeg"/>
  <Override PartName="/ppt/media/image88.jpeg" ContentType="image/jpeg"/>
  <Override PartName="/ppt/media/image55.jpeg" ContentType="image/jpeg"/>
  <Override PartName="/ppt/media/image28.jpeg" ContentType="image/jpeg"/>
  <Override PartName="/ppt/media/image5.jpeg" ContentType="image/jpeg"/>
  <Override PartName="/ppt/media/image12.jpeg" ContentType="image/jpeg"/>
  <Override PartName="/ppt/media/image77.jpeg" ContentType="image/jpeg"/>
  <Override PartName="/ppt/media/image34.jpeg" ContentType="image/jpeg"/>
  <Override PartName="/ppt/media/image61.jpeg" ContentType="image/jpeg"/>
  <Override PartName="/ppt/media/image115.jpeg" ContentType="image/jpeg"/>
  <Override PartName="/ppt/media/image99.jpeg" ContentType="image/jpeg"/>
  <Override PartName="/ppt/media/image39.jpeg" ContentType="image/jpeg"/>
  <Override PartName="/ppt/media/image83.jpeg" ContentType="image/jpeg"/>
  <Override PartName="/ppt/media/image50.jpeg" ContentType="image/jpeg"/>
  <Override PartName="/ppt/media/image23.jpeg" ContentType="image/jpeg"/>
  <Override PartName="/ppt/media/image18.jpeg" ContentType="image/jpeg"/>
  <Override PartName="/ppt/media/image72.jpeg" ContentType="image/jpeg"/>
  <Override PartName="/ppt/media/image45.jpeg" ContentType="image/jpeg"/>
  <Override PartName="/ppt/media/image110.jpeg" ContentType="image/jpeg"/>
  <Override PartName="/ppt/media/image94.jpeg" ContentType="image/jpeg"/>
  <Override PartName="/ppt/media/image67.jpeg" ContentType="image/jpeg"/>
  <Override PartName="/ppt/media/image105.jpeg" ContentType="image/jpeg"/>
  <Override PartName="/ppt/media/image6.jpeg" ContentType="image/jpeg"/>
  <Override PartName="/ppt/media/image56.jpeg" ContentType="image/jpeg"/>
  <Override PartName="/ppt/media/image29.jpeg" ContentType="image/jpeg"/>
  <Override PartName="/ppt/media/image13.jpeg" ContentType="image/jpeg"/>
  <Override PartName="/ppt/media/image40.jpeg" ContentType="image/jpeg"/>
  <Override PartName="/ppt/media/image78.jpeg" ContentType="image/jpeg"/>
  <Override PartName="/ppt/media/image62.jpeg" ContentType="image/jpeg"/>
  <Override PartName="/ppt/media/image35.jpeg" ContentType="image/jpeg"/>
  <Override PartName="/ppt/media/image116.jpeg" ContentType="image/jpeg"/>
  <Override PartName="/ppt/media/image100.jpeg" ContentType="image/jpeg"/>
  <Override PartName="/ppt/media/image84.jpeg" ContentType="image/jpeg"/>
  <Override PartName="/ppt/media/image1.jpeg" ContentType="image/jpeg"/>
  <Override PartName="/ppt/media/image51.jpeg" ContentType="image/jpeg"/>
  <Override PartName="/ppt/media/image24.jpeg" ContentType="image/jpeg"/>
  <Override PartName="/ppt/media/image89.jpeg" ContentType="image/jpeg"/>
  <Override PartName="/ppt/media/image46.jpeg" ContentType="image/jpeg"/>
  <Override PartName="/ppt/media/image19.jpeg" ContentType="image/jpeg"/>
  <Override PartName="/ppt/media/image73.jpeg" ContentType="image/jpeg"/>
  <Override PartName="/ppt/media/image30.jpeg" ContentType="image/jpeg"/>
  <Override PartName="/ppt/media/image111.jpeg" ContentType="image/jpeg"/>
  <Override PartName="/ppt/media/image95.jpeg" ContentType="image/jpeg"/>
  <Override PartName="/ppt/media/image68.jpeg" ContentType="image/jpeg"/>
  <Override PartName="/ppt/media/image106.jpeg" ContentType="image/jpeg"/>
  <Override PartName="/ppt/media/image7.jpeg" ContentType="image/jpeg"/>
  <Override PartName="/ppt/media/image57.jpeg" ContentType="image/jpeg"/>
  <Override PartName="/ppt/media/image41.jpeg" ContentType="image/jpeg"/>
  <Override PartName="/ppt/media/image14.jpeg" ContentType="image/jpeg"/>
  <Override PartName="/ppt/media/image79.jpeg" ContentType="image/jpeg"/>
  <Override PartName="/ppt/media/image90.jpeg" ContentType="image/jpeg"/>
  <Override PartName="/ppt/media/image36.jpeg" ContentType="image/jpeg"/>
  <Override PartName="/ppt/media/image63.jpeg" ContentType="image/jpeg"/>
  <Override PartName="/ppt/media/image117.jpeg" ContentType="image/jpeg"/>
  <Override PartName="/ppt/media/image101.jpeg" ContentType="image/jpeg"/>
  <Override PartName="/ppt/media/image85.jpeg" ContentType="image/jpeg"/>
  <Override PartName="/ppt/media/image25.jpeg" ContentType="image/jpeg"/>
  <Override PartName="/ppt/media/image2.jpeg" ContentType="image/jpeg"/>
  <Override PartName="/ppt/media/image52.jpeg" ContentType="image/jpeg"/>
  <Override PartName="/ppt/media/image74.jpeg" ContentType="image/jpeg"/>
  <Override PartName="/ppt/media/image47.jpeg" ContentType="image/jpeg"/>
  <Override PartName="/ppt/media/image31.jpeg" ContentType="image/jpeg"/>
  <Override PartName="/ppt/media/image112.jpeg" ContentType="image/jpeg"/>
  <Override PartName="/ppt/media/image96.jpeg" ContentType="image/jpeg"/>
  <Override PartName="/ppt/media/image69.jpeg" ContentType="image/jpeg"/>
  <Override PartName="/ppt/media/image80.jpeg" ContentType="image/jpeg"/>
  <Override PartName="/ppt/media/image20.jpeg" ContentType="image/jpeg"/>
  <Override PartName="/ppt/media/image107.jpeg" ContentType="image/jpeg"/>
  <Override PartName="/ppt/media/image8.jpeg" ContentType="image/jpeg"/>
  <Override PartName="/ppt/media/image58.jpeg" ContentType="image/jpeg"/>
  <Override PartName="/ppt/media/image15.jpeg" ContentType="image/jpeg"/>
  <Override PartName="/ppt/media/image42.jpeg" ContentType="image/jpeg"/>
  <Override PartName="/ppt/media/image91.jpeg" ContentType="image/jpeg"/>
  <Override PartName="/ppt/media/image64.jpeg" ContentType="image/jpeg"/>
  <Override PartName="/ppt/media/image37.jpeg" ContentType="image/jpeg"/>
  <Override PartName="/ppt/media/image102.jpeg" ContentType="image/jpeg"/>
  <Override PartName="/ppt/media/image86.jpeg" ContentType="image/jpeg"/>
  <Override PartName="/ppt/media/image3.jpeg" ContentType="image/jpeg"/>
  <Override PartName="/ppt/media/image53.jpeg" ContentType="image/jpeg"/>
  <Override PartName="/ppt/media/image26.jpeg" ContentType="image/jpeg"/>
  <Override PartName="/ppt/media/image10.jpeg" ContentType="image/jpeg"/>
  <Override PartName="/ppt/media/image48.jpeg" ContentType="image/jpeg"/>
  <Override PartName="/ppt/media/image75.jpeg" ContentType="image/jpeg"/>
  <Override PartName="/ppt/media/image32.jpeg" ContentType="image/jpeg"/>
  <Override PartName="/ppt/media/image113.jpeg" ContentType="image/jpeg"/>
  <Override PartName="/ppt/media/image97.jpeg" ContentType="image/jpeg"/>
  <Override PartName="/ppt/media/image81.jpeg" ContentType="image/jpeg"/>
  <Override PartName="/ppt/media/image21.jpeg" ContentType="image/jpeg"/>
  <Override PartName="/ppt/media/image108.jpeg" ContentType="image/jpeg"/>
  <Override PartName="/ppt/media/image9.jpeg" ContentType="image/jpeg"/>
  <Override PartName="/ppt/media/image59.jpeg" ContentType="image/jpeg"/>
  <Override PartName="/ppt/media/image43.jpeg" ContentType="image/jpeg"/>
  <Override PartName="/ppt/media/image16.jpeg" ContentType="image/jpeg"/>
  <Override PartName="/ppt/media/image70.jpeg" ContentType="image/jpeg"/>
  <Override PartName="/ppt/media/image92.jpeg" ContentType="image/jpeg"/>
  <Override PartName="/ppt/media/image65.jpeg" ContentType="image/jpeg"/>
  <Override PartName="/ppt/media/image103.jpeg" ContentType="image/jpeg"/>
  <Override PartName="/ppt/media/image87.jpeg" ContentType="image/jpeg"/>
  <Override PartName="/ppt/media/image4.jpeg" ContentType="image/jpeg"/>
  <Override PartName="/ppt/media/image54.jpeg" ContentType="image/jpeg"/>
  <Override PartName="/ppt/media/image27.jpeg" ContentType="image/jpeg"/>
  <Override PartName="/ppt/media/image11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6858000" cy="9144000"/>
</p:presentation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ustomXml" Target="../customXml/item4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41F10101-7111-4191-A100-21A1F181615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B121A1-41C1-4181-A1A1-81E111616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51C1F1-C1F1-41B1-B141-71216151A1F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28.6.18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518121-6121-41F1-8131-9181B131F10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1"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2"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3"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28.6.18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B10151-5151-4111-8191-5151418191A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28.6.18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219151-21E1-41E1-8121-81114151B1D1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jpe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0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9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9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jpeg"/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5" Type="http://schemas.openxmlformats.org/officeDocument/2006/relationships/image" Target="../media/image73.jpeg"/><Relationship Id="rId6" Type="http://schemas.openxmlformats.org/officeDocument/2006/relationships/image" Target="../media/image74.jpeg"/><Relationship Id="rId7" Type="http://schemas.openxmlformats.org/officeDocument/2006/relationships/image" Target="../media/image75.jpeg"/><Relationship Id="rId8" Type="http://schemas.openxmlformats.org/officeDocument/2006/relationships/image" Target="../media/image76.jpeg"/><Relationship Id="rId9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jpeg"/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6" Type="http://schemas.openxmlformats.org/officeDocument/2006/relationships/image" Target="../media/image82.jpeg"/><Relationship Id="rId7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image" Target="../media/image84.jpeg"/><Relationship Id="rId3" Type="http://schemas.openxmlformats.org/officeDocument/2006/relationships/image" Target="../media/image85.jpeg"/><Relationship Id="rId4" Type="http://schemas.openxmlformats.org/officeDocument/2006/relationships/image" Target="../media/image86.jpe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image" Target="../media/image88.jpeg"/><Relationship Id="rId3" Type="http://schemas.openxmlformats.org/officeDocument/2006/relationships/image" Target="../media/image89.jpeg"/><Relationship Id="rId4" Type="http://schemas.openxmlformats.org/officeDocument/2006/relationships/image" Target="../media/image90.jpeg"/><Relationship Id="rId5" Type="http://schemas.openxmlformats.org/officeDocument/2006/relationships/image" Target="../media/image91.jpeg"/><Relationship Id="rId6" Type="http://schemas.openxmlformats.org/officeDocument/2006/relationships/image" Target="../media/image92.jpeg"/><Relationship Id="rId7" Type="http://schemas.openxmlformats.org/officeDocument/2006/relationships/image" Target="../media/image93.jpeg"/><Relationship Id="rId8" Type="http://schemas.openxmlformats.org/officeDocument/2006/relationships/image" Target="../media/image94.jpeg"/><Relationship Id="rId9" Type="http://schemas.openxmlformats.org/officeDocument/2006/relationships/image" Target="../media/image95.jpeg"/><Relationship Id="rId10" Type="http://schemas.openxmlformats.org/officeDocument/2006/relationships/image" Target="../media/image96.jpeg"/><Relationship Id="rId11" Type="http://schemas.openxmlformats.org/officeDocument/2006/relationships/image" Target="../media/image97.jpeg"/><Relationship Id="rId1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8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image" Target="../media/image100.jpeg"/><Relationship Id="rId3" Type="http://schemas.openxmlformats.org/officeDocument/2006/relationships/image" Target="../media/image101.jpeg"/><Relationship Id="rId4" Type="http://schemas.openxmlformats.org/officeDocument/2006/relationships/image" Target="../media/image102.jpeg"/><Relationship Id="rId5" Type="http://schemas.openxmlformats.org/officeDocument/2006/relationships/image" Target="../media/image103.jpeg"/><Relationship Id="rId6" Type="http://schemas.openxmlformats.org/officeDocument/2006/relationships/image" Target="../media/image104.jpeg"/><Relationship Id="rId7" Type="http://schemas.openxmlformats.org/officeDocument/2006/relationships/image" Target="../media/image105.jpeg"/><Relationship Id="rId8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06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07.jpeg"/><Relationship Id="rId2" Type="http://schemas.openxmlformats.org/officeDocument/2006/relationships/image" Target="../media/image108.jpeg"/><Relationship Id="rId3" Type="http://schemas.openxmlformats.org/officeDocument/2006/relationships/image" Target="../media/image109.jpeg"/><Relationship Id="rId4" Type="http://schemas.openxmlformats.org/officeDocument/2006/relationships/image" Target="../media/image110.jpeg"/><Relationship Id="rId5" Type="http://schemas.openxmlformats.org/officeDocument/2006/relationships/image" Target="../media/image111.jpeg"/><Relationship Id="rId6" Type="http://schemas.openxmlformats.org/officeDocument/2006/relationships/image" Target="../media/image112.jpeg"/><Relationship Id="rId7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13.jpeg"/><Relationship Id="rId2" Type="http://schemas.openxmlformats.org/officeDocument/2006/relationships/image" Target="../media/image114.jpe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5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17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857240" y="142920"/>
            <a:ext cx="6600600" cy="999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60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60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Муниципальное казённое общеобразовательное учреждение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 «Коровновская основная общеобразовательная школа»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 Солигаличский муниципальный район 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Костромской области</a:t>
            </a:r>
            <a:r>
              <a:rPr lang="ru-RU" sz="160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6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44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500040" y="1428840"/>
            <a:ext cx="7929360" cy="4209840"/>
          </a:xfrm>
          <a:prstGeom prst="rect">
            <a:avLst/>
          </a:prstGeom>
        </p:spPr>
        <p:txBody>
          <a:bodyPr/>
          <a:p>
            <a:pPr algn="ctr">
              <a:lnSpc>
                <a:spcPct val="80000"/>
              </a:lnSpc>
            </a:pPr>
            <a:r>
              <a:rPr b="1" lang="ru-RU" sz="2800">
                <a:solidFill>
                  <a:srgbClr val="0d0d0d"/>
                </a:solidFill>
                <a:latin typeface="Times New Roman"/>
              </a:rPr>
              <a:t>Аналитический отчёт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2800">
                <a:solidFill>
                  <a:srgbClr val="0d0d0d"/>
                </a:solidFill>
                <a:latin typeface="Times New Roman"/>
              </a:rPr>
              <a:t> </a:t>
            </a:r>
            <a:r>
              <a:rPr b="1" lang="ru-RU" sz="2800">
                <a:solidFill>
                  <a:srgbClr val="0d0d0d"/>
                </a:solidFill>
                <a:latin typeface="Times New Roman"/>
              </a:rPr>
              <a:t>по итогам реализации программы  по обеспечению отдыха и оздоровления детей</a:t>
            </a:r>
            <a:endParaRPr/>
          </a:p>
          <a:p>
            <a:pPr algn="ctr">
              <a:lnSpc>
                <a:spcPct val="80000"/>
              </a:lnSpc>
            </a:pPr>
            <a:endParaRPr/>
          </a:p>
          <a:p>
            <a:pPr algn="ctr">
              <a:lnSpc>
                <a:spcPct val="80000"/>
              </a:lnSpc>
            </a:pPr>
            <a:r>
              <a:rPr b="1" lang="ru-RU" sz="3900">
                <a:solidFill>
                  <a:srgbClr val="00b050"/>
                </a:solidFill>
                <a:latin typeface="Times New Roman"/>
              </a:rPr>
              <a:t>«Навигаторы добрых дел»</a:t>
            </a:r>
            <a:endParaRPr/>
          </a:p>
          <a:p>
            <a:pPr algn="ctr">
              <a:lnSpc>
                <a:spcPct val="80000"/>
              </a:lnSpc>
            </a:pPr>
            <a:endParaRPr/>
          </a:p>
          <a:p>
            <a:pPr algn="ctr">
              <a:lnSpc>
                <a:spcPct val="80000"/>
              </a:lnSpc>
            </a:pPr>
            <a:r>
              <a:rPr lang="ru-RU" sz="2800">
                <a:solidFill>
                  <a:srgbClr val="ff0000"/>
                </a:solidFill>
                <a:latin typeface="Times New Roman"/>
              </a:rPr>
              <a:t>Номинация:</a:t>
            </a:r>
            <a:r>
              <a:rPr i="1" lang="ru-RU" sz="2800">
                <a:solidFill>
                  <a:srgbClr val="000000"/>
                </a:solidFill>
                <a:latin typeface="Times New Roman"/>
              </a:rPr>
              <a:t> «Развитие добровольчества и волонтёрства среди обучающихся в рамках</a:t>
            </a:r>
            <a:endParaRPr/>
          </a:p>
          <a:p>
            <a:pPr algn="ctr">
              <a:lnSpc>
                <a:spcPct val="80000"/>
              </a:lnSpc>
            </a:pPr>
            <a:r>
              <a:rPr i="1" lang="ru-RU" sz="2800">
                <a:solidFill>
                  <a:srgbClr val="000000"/>
                </a:solidFill>
                <a:latin typeface="Times New Roman"/>
              </a:rPr>
              <a:t> </a:t>
            </a:r>
            <a:r>
              <a:rPr i="1" lang="ru-RU" sz="2800">
                <a:solidFill>
                  <a:srgbClr val="000000"/>
                </a:solidFill>
                <a:latin typeface="Times New Roman"/>
              </a:rPr>
              <a:t>Года волонтёрства»</a:t>
            </a:r>
            <a:endParaRPr/>
          </a:p>
          <a:p>
            <a:pPr algn="ctr">
              <a:lnSpc>
                <a:spcPct val="80000"/>
              </a:lnSpc>
            </a:pPr>
            <a:endParaRPr/>
          </a:p>
          <a:p>
            <a:pPr algn="ctr">
              <a:lnSpc>
                <a:spcPct val="8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Руководители программы: Лебедева О.Е.</a:t>
            </a:r>
            <a:endParaRPr/>
          </a:p>
          <a:p>
            <a:pPr algn="ctr">
              <a:lnSpc>
                <a:spcPct val="8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                                               </a:t>
            </a:r>
            <a:r>
              <a:rPr lang="ru-RU" sz="2800">
                <a:solidFill>
                  <a:srgbClr val="000000"/>
                </a:solidFill>
                <a:latin typeface="Times New Roman"/>
              </a:rPr>
              <a:t>Морозова О.М.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214960"/>
            <a:ext cx="2142720" cy="159336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8" name="Рисунок 15"/>
          <p:cNvPicPr/>
          <p:nvPr/>
        </p:nvPicPr>
        <p:blipFill>
          <a:blip r:embed="rId1"/>
          <a:stretch>
            <a:fillRect/>
          </a:stretch>
        </p:blipFill>
        <p:spPr>
          <a:xfrm>
            <a:off x="8937000" y="5038560"/>
            <a:ext cx="1819080" cy="1649880"/>
          </a:xfrm>
          <a:prstGeom prst="rect">
            <a:avLst/>
          </a:prstGeom>
        </p:spPr>
      </p:pic>
      <p:pic>
        <p:nvPicPr>
          <p:cNvPr descr="" id="169" name="Рисунок 4"/>
          <p:cNvPicPr/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42920" y="1214280"/>
            <a:ext cx="1999800" cy="1928520"/>
          </a:xfrm>
          <a:prstGeom prst="rect">
            <a:avLst/>
          </a:prstGeom>
        </p:spPr>
      </p:pic>
      <p:pic>
        <p:nvPicPr>
          <p:cNvPr descr="" id="170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1214280"/>
            <a:ext cx="2214360" cy="1928520"/>
          </a:xfrm>
          <a:prstGeom prst="rect">
            <a:avLst/>
          </a:prstGeom>
        </p:spPr>
      </p:pic>
      <p:pic>
        <p:nvPicPr>
          <p:cNvPr descr="" id="171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714920" y="1214280"/>
            <a:ext cx="2071440" cy="1928520"/>
          </a:xfrm>
          <a:prstGeom prst="rect">
            <a:avLst/>
          </a:prstGeom>
        </p:spPr>
      </p:pic>
      <p:pic>
        <p:nvPicPr>
          <p:cNvPr descr="" id="172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142920" y="3571920"/>
            <a:ext cx="2142720" cy="1714320"/>
          </a:xfrm>
          <a:prstGeom prst="rect">
            <a:avLst/>
          </a:prstGeom>
        </p:spPr>
      </p:pic>
      <p:pic>
        <p:nvPicPr>
          <p:cNvPr descr="" id="173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2428920" y="3714840"/>
            <a:ext cx="2516400" cy="1714320"/>
          </a:xfrm>
          <a:prstGeom prst="rect">
            <a:avLst/>
          </a:prstGeom>
        </p:spPr>
      </p:pic>
      <p:pic>
        <p:nvPicPr>
          <p:cNvPr descr="" id="174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5072040" y="3786120"/>
            <a:ext cx="2776320" cy="1356840"/>
          </a:xfrm>
          <a:prstGeom prst="rect">
            <a:avLst/>
          </a:prstGeom>
        </p:spPr>
      </p:pic>
      <p:sp>
        <p:nvSpPr>
          <p:cNvPr id="175" name="CustomShape 1"/>
          <p:cNvSpPr/>
          <p:nvPr/>
        </p:nvSpPr>
        <p:spPr>
          <a:xfrm>
            <a:off x="642960" y="3214800"/>
            <a:ext cx="721476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«Сфера» Солигаличские валенки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571320" y="5857920"/>
            <a:ext cx="800064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Пожарная часть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2286000" y="500040"/>
            <a:ext cx="6571800" cy="4561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b050"/>
                </a:solidFill>
                <a:latin typeface="Times New Roman"/>
              </a:rPr>
              <a:t>Экскурсии на предприятия района</a:t>
            </a:r>
            <a:endParaRPr/>
          </a:p>
        </p:txBody>
      </p:sp>
      <p:pic>
        <p:nvPicPr>
          <p:cNvPr descr="" id="178" name="Рисунок 13"/>
          <p:cNvPicPr/>
          <p:nvPr/>
        </p:nvPicPr>
        <p:blipFill>
          <a:blip r:embed="rId8"/>
          <a:stretch>
            <a:fillRect/>
          </a:stretch>
        </p:blipFill>
        <p:spPr>
          <a:xfrm>
            <a:off x="6929280" y="1214280"/>
            <a:ext cx="2071440" cy="1856880"/>
          </a:xfrm>
          <a:prstGeom prst="rect">
            <a:avLst/>
          </a:prstGeom>
        </p:spPr>
      </p:pic>
      <p:pic>
        <p:nvPicPr>
          <p:cNvPr descr="" id="179" name="Рисунок 14"/>
          <p:cNvPicPr/>
          <p:nvPr/>
        </p:nvPicPr>
        <p:blipFill>
          <a:blip r:embed="rId9"/>
          <a:stretch>
            <a:fillRect/>
          </a:stretch>
        </p:blipFill>
        <p:spPr>
          <a:xfrm>
            <a:off x="2286000" y="6738840"/>
            <a:ext cx="2142720" cy="138060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000080" y="3571920"/>
            <a:ext cx="257148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Викторина «Герб Отчизны»</a:t>
            </a:r>
            <a:endParaRPr/>
          </a:p>
        </p:txBody>
      </p:sp>
      <p:pic>
        <p:nvPicPr>
          <p:cNvPr descr="" id="181" name="Рисунок 6"/>
          <p:cNvPicPr/>
          <p:nvPr/>
        </p:nvPicPr>
        <p:blipFill>
          <a:blip r:embed="rId1"/>
          <a:stretch>
            <a:fillRect/>
          </a:stretch>
        </p:blipFill>
        <p:spPr>
          <a:xfrm>
            <a:off x="7358040" y="1071720"/>
            <a:ext cx="2285640" cy="2428560"/>
          </a:xfrm>
          <a:prstGeom prst="rect">
            <a:avLst/>
          </a:prstGeom>
        </p:spPr>
      </p:pic>
      <p:sp>
        <p:nvSpPr>
          <p:cNvPr id="182" name="CustomShape 2"/>
          <p:cNvSpPr/>
          <p:nvPr/>
        </p:nvSpPr>
        <p:spPr>
          <a:xfrm>
            <a:off x="4643280" y="3571920"/>
            <a:ext cx="278568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Благоустройство территории школы</a:t>
            </a:r>
            <a:endParaRPr/>
          </a:p>
        </p:txBody>
      </p:sp>
      <p:pic>
        <p:nvPicPr>
          <p:cNvPr descr="" id="183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571320" y="4143240"/>
            <a:ext cx="3142800" cy="1785600"/>
          </a:xfrm>
          <a:prstGeom prst="rect">
            <a:avLst/>
          </a:prstGeom>
        </p:spPr>
      </p:pic>
      <p:sp>
        <p:nvSpPr>
          <p:cNvPr id="184" name="CustomShape 3"/>
          <p:cNvSpPr/>
          <p:nvPr/>
        </p:nvSpPr>
        <p:spPr>
          <a:xfrm>
            <a:off x="2643120" y="6000840"/>
            <a:ext cx="607176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Друзья наши меньшие</a:t>
            </a:r>
            <a:endParaRPr/>
          </a:p>
        </p:txBody>
      </p:sp>
      <p:pic>
        <p:nvPicPr>
          <p:cNvPr descr="" id="185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080" y="4143240"/>
            <a:ext cx="2714400" cy="186192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b050"/>
                </a:solidFill>
                <a:latin typeface="Times New Roman"/>
              </a:rPr>
              <a:t>              </a:t>
            </a:r>
            <a:r>
              <a:rPr b="1" lang="ru-RU" sz="3600">
                <a:solidFill>
                  <a:srgbClr val="00b050"/>
                </a:solidFill>
                <a:latin typeface="Times New Roman"/>
              </a:rPr>
              <a:t>Спортивно - оздоровительное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Игровая программа «Двери в лето открываем, веселиться начинаем»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Игра по станциям «Я – спасатель»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Весёлые старты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Спортивное мероприятие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Игры с малышами ДО на свежем воздухе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Космический футбол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Конкурс «Самая обаятельная и привлекательная Баба – Яга»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В гостях у Велосипед Велосипедыча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Спортивное мероприятие «Малые олимпийские игры»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Весёлые старты «Россия вперёд!»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КТД «Мир без наркотиков, алкоголя и табака»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Конкурсно – игровая программа «Загадай желание»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«Спортушки»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28760" y="1500120"/>
            <a:ext cx="8143560" cy="4138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Участие в работе мобильной площадке по ПДД на базе      «Солигаличской СОШ»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Фестиваль подвижных игр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Мероприятие «Я+ты+он+она=мы»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Туристический маршрут «В гости к овечке»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Игры, используемые в неблагоприятных погодных условиях.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Игра «Найди клад»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КТД по пожарной безопасности.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/>
              </a:rPr>
              <a:t>Конкурсная программа «В стране героев любимых книг»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900">
                <a:solidFill>
                  <a:srgbClr val="000000"/>
                </a:solidFill>
                <a:latin typeface="Times New Roman"/>
              </a:rPr>
              <a:t>Конкурс отрядных газет «Мы –волонтеры!»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Конкурс «Я в мире, мир во мне»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lang="ru-RU" sz="2900">
                <a:solidFill>
                  <a:srgbClr val="000000"/>
                </a:solidFill>
                <a:latin typeface="Times New Roman"/>
              </a:rPr>
              <a:t>Отчетный концерт «Каникулы продолжаются»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8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072040"/>
            <a:ext cx="1999800" cy="17856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0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1618200" y="1357200"/>
            <a:ext cx="1853280" cy="1332000"/>
          </a:xfrm>
          <a:prstGeom prst="rect">
            <a:avLst/>
          </a:prstGeom>
        </p:spPr>
      </p:pic>
      <p:pic>
        <p:nvPicPr>
          <p:cNvPr descr="" id="191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270400" y="2988360"/>
            <a:ext cx="1698120" cy="1273680"/>
          </a:xfrm>
          <a:prstGeom prst="rect">
            <a:avLst/>
          </a:prstGeom>
        </p:spPr>
      </p:pic>
      <p:pic>
        <p:nvPicPr>
          <p:cNvPr descr="" id="192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76520" y="1285920"/>
            <a:ext cx="1928520" cy="1618920"/>
          </a:xfrm>
          <a:prstGeom prst="rect">
            <a:avLst/>
          </a:prstGeom>
        </p:spPr>
      </p:pic>
      <p:pic>
        <p:nvPicPr>
          <p:cNvPr descr="" id="193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0" y="1285920"/>
            <a:ext cx="1928520" cy="1428480"/>
          </a:xfrm>
          <a:prstGeom prst="rect">
            <a:avLst/>
          </a:prstGeom>
        </p:spPr>
      </p:pic>
      <p:pic>
        <p:nvPicPr>
          <p:cNvPr descr="" id="194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8605800" y="1214280"/>
            <a:ext cx="1999800" cy="1390320"/>
          </a:xfrm>
          <a:prstGeom prst="rect">
            <a:avLst/>
          </a:prstGeom>
        </p:spPr>
      </p:pic>
      <p:sp>
        <p:nvSpPr>
          <p:cNvPr id="195" name="CustomShape 1"/>
          <p:cNvSpPr/>
          <p:nvPr/>
        </p:nvSpPr>
        <p:spPr>
          <a:xfrm>
            <a:off x="642960" y="3286080"/>
            <a:ext cx="77148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                     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Участие в работе мобильной площадке по ПДД на базе «Солигаличской СОШ»</a:t>
            </a:r>
            <a:endParaRPr/>
          </a:p>
        </p:txBody>
      </p:sp>
      <p:pic>
        <p:nvPicPr>
          <p:cNvPr descr="" id="196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1928880" y="4000680"/>
            <a:ext cx="1642680" cy="1785600"/>
          </a:xfrm>
          <a:prstGeom prst="rect">
            <a:avLst/>
          </a:prstGeom>
        </p:spPr>
      </p:pic>
      <p:pic>
        <p:nvPicPr>
          <p:cNvPr descr="" id="197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4305240" y="5622120"/>
            <a:ext cx="2161800" cy="1621440"/>
          </a:xfrm>
          <a:prstGeom prst="rect">
            <a:avLst/>
          </a:prstGeom>
        </p:spPr>
      </p:pic>
      <p:pic>
        <p:nvPicPr>
          <p:cNvPr descr="" id="198" name="Рисунок 9"/>
          <p:cNvPicPr/>
          <p:nvPr/>
        </p:nvPicPr>
        <p:blipFill>
          <a:blip r:embed="rId8"/>
          <a:stretch>
            <a:fillRect/>
          </a:stretch>
        </p:blipFill>
        <p:spPr>
          <a:xfrm>
            <a:off x="6572160" y="5643720"/>
            <a:ext cx="1999800" cy="1642680"/>
          </a:xfrm>
          <a:prstGeom prst="rect">
            <a:avLst/>
          </a:prstGeom>
        </p:spPr>
      </p:pic>
      <p:sp>
        <p:nvSpPr>
          <p:cNvPr id="199" name="CustomShape 2"/>
          <p:cNvSpPr/>
          <p:nvPr/>
        </p:nvSpPr>
        <p:spPr>
          <a:xfrm>
            <a:off x="2286000" y="5857920"/>
            <a:ext cx="371448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КТД по пожарной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безопасности</a:t>
            </a:r>
            <a:endParaRPr/>
          </a:p>
        </p:txBody>
      </p:sp>
      <p:pic>
        <p:nvPicPr>
          <p:cNvPr descr="" id="200" name="Рисунок 11"/>
          <p:cNvPicPr/>
          <p:nvPr/>
        </p:nvPicPr>
        <p:blipFill>
          <a:blip r:embed="rId9"/>
          <a:stretch>
            <a:fillRect/>
          </a:stretch>
        </p:blipFill>
        <p:spPr>
          <a:xfrm>
            <a:off x="6858000" y="4000680"/>
            <a:ext cx="2085480" cy="16426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pic>
        <p:nvPicPr>
          <p:cNvPr descr="" id="20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072040"/>
            <a:ext cx="1999800" cy="1785600"/>
          </a:xfrm>
          <a:prstGeom prst="rect">
            <a:avLst/>
          </a:prstGeom>
        </p:spPr>
      </p:pic>
      <p:pic>
        <p:nvPicPr>
          <p:cNvPr descr="" id="203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00840" y="1428840"/>
            <a:ext cx="2785680" cy="1433160"/>
          </a:xfrm>
          <a:prstGeom prst="rect">
            <a:avLst/>
          </a:prstGeom>
        </p:spPr>
      </p:pic>
      <p:pic>
        <p:nvPicPr>
          <p:cNvPr descr="" id="204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40" y="1428840"/>
            <a:ext cx="2142720" cy="1428480"/>
          </a:xfrm>
          <a:prstGeom prst="rect">
            <a:avLst/>
          </a:prstGeom>
        </p:spPr>
      </p:pic>
      <p:pic>
        <p:nvPicPr>
          <p:cNvPr descr="" id="205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3000240" y="1428840"/>
            <a:ext cx="2499840" cy="1428480"/>
          </a:xfrm>
          <a:prstGeom prst="rect">
            <a:avLst/>
          </a:prstGeom>
        </p:spPr>
      </p:pic>
      <p:sp>
        <p:nvSpPr>
          <p:cNvPr id="206" name="CustomShape 2"/>
          <p:cNvSpPr/>
          <p:nvPr/>
        </p:nvSpPr>
        <p:spPr>
          <a:xfrm>
            <a:off x="642960" y="3071880"/>
            <a:ext cx="750060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Игры с детьми ДО на свежем воздухе</a:t>
            </a:r>
            <a:endParaRPr/>
          </a:p>
        </p:txBody>
      </p:sp>
      <p:pic>
        <p:nvPicPr>
          <p:cNvPr descr="" id="207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571320" y="3500280"/>
            <a:ext cx="2009880" cy="1133280"/>
          </a:xfrm>
          <a:prstGeom prst="rect">
            <a:avLst/>
          </a:prstGeom>
        </p:spPr>
      </p:pic>
      <p:sp>
        <p:nvSpPr>
          <p:cNvPr id="208" name="CustomShape 3"/>
          <p:cNvSpPr/>
          <p:nvPr/>
        </p:nvSpPr>
        <p:spPr>
          <a:xfrm>
            <a:off x="428760" y="4929120"/>
            <a:ext cx="428580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Конкурс «Самая обаятельная и привлекательная Баба – Яга»</a:t>
            </a:r>
            <a:endParaRPr/>
          </a:p>
        </p:txBody>
      </p:sp>
      <p:pic>
        <p:nvPicPr>
          <p:cNvPr descr="" id="209" name="Рисунок 11"/>
          <p:cNvPicPr/>
          <p:nvPr/>
        </p:nvPicPr>
        <p:blipFill>
          <a:blip r:embed="rId6"/>
          <a:stretch>
            <a:fillRect/>
          </a:stretch>
        </p:blipFill>
        <p:spPr>
          <a:xfrm>
            <a:off x="5143680" y="3500280"/>
            <a:ext cx="2212560" cy="1247400"/>
          </a:xfrm>
          <a:prstGeom prst="rect">
            <a:avLst/>
          </a:prstGeom>
        </p:spPr>
      </p:pic>
      <p:sp>
        <p:nvSpPr>
          <p:cNvPr id="210" name="CustomShape 4"/>
          <p:cNvSpPr/>
          <p:nvPr/>
        </p:nvSpPr>
        <p:spPr>
          <a:xfrm>
            <a:off x="5072040" y="4857840"/>
            <a:ext cx="2071440" cy="72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Игры, используемые в неблагоприятных погодных условиях</a:t>
            </a:r>
            <a:endParaRPr/>
          </a:p>
        </p:txBody>
      </p:sp>
      <p:pic>
        <p:nvPicPr>
          <p:cNvPr descr="" id="211" name="Рисунок 13"/>
          <p:cNvPicPr/>
          <p:nvPr/>
        </p:nvPicPr>
        <p:blipFill>
          <a:blip r:embed="rId7"/>
          <a:stretch>
            <a:fillRect/>
          </a:stretch>
        </p:blipFill>
        <p:spPr>
          <a:xfrm>
            <a:off x="8844120" y="3214800"/>
            <a:ext cx="1885680" cy="1414080"/>
          </a:xfrm>
          <a:prstGeom prst="rect">
            <a:avLst/>
          </a:prstGeom>
        </p:spPr>
      </p:pic>
      <p:pic>
        <p:nvPicPr>
          <p:cNvPr descr="" id="212" name="Рисунок 14"/>
          <p:cNvPicPr/>
          <p:nvPr/>
        </p:nvPicPr>
        <p:blipFill>
          <a:blip r:embed="rId8"/>
          <a:stretch>
            <a:fillRect/>
          </a:stretch>
        </p:blipFill>
        <p:spPr>
          <a:xfrm>
            <a:off x="4686120" y="4800600"/>
            <a:ext cx="1828440" cy="137124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b050"/>
                </a:solidFill>
                <a:latin typeface="Times New Roman"/>
              </a:rPr>
              <a:t>Спортивные мероприятия</a:t>
            </a:r>
            <a:endParaRPr/>
          </a:p>
        </p:txBody>
      </p:sp>
      <p:pic>
        <p:nvPicPr>
          <p:cNvPr descr="" id="214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2643120" y="3500280"/>
            <a:ext cx="2214360" cy="1856880"/>
          </a:xfrm>
          <a:prstGeom prst="rect">
            <a:avLst/>
          </a:prstGeom>
        </p:spPr>
      </p:pic>
      <p:pic>
        <p:nvPicPr>
          <p:cNvPr descr="" id="215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43280" y="1285920"/>
            <a:ext cx="2214360" cy="1785600"/>
          </a:xfrm>
          <a:prstGeom prst="rect">
            <a:avLst/>
          </a:prstGeom>
        </p:spPr>
      </p:pic>
      <p:pic>
        <p:nvPicPr>
          <p:cNvPr descr="" id="216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72160" y="1285920"/>
            <a:ext cx="2214360" cy="1714320"/>
          </a:xfrm>
          <a:prstGeom prst="rect">
            <a:avLst/>
          </a:prstGeom>
        </p:spPr>
      </p:pic>
      <p:pic>
        <p:nvPicPr>
          <p:cNvPr descr="" id="217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785960" y="3929040"/>
            <a:ext cx="2123640" cy="1642680"/>
          </a:xfrm>
          <a:prstGeom prst="rect">
            <a:avLst/>
          </a:prstGeom>
        </p:spPr>
      </p:pic>
      <p:pic>
        <p:nvPicPr>
          <p:cNvPr descr="" id="218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715080" y="1714320"/>
            <a:ext cx="2214360" cy="1764000"/>
          </a:xfrm>
          <a:prstGeom prst="rect">
            <a:avLst/>
          </a:prstGeom>
        </p:spPr>
      </p:pic>
      <p:pic>
        <p:nvPicPr>
          <p:cNvPr descr="" id="219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4286160" y="5857920"/>
            <a:ext cx="2142720" cy="1571400"/>
          </a:xfrm>
          <a:prstGeom prst="rect">
            <a:avLst/>
          </a:prstGeom>
        </p:spPr>
      </p:pic>
      <p:pic>
        <p:nvPicPr>
          <p:cNvPr descr="" id="220" name="Рисунок 10"/>
          <p:cNvPicPr/>
          <p:nvPr/>
        </p:nvPicPr>
        <p:blipFill>
          <a:blip r:embed="rId7"/>
          <a:stretch>
            <a:fillRect/>
          </a:stretch>
        </p:blipFill>
        <p:spPr>
          <a:xfrm>
            <a:off x="6357960" y="4500720"/>
            <a:ext cx="2004840" cy="1714320"/>
          </a:xfrm>
          <a:prstGeom prst="rect">
            <a:avLst/>
          </a:prstGeom>
        </p:spPr>
      </p:pic>
      <p:pic>
        <p:nvPicPr>
          <p:cNvPr descr="" id="221" name="Рисунок 11"/>
          <p:cNvPicPr/>
          <p:nvPr/>
        </p:nvPicPr>
        <p:blipFill>
          <a:blip r:embed="rId8"/>
          <a:stretch>
            <a:fillRect/>
          </a:stretch>
        </p:blipFill>
        <p:spPr>
          <a:xfrm>
            <a:off x="6643800" y="3786120"/>
            <a:ext cx="2214360" cy="159048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357880"/>
            <a:ext cx="1928520" cy="1499760"/>
          </a:xfrm>
          <a:prstGeom prst="rect">
            <a:avLst/>
          </a:prstGeom>
        </p:spPr>
      </p:pic>
      <p:pic>
        <p:nvPicPr>
          <p:cNvPr descr="" id="22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1428840"/>
            <a:ext cx="2093400" cy="1928520"/>
          </a:xfrm>
          <a:prstGeom prst="rect">
            <a:avLst/>
          </a:prstGeom>
        </p:spPr>
      </p:pic>
      <p:pic>
        <p:nvPicPr>
          <p:cNvPr descr="" id="22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414680" y="1428840"/>
            <a:ext cx="2171520" cy="1628280"/>
          </a:xfrm>
          <a:prstGeom prst="rect">
            <a:avLst/>
          </a:prstGeom>
        </p:spPr>
      </p:pic>
      <p:pic>
        <p:nvPicPr>
          <p:cNvPr descr="" id="22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737760" y="1384560"/>
            <a:ext cx="2187000" cy="1978560"/>
          </a:xfrm>
          <a:prstGeom prst="rect">
            <a:avLst/>
          </a:prstGeom>
        </p:spPr>
      </p:pic>
      <p:pic>
        <p:nvPicPr>
          <p:cNvPr descr="" id="22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142920" y="4500000"/>
            <a:ext cx="2285640" cy="1929240"/>
          </a:xfrm>
          <a:prstGeom prst="rect">
            <a:avLst/>
          </a:prstGeom>
        </p:spPr>
      </p:pic>
      <p:pic>
        <p:nvPicPr>
          <p:cNvPr descr="" id="22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2500200" y="3714840"/>
            <a:ext cx="2142720" cy="1856880"/>
          </a:xfrm>
          <a:prstGeom prst="rect">
            <a:avLst/>
          </a:prstGeom>
        </p:spPr>
      </p:pic>
      <p:pic>
        <p:nvPicPr>
          <p:cNvPr descr="" id="228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6000840" y="3429000"/>
            <a:ext cx="2979000" cy="1437840"/>
          </a:xfrm>
          <a:prstGeom prst="rect">
            <a:avLst/>
          </a:prstGeom>
        </p:spPr>
      </p:pic>
      <p:pic>
        <p:nvPicPr>
          <p:cNvPr descr="" id="229" name="Рисунок 8"/>
          <p:cNvPicPr/>
          <p:nvPr/>
        </p:nvPicPr>
        <p:blipFill>
          <a:blip r:embed="rId8"/>
          <a:stretch>
            <a:fillRect/>
          </a:stretch>
        </p:blipFill>
        <p:spPr>
          <a:xfrm>
            <a:off x="4714920" y="5072040"/>
            <a:ext cx="2571480" cy="1571400"/>
          </a:xfrm>
          <a:prstGeom prst="rect">
            <a:avLst/>
          </a:prstGeom>
        </p:spPr>
      </p:pic>
      <p:sp>
        <p:nvSpPr>
          <p:cNvPr id="230" name="CustomShape 1"/>
          <p:cNvSpPr/>
          <p:nvPr/>
        </p:nvSpPr>
        <p:spPr>
          <a:xfrm>
            <a:off x="2571840" y="5857920"/>
            <a:ext cx="185688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libri"/>
              </a:rPr>
              <a:t>              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Найди клад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1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1357200"/>
            <a:ext cx="2356920" cy="1714320"/>
          </a:xfrm>
          <a:prstGeom prst="rect">
            <a:avLst/>
          </a:prstGeom>
        </p:spPr>
      </p:pic>
      <p:pic>
        <p:nvPicPr>
          <p:cNvPr descr="" id="232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800" y="500040"/>
            <a:ext cx="1785600" cy="2278800"/>
          </a:xfrm>
          <a:prstGeom prst="rect">
            <a:avLst/>
          </a:prstGeom>
        </p:spPr>
      </p:pic>
      <p:pic>
        <p:nvPicPr>
          <p:cNvPr descr="" id="233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57880" y="714240"/>
            <a:ext cx="2499840" cy="1785600"/>
          </a:xfrm>
          <a:prstGeom prst="rect">
            <a:avLst/>
          </a:prstGeom>
        </p:spPr>
      </p:pic>
      <p:pic>
        <p:nvPicPr>
          <p:cNvPr descr="" id="234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00" y="3357720"/>
            <a:ext cx="2363040" cy="1785600"/>
          </a:xfrm>
          <a:prstGeom prst="rect">
            <a:avLst/>
          </a:prstGeom>
        </p:spPr>
      </p:pic>
      <p:pic>
        <p:nvPicPr>
          <p:cNvPr descr="" id="235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320" y="3857760"/>
            <a:ext cx="2642760" cy="1904760"/>
          </a:xfrm>
          <a:prstGeom prst="rect">
            <a:avLst/>
          </a:prstGeom>
        </p:spPr>
      </p:pic>
      <p:pic>
        <p:nvPicPr>
          <p:cNvPr descr="" id="236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6000840" y="3214800"/>
            <a:ext cx="2714400" cy="185688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357880"/>
            <a:ext cx="1928520" cy="1499760"/>
          </a:xfrm>
          <a:prstGeom prst="rect">
            <a:avLst/>
          </a:prstGeom>
        </p:spPr>
      </p:pic>
      <p:pic>
        <p:nvPicPr>
          <p:cNvPr descr="" id="238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928960" y="2143080"/>
            <a:ext cx="2599920" cy="1985760"/>
          </a:xfrm>
          <a:prstGeom prst="rect">
            <a:avLst/>
          </a:prstGeom>
        </p:spPr>
      </p:pic>
      <p:pic>
        <p:nvPicPr>
          <p:cNvPr descr="" id="239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15000" y="857160"/>
            <a:ext cx="2877480" cy="1856880"/>
          </a:xfrm>
          <a:prstGeom prst="rect">
            <a:avLst/>
          </a:prstGeom>
        </p:spPr>
      </p:pic>
      <p:pic>
        <p:nvPicPr>
          <p:cNvPr descr="" id="240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785880" y="4500720"/>
            <a:ext cx="3068640" cy="182376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928880" y="142920"/>
            <a:ext cx="6528960" cy="10713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b050"/>
                </a:solidFill>
                <a:latin typeface="Times New Roman"/>
              </a:rPr>
              <a:t>Цель: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500040" y="2071800"/>
            <a:ext cx="7929360" cy="35668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Создание оптимальных условий для укрепления здоровья, полноценного отдыха детей и развитие творческой познавательной активности и практических навыков волонтёрства</a:t>
            </a:r>
            <a:endParaRPr/>
          </a:p>
        </p:txBody>
      </p:sp>
      <p:pic>
        <p:nvPicPr>
          <p:cNvPr descr="" id="1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214960"/>
            <a:ext cx="2142720" cy="1593360"/>
          </a:xfrm>
          <a:prstGeom prst="rect">
            <a:avLst/>
          </a:prstGeom>
        </p:spPr>
      </p:pic>
      <p:pic>
        <p:nvPicPr>
          <p:cNvPr descr="" id="12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57960" y="5264280"/>
            <a:ext cx="2142720" cy="159336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41" name="Рисунок 10"/>
          <p:cNvPicPr/>
          <p:nvPr/>
        </p:nvPicPr>
        <p:blipFill>
          <a:blip r:embed="rId1"/>
          <a:stretch>
            <a:fillRect/>
          </a:stretch>
        </p:blipFill>
        <p:spPr>
          <a:xfrm>
            <a:off x="7000920" y="214200"/>
            <a:ext cx="1885680" cy="2514240"/>
          </a:xfrm>
          <a:prstGeom prst="rect">
            <a:avLst/>
          </a:prstGeom>
        </p:spPr>
      </p:pic>
      <p:sp>
        <p:nvSpPr>
          <p:cNvPr id="242" name="TextShape 1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pic>
        <p:nvPicPr>
          <p:cNvPr descr="" id="24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57960" y="5072040"/>
            <a:ext cx="1999800" cy="1785600"/>
          </a:xfrm>
          <a:prstGeom prst="rect">
            <a:avLst/>
          </a:prstGeom>
        </p:spPr>
      </p:pic>
      <p:sp>
        <p:nvSpPr>
          <p:cNvPr id="244" name="CustomShape 2"/>
          <p:cNvSpPr/>
          <p:nvPr/>
        </p:nvSpPr>
        <p:spPr>
          <a:xfrm>
            <a:off x="2000160" y="500040"/>
            <a:ext cx="6071760" cy="5169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b050"/>
                </a:solidFill>
                <a:latin typeface="Times New Roman"/>
              </a:rPr>
              <a:t>Отчетный концерт</a:t>
            </a:r>
            <a:endParaRPr/>
          </a:p>
        </p:txBody>
      </p:sp>
      <p:pic>
        <p:nvPicPr>
          <p:cNvPr descr="" id="245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1285920"/>
            <a:ext cx="1663200" cy="1247400"/>
          </a:xfrm>
          <a:prstGeom prst="rect">
            <a:avLst/>
          </a:prstGeom>
        </p:spPr>
      </p:pic>
      <p:pic>
        <p:nvPicPr>
          <p:cNvPr descr="" id="246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7072200" y="3286080"/>
            <a:ext cx="1642680" cy="1696320"/>
          </a:xfrm>
          <a:prstGeom prst="rect">
            <a:avLst/>
          </a:prstGeom>
        </p:spPr>
      </p:pic>
      <p:pic>
        <p:nvPicPr>
          <p:cNvPr descr="" id="247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2643120"/>
            <a:ext cx="2071440" cy="1892880"/>
          </a:xfrm>
          <a:prstGeom prst="rect">
            <a:avLst/>
          </a:prstGeom>
        </p:spPr>
      </p:pic>
      <p:pic>
        <p:nvPicPr>
          <p:cNvPr descr="" id="248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2286000" y="3214800"/>
            <a:ext cx="2114280" cy="1356840"/>
          </a:xfrm>
          <a:prstGeom prst="rect">
            <a:avLst/>
          </a:prstGeom>
        </p:spPr>
      </p:pic>
      <p:pic>
        <p:nvPicPr>
          <p:cNvPr descr="" id="249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4643280" y="3214800"/>
            <a:ext cx="2071440" cy="1835640"/>
          </a:xfrm>
          <a:prstGeom prst="rect">
            <a:avLst/>
          </a:prstGeom>
        </p:spPr>
      </p:pic>
      <p:pic>
        <p:nvPicPr>
          <p:cNvPr descr="" id="250" name="Рисунок 11"/>
          <p:cNvPicPr/>
          <p:nvPr/>
        </p:nvPicPr>
        <p:blipFill>
          <a:blip r:embed="rId8"/>
          <a:stretch>
            <a:fillRect/>
          </a:stretch>
        </p:blipFill>
        <p:spPr>
          <a:xfrm>
            <a:off x="6715080" y="1143000"/>
            <a:ext cx="1642680" cy="1856880"/>
          </a:xfrm>
          <a:prstGeom prst="rect">
            <a:avLst/>
          </a:prstGeom>
        </p:spPr>
      </p:pic>
      <p:pic>
        <p:nvPicPr>
          <p:cNvPr descr="" id="251" name="Рисунок 12"/>
          <p:cNvPicPr/>
          <p:nvPr/>
        </p:nvPicPr>
        <p:blipFill>
          <a:blip r:embed="rId9"/>
          <a:stretch>
            <a:fillRect/>
          </a:stretch>
        </p:blipFill>
        <p:spPr>
          <a:xfrm>
            <a:off x="2500200" y="4786200"/>
            <a:ext cx="1714320" cy="1999800"/>
          </a:xfrm>
          <a:prstGeom prst="rect">
            <a:avLst/>
          </a:prstGeom>
        </p:spPr>
      </p:pic>
      <p:pic>
        <p:nvPicPr>
          <p:cNvPr descr="" id="252" name="Рисунок 14"/>
          <p:cNvPicPr/>
          <p:nvPr/>
        </p:nvPicPr>
        <p:blipFill>
          <a:blip r:embed="rId10"/>
          <a:stretch>
            <a:fillRect/>
          </a:stretch>
        </p:blipFill>
        <p:spPr>
          <a:xfrm>
            <a:off x="2214720" y="1143000"/>
            <a:ext cx="2466720" cy="1604880"/>
          </a:xfrm>
          <a:prstGeom prst="rect">
            <a:avLst/>
          </a:prstGeom>
        </p:spPr>
      </p:pic>
      <p:pic>
        <p:nvPicPr>
          <p:cNvPr descr="" id="253" name="Рисунок 15"/>
          <p:cNvPicPr/>
          <p:nvPr/>
        </p:nvPicPr>
        <p:blipFill>
          <a:blip r:embed="rId11"/>
          <a:stretch>
            <a:fillRect/>
          </a:stretch>
        </p:blipFill>
        <p:spPr>
          <a:xfrm>
            <a:off x="2857320" y="5214960"/>
            <a:ext cx="2176200" cy="129456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2000160" y="285840"/>
            <a:ext cx="6457680" cy="785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00b050"/>
                </a:solidFill>
                <a:latin typeface="Times New Roman"/>
              </a:rPr>
              <a:t>Художественно-эстетическое</a:t>
            </a:r>
            <a:r>
              <a:rPr lang="ru-RU" sz="4000">
                <a:solidFill>
                  <a:srgbClr val="00b050"/>
                </a:solidFill>
                <a:latin typeface="Times New Roman"/>
              </a:rPr>
              <a:t>
</a:t>
            </a:r>
            <a:endParaRPr/>
          </a:p>
        </p:txBody>
      </p:sp>
      <p:sp>
        <p:nvSpPr>
          <p:cNvPr id="255" name="TextShape 2"/>
          <p:cNvSpPr txBox="1"/>
          <p:nvPr/>
        </p:nvSpPr>
        <p:spPr>
          <a:xfrm>
            <a:off x="500040" y="1428840"/>
            <a:ext cx="8143560" cy="5143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9600">
                <a:solidFill>
                  <a:srgbClr val="000000"/>
                </a:solidFill>
                <a:latin typeface="Times New Roman"/>
              </a:rPr>
              <a:t>Открытие лагеря. Знакомство с легендой лагеря. Инструктаж по ТБ. Оформление отрядных уголков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i="1" lang="ru-RU" sz="9600">
                <a:solidFill>
                  <a:srgbClr val="000000"/>
                </a:solidFill>
                <a:latin typeface="Times New Roman"/>
              </a:rPr>
              <a:t>     </a:t>
            </a:r>
            <a:r>
              <a:rPr b="1" lang="ru-RU" sz="9600">
                <a:solidFill>
                  <a:srgbClr val="000000"/>
                </a:solidFill>
                <a:latin typeface="Times New Roman"/>
              </a:rPr>
              <a:t>Конкурс плакатов «Я волонтер».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9600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9600">
                <a:solidFill>
                  <a:srgbClr val="000000"/>
                </a:solidFill>
                <a:latin typeface="Times New Roman"/>
              </a:rPr>
              <a:t>Конкурсно – развлекательная программа «Все сказки в гости к нам»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9600">
                <a:solidFill>
                  <a:srgbClr val="000000"/>
                </a:solidFill>
                <a:latin typeface="Times New Roman"/>
              </a:rPr>
              <a:t>Конкурс – викторина «В волшебной пушкинской стране»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9600">
                <a:solidFill>
                  <a:srgbClr val="000000"/>
                </a:solidFill>
                <a:latin typeface="Times New Roman"/>
              </a:rPr>
              <a:t>Театр для дошколят. Сказка «Репка»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9600">
                <a:solidFill>
                  <a:srgbClr val="000000"/>
                </a:solidFill>
                <a:latin typeface="Times New Roman"/>
              </a:rPr>
              <a:t>Конкурсная программа «Самый – самый»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9600">
                <a:solidFill>
                  <a:srgbClr val="000000"/>
                </a:solidFill>
                <a:latin typeface="Times New Roman"/>
              </a:rPr>
              <a:t>Конкурс рисунков « Мое село»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9600">
                <a:solidFill>
                  <a:srgbClr val="000000"/>
                </a:solidFill>
                <a:latin typeface="Times New Roman"/>
              </a:rPr>
              <a:t>Конкурс поделок из природного материала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9600">
                <a:solidFill>
                  <a:srgbClr val="000000"/>
                </a:solidFill>
                <a:latin typeface="Times New Roman"/>
              </a:rPr>
              <a:t>«Природа и фантазия».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9600">
                <a:solidFill>
                  <a:srgbClr val="000000"/>
                </a:solidFill>
                <a:latin typeface="Times New Roman"/>
              </a:rPr>
              <a:t>Конкурс на лучшее исполнение песни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8b8b8b"/>
                </a:solidFill>
                <a:latin typeface="Calibri"/>
              </a:rPr>
              <a:t>
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8b8b8b"/>
                </a:solidFill>
                <a:latin typeface="Calibri"/>
              </a:rPr>
              <a:t>   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25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517800" y="5214960"/>
            <a:ext cx="1839960" cy="164268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214960"/>
            <a:ext cx="1839960" cy="1642680"/>
          </a:xfrm>
          <a:prstGeom prst="rect">
            <a:avLst/>
          </a:prstGeom>
        </p:spPr>
      </p:pic>
      <p:pic>
        <p:nvPicPr>
          <p:cNvPr descr="" id="258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40" y="1571760"/>
            <a:ext cx="2104560" cy="1578240"/>
          </a:xfrm>
          <a:prstGeom prst="rect">
            <a:avLst/>
          </a:prstGeom>
        </p:spPr>
      </p:pic>
      <p:sp>
        <p:nvSpPr>
          <p:cNvPr id="259" name="CustomShape 1"/>
          <p:cNvSpPr/>
          <p:nvPr/>
        </p:nvSpPr>
        <p:spPr>
          <a:xfrm>
            <a:off x="214200" y="3357720"/>
            <a:ext cx="2142720" cy="72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Конкурс – викторина «В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волшебной пушкинской стране»</a:t>
            </a:r>
            <a:endParaRPr/>
          </a:p>
        </p:txBody>
      </p:sp>
      <p:pic>
        <p:nvPicPr>
          <p:cNvPr descr="" id="260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786040" y="1571760"/>
            <a:ext cx="2333160" cy="1571400"/>
          </a:xfrm>
          <a:prstGeom prst="rect">
            <a:avLst/>
          </a:prstGeom>
        </p:spPr>
      </p:pic>
      <p:sp>
        <p:nvSpPr>
          <p:cNvPr id="261" name="CustomShape 2"/>
          <p:cNvSpPr/>
          <p:nvPr/>
        </p:nvSpPr>
        <p:spPr>
          <a:xfrm>
            <a:off x="2786040" y="3429000"/>
            <a:ext cx="278568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Театр для ДО. Сказка «Репка»</a:t>
            </a:r>
            <a:endParaRPr/>
          </a:p>
        </p:txBody>
      </p:sp>
      <p:pic>
        <p:nvPicPr>
          <p:cNvPr descr="" id="262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7966080" y="3224160"/>
            <a:ext cx="2107800" cy="1580760"/>
          </a:xfrm>
          <a:prstGeom prst="rect">
            <a:avLst/>
          </a:prstGeom>
        </p:spPr>
      </p:pic>
      <p:sp>
        <p:nvSpPr>
          <p:cNvPr id="263" name="CustomShape 3"/>
          <p:cNvSpPr/>
          <p:nvPr/>
        </p:nvSpPr>
        <p:spPr>
          <a:xfrm>
            <a:off x="5786280" y="3571920"/>
            <a:ext cx="264276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Конкурс рисунков « Мое село» </a:t>
            </a:r>
            <a:endParaRPr/>
          </a:p>
        </p:txBody>
      </p:sp>
      <p:pic>
        <p:nvPicPr>
          <p:cNvPr descr="" id="264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1743120" y="4143240"/>
            <a:ext cx="1942920" cy="1456920"/>
          </a:xfrm>
          <a:prstGeom prst="rect">
            <a:avLst/>
          </a:prstGeom>
        </p:spPr>
      </p:pic>
      <p:pic>
        <p:nvPicPr>
          <p:cNvPr descr="" id="265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714840" y="5929200"/>
            <a:ext cx="1856880" cy="1714320"/>
          </a:xfrm>
          <a:prstGeom prst="rect">
            <a:avLst/>
          </a:prstGeom>
        </p:spPr>
      </p:pic>
      <p:sp>
        <p:nvSpPr>
          <p:cNvPr id="266" name="CustomShape 4"/>
          <p:cNvSpPr/>
          <p:nvPr/>
        </p:nvSpPr>
        <p:spPr>
          <a:xfrm>
            <a:off x="214200" y="6286680"/>
            <a:ext cx="407160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Конкурсно – развлекательная программа «Все сказки в гости к нам»</a:t>
            </a:r>
            <a:endParaRPr/>
          </a:p>
        </p:txBody>
      </p:sp>
      <p:pic>
        <p:nvPicPr>
          <p:cNvPr descr="" id="267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6022080" y="3864600"/>
            <a:ext cx="2228400" cy="1671120"/>
          </a:xfrm>
          <a:prstGeom prst="rect">
            <a:avLst/>
          </a:prstGeom>
        </p:spPr>
      </p:pic>
      <p:sp>
        <p:nvSpPr>
          <p:cNvPr id="268" name="CustomShape 5"/>
          <p:cNvSpPr/>
          <p:nvPr/>
        </p:nvSpPr>
        <p:spPr>
          <a:xfrm>
            <a:off x="4429080" y="6357960"/>
            <a:ext cx="15714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Я -  волонтер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6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214960"/>
            <a:ext cx="1928520" cy="1642680"/>
          </a:xfrm>
          <a:prstGeom prst="rect">
            <a:avLst/>
          </a:prstGeom>
        </p:spPr>
      </p:pic>
      <p:sp>
        <p:nvSpPr>
          <p:cNvPr id="2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3600">
                <a:solidFill>
                  <a:srgbClr val="00b050"/>
                </a:solidFill>
                <a:latin typeface="Times New Roman"/>
              </a:rPr>
              <a:t>         </a:t>
            </a:r>
            <a:r>
              <a:rPr lang="ru-RU" sz="3600">
                <a:solidFill>
                  <a:srgbClr val="00b050"/>
                </a:solidFill>
                <a:latin typeface="Times New Roman"/>
              </a:rPr>
              <a:t>Социально - педагогическое</a:t>
            </a:r>
            <a:endParaRPr/>
          </a:p>
        </p:txBody>
      </p:sp>
      <p:sp>
        <p:nvSpPr>
          <p:cNvPr id="271" name="TextShape 2"/>
          <p:cNvSpPr txBox="1"/>
          <p:nvPr/>
        </p:nvSpPr>
        <p:spPr>
          <a:xfrm>
            <a:off x="457200" y="1428840"/>
            <a:ext cx="8229240" cy="46969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Вводное занятие №1   для волонтеров «Откройте сердце доброте» 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Занятие №2 для волонтеров  «Жизнь прекрасна!»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>
                <a:solidFill>
                  <a:srgbClr val="000000"/>
                </a:solidFill>
                <a:latin typeface="Times New Roman"/>
              </a:rPr>
              <a:t>Занятие №3 «Люди существуют друг для друга»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Занятие №4 Тренинг «Умей сказать нет»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Занятие №5 «Волонтерство - это мода или добро»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Беседа «Азбука поведения на воде»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>
                <a:solidFill>
                  <a:srgbClr val="000000"/>
                </a:solidFill>
                <a:latin typeface="Times New Roman"/>
              </a:rPr>
              <a:t>Игра по станциям «Я ребёнок»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Деловая игра «Лидер и его команда»</a:t>
            </a:r>
            <a:r>
              <a:rPr b="1" lang="ru-RU" sz="32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Беседа фельдшера по профилактике клещевого энцефалита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000">
                <a:solidFill>
                  <a:srgbClr val="000000"/>
                </a:solidFill>
                <a:latin typeface="Times New Roman"/>
              </a:rPr>
              <a:t>Беседа фельдшера «Помоги бабушке и дедушке» (оказание помощи при инсульте и инфаркте)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2" name="Рисунок 4"/>
          <p:cNvPicPr/>
          <p:nvPr/>
        </p:nvPicPr>
        <p:blipFill>
          <a:blip r:embed="rId1">
            <a:lum bright="10000" contrast="30000"/>
          </a:blip>
          <a:stretch>
            <a:fillRect/>
          </a:stretch>
        </p:blipFill>
        <p:spPr>
          <a:xfrm>
            <a:off x="3071880" y="2571840"/>
            <a:ext cx="2857320" cy="2142720"/>
          </a:xfrm>
          <a:prstGeom prst="rect">
            <a:avLst/>
          </a:prstGeom>
        </p:spPr>
      </p:pic>
      <p:pic>
        <p:nvPicPr>
          <p:cNvPr descr="" id="27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57960" y="5357880"/>
            <a:ext cx="1785600" cy="1499760"/>
          </a:xfrm>
          <a:prstGeom prst="rect">
            <a:avLst/>
          </a:prstGeom>
        </p:spPr>
      </p:pic>
      <p:pic>
        <p:nvPicPr>
          <p:cNvPr descr="" id="274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40" y="1500120"/>
            <a:ext cx="2466720" cy="2142720"/>
          </a:xfrm>
          <a:prstGeom prst="rect">
            <a:avLst/>
          </a:prstGeom>
        </p:spPr>
      </p:pic>
      <p:sp>
        <p:nvSpPr>
          <p:cNvPr id="275" name="CustomShape 1"/>
          <p:cNvSpPr/>
          <p:nvPr/>
        </p:nvSpPr>
        <p:spPr>
          <a:xfrm>
            <a:off x="3143160" y="1714320"/>
            <a:ext cx="2499840" cy="72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Беседа фельдшера по профилактике клещевого энцефалита</a:t>
            </a:r>
            <a:endParaRPr/>
          </a:p>
        </p:txBody>
      </p:sp>
      <p:sp>
        <p:nvSpPr>
          <p:cNvPr id="276" name="CustomShape 2"/>
          <p:cNvSpPr/>
          <p:nvPr/>
        </p:nvSpPr>
        <p:spPr>
          <a:xfrm>
            <a:off x="428760" y="3857760"/>
            <a:ext cx="1928520" cy="72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Беседа фельдшера «Помоги бабушке и дедушке» </a:t>
            </a:r>
            <a:endParaRPr/>
          </a:p>
        </p:txBody>
      </p:sp>
      <p:pic>
        <p:nvPicPr>
          <p:cNvPr descr="" id="277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8683560" y="2405160"/>
            <a:ext cx="2539800" cy="1904760"/>
          </a:xfrm>
          <a:prstGeom prst="rect">
            <a:avLst/>
          </a:prstGeom>
        </p:spPr>
      </p:pic>
      <p:sp>
        <p:nvSpPr>
          <p:cNvPr id="278" name="CustomShape 3"/>
          <p:cNvSpPr/>
          <p:nvPr/>
        </p:nvSpPr>
        <p:spPr>
          <a:xfrm>
            <a:off x="6143760" y="2643120"/>
            <a:ext cx="27144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«Осторожно, борщевик»</a:t>
            </a:r>
            <a:endParaRPr/>
          </a:p>
        </p:txBody>
      </p:sp>
      <p:sp>
        <p:nvSpPr>
          <p:cNvPr id="279" name="CustomShape 4"/>
          <p:cNvSpPr/>
          <p:nvPr/>
        </p:nvSpPr>
        <p:spPr>
          <a:xfrm>
            <a:off x="3286080" y="6000840"/>
            <a:ext cx="285732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Беседа «Безопасность на воде»</a:t>
            </a:r>
            <a:endParaRPr/>
          </a:p>
        </p:txBody>
      </p:sp>
      <p:pic>
        <p:nvPicPr>
          <p:cNvPr descr="" id="280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6286680" y="3143160"/>
            <a:ext cx="2152440" cy="1614240"/>
          </a:xfrm>
          <a:prstGeom prst="rect">
            <a:avLst/>
          </a:prstGeom>
        </p:spPr>
      </p:pic>
      <p:sp>
        <p:nvSpPr>
          <p:cNvPr id="281" name="CustomShape 5"/>
          <p:cNvSpPr/>
          <p:nvPr/>
        </p:nvSpPr>
        <p:spPr>
          <a:xfrm>
            <a:off x="6215040" y="5072040"/>
            <a:ext cx="249984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Занятие по волонтерству</a:t>
            </a:r>
            <a:endParaRPr/>
          </a:p>
        </p:txBody>
      </p:sp>
      <p:pic>
        <p:nvPicPr>
          <p:cNvPr descr="" id="282" name="Рисунок 18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20" y="4786200"/>
            <a:ext cx="2499840" cy="171432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         </a:t>
            </a:r>
            <a:r>
              <a:rPr lang="ru-RU" sz="4400">
                <a:solidFill>
                  <a:srgbClr val="00b050"/>
                </a:solidFill>
                <a:latin typeface="Calibri"/>
              </a:rPr>
              <a:t>Навигаторы добрых дел</a:t>
            </a:r>
            <a:endParaRPr/>
          </a:p>
        </p:txBody>
      </p:sp>
      <p:pic>
        <p:nvPicPr>
          <p:cNvPr descr="" id="28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500800"/>
            <a:ext cx="1999800" cy="1356840"/>
          </a:xfrm>
          <a:prstGeom prst="rect">
            <a:avLst/>
          </a:prstGeom>
        </p:spPr>
      </p:pic>
      <p:pic>
        <p:nvPicPr>
          <p:cNvPr descr="" id="285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786200" y="3071880"/>
            <a:ext cx="3785760" cy="258084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b050"/>
                </a:solidFill>
                <a:latin typeface="Times New Roman"/>
              </a:rPr>
              <a:t>Охват обучающихся</a:t>
            </a:r>
            <a:endParaRPr/>
          </a:p>
        </p:txBody>
      </p:sp>
      <p:sp>
        <p:nvSpPr>
          <p:cNvPr id="2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Всего лагерь посещало 20 человек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Из них: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многодетные - 5 человек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неполные -  5 человек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приемные - 1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дети-инвалиды-1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дети с ОВЗ - 2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8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072040"/>
            <a:ext cx="1999800" cy="1785600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00b050"/>
                </a:solidFill>
                <a:latin typeface="Times New Roman"/>
              </a:rPr>
              <a:t>          </a:t>
            </a:r>
            <a:r>
              <a:rPr b="1" lang="ru-RU" sz="2800">
                <a:solidFill>
                  <a:srgbClr val="00b050"/>
                </a:solidFill>
                <a:latin typeface="Times New Roman"/>
              </a:rPr>
              <a:t>Состав воспитанников, посещающих лагерь</a:t>
            </a:r>
            <a:endParaRPr/>
          </a:p>
        </p:txBody>
      </p:sp>
      <p:sp>
        <p:nvSpPr>
          <p:cNvPr id="2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charset="2" typeface="Wingdings"/>
              <a:buChar char="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Закончили 1 класс - 2</a:t>
            </a:r>
            <a:endParaRPr/>
          </a:p>
          <a:p>
            <a:pPr>
              <a:lnSpc>
                <a:spcPct val="90000"/>
              </a:lnSpc>
              <a:buFont charset="2" typeface="Wingdings"/>
              <a:buChar char="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Закончили 2 класс - 4</a:t>
            </a:r>
            <a:endParaRPr/>
          </a:p>
          <a:p>
            <a:pPr>
              <a:lnSpc>
                <a:spcPct val="90000"/>
              </a:lnSpc>
              <a:buFont charset="2" typeface="Wingdings"/>
              <a:buChar char="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Закончили 3 класс - 3</a:t>
            </a:r>
            <a:endParaRPr/>
          </a:p>
          <a:p>
            <a:pPr>
              <a:lnSpc>
                <a:spcPct val="90000"/>
              </a:lnSpc>
              <a:buFont charset="2" typeface="Wingdings"/>
              <a:buChar char="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Закончили 4 класс - 5</a:t>
            </a:r>
            <a:endParaRPr/>
          </a:p>
          <a:p>
            <a:pPr>
              <a:lnSpc>
                <a:spcPct val="90000"/>
              </a:lnSpc>
              <a:buFont charset="2" typeface="Wingdings"/>
              <a:buChar char="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Закончили 5 класс - 2</a:t>
            </a:r>
            <a:endParaRPr/>
          </a:p>
          <a:p>
            <a:pPr>
              <a:lnSpc>
                <a:spcPct val="90000"/>
              </a:lnSpc>
              <a:buFont charset="2" typeface="Wingdings"/>
              <a:buChar char="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Закончили 6 класс - 2</a:t>
            </a:r>
            <a:endParaRPr/>
          </a:p>
          <a:p>
            <a:pPr>
              <a:lnSpc>
                <a:spcPct val="90000"/>
              </a:lnSpc>
              <a:buFont charset="2" typeface="Wingdings"/>
              <a:buChar char="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Закончили 7 класс -1 </a:t>
            </a:r>
            <a:endParaRPr/>
          </a:p>
          <a:p>
            <a:pPr>
              <a:lnSpc>
                <a:spcPct val="90000"/>
              </a:lnSpc>
              <a:buFont charset="2" typeface="Wingdings"/>
              <a:buChar char="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Закончили 8 класс -1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072040"/>
            <a:ext cx="1999800" cy="178560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1143000" y="1928880"/>
            <a:ext cx="6786360" cy="30164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9600">
                <a:solidFill>
                  <a:srgbClr val="00b050"/>
                </a:solidFill>
                <a:latin typeface="Times New Roman"/>
              </a:rPr>
              <a:t>Спасибо за внимание!</a:t>
            </a:r>
            <a:endParaRPr/>
          </a:p>
        </p:txBody>
      </p:sp>
      <p:pic>
        <p:nvPicPr>
          <p:cNvPr descr="" id="2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072040"/>
            <a:ext cx="1999800" cy="17856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b050"/>
                </a:solidFill>
                <a:latin typeface="Times New Roman"/>
              </a:rPr>
              <a:t>Задачи: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642960" y="1428840"/>
            <a:ext cx="8000640" cy="4205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>
                <a:solidFill>
                  <a:srgbClr val="000000"/>
                </a:solidFill>
                <a:latin typeface="Times New Roman"/>
              </a:rPr>
              <a:t>Развитие волонтерского движения среди детей и подростков, формирование позитивных установок учащихся на добровольческую деятельность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>
                <a:solidFill>
                  <a:srgbClr val="000000"/>
                </a:solidFill>
                <a:latin typeface="Times New Roman"/>
              </a:rPr>
              <a:t>Сформировать сплоченный деятельный коллектив волонтеров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>
                <a:solidFill>
                  <a:srgbClr val="000000"/>
                </a:solidFill>
                <a:latin typeface="Times New Roman"/>
              </a:rPr>
              <a:t>Развитие личных и социальных компетенций участников, необходимых в волонтерской деятельности, повышение социального статуса волонтера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>
                <a:solidFill>
                  <a:srgbClr val="000000"/>
                </a:solidFill>
                <a:latin typeface="Times New Roman"/>
              </a:rPr>
              <a:t>Возродить идею шефства как средства распространения волонтерского движения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ru-RU">
                <a:solidFill>
                  <a:srgbClr val="000000"/>
                </a:solidFill>
                <a:latin typeface="Times New Roman"/>
              </a:rPr>
              <a:t>Пропагандировать здоровый образ жизни (при помощи акций, тренинговых занятий, тематических выступлений, конкурсов и др.)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b050"/>
                </a:solidFill>
                <a:latin typeface="Times New Roman"/>
              </a:rPr>
              <a:t>Результаты: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200">
                <a:solidFill>
                  <a:srgbClr val="000000"/>
                </a:solidFill>
                <a:latin typeface="Times New Roman"/>
              </a:rPr>
              <a:t>Основной результат работы - формирование в ходе деятельности более ответственной, адаптированной, толерантной личности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200">
                <a:solidFill>
                  <a:srgbClr val="000000"/>
                </a:solidFill>
                <a:latin typeface="Times New Roman"/>
              </a:rPr>
              <a:t>Увеличение количества детей и подростков, вовлеченных в волонтерские отряды и проведение    альтернативных мероприятий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200">
                <a:solidFill>
                  <a:srgbClr val="000000"/>
                </a:solidFill>
                <a:latin typeface="Times New Roman"/>
              </a:rPr>
              <a:t>Привлечение детей и подростков к общественно значимой деятельности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200">
                <a:solidFill>
                  <a:srgbClr val="000000"/>
                </a:solidFill>
                <a:latin typeface="Times New Roman"/>
              </a:rPr>
              <a:t>Повышение количества и качества участия школы в акциях волонтеров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200">
                <a:solidFill>
                  <a:srgbClr val="000000"/>
                </a:solidFill>
                <a:latin typeface="Times New Roman"/>
              </a:rPr>
              <a:t>Укрепление здоровья детей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214960"/>
            <a:ext cx="1928520" cy="164268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b050"/>
                </a:solidFill>
                <a:latin typeface="Times New Roman"/>
              </a:rPr>
              <a:t>Основные направления: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1428840" y="1643040"/>
            <a:ext cx="5571720" cy="3929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800">
                <a:solidFill>
                  <a:srgbClr val="000000"/>
                </a:solidFill>
                <a:latin typeface="Times New Roman"/>
              </a:rPr>
              <a:t>Патриотическое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800">
                <a:solidFill>
                  <a:srgbClr val="000000"/>
                </a:solidFill>
                <a:latin typeface="Times New Roman"/>
              </a:rPr>
              <a:t>  </a:t>
            </a:r>
            <a:r>
              <a:rPr b="1" lang="ru-RU" sz="2800">
                <a:solidFill>
                  <a:srgbClr val="000000"/>
                </a:solidFill>
                <a:latin typeface="Times New Roman"/>
              </a:rPr>
              <a:t>Спортивно – оздоровительное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800">
                <a:solidFill>
                  <a:srgbClr val="000000"/>
                </a:solidFill>
                <a:latin typeface="Times New Roman"/>
              </a:rPr>
              <a:t>  </a:t>
            </a:r>
            <a:r>
              <a:rPr b="1" lang="ru-RU" sz="2800">
                <a:solidFill>
                  <a:srgbClr val="000000"/>
                </a:solidFill>
                <a:latin typeface="Times New Roman"/>
              </a:rPr>
              <a:t>Художественно- эстетическое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800">
                <a:solidFill>
                  <a:srgbClr val="000000"/>
                </a:solidFill>
                <a:latin typeface="Times New Roman"/>
              </a:rPr>
              <a:t>  </a:t>
            </a:r>
            <a:r>
              <a:rPr b="1" lang="ru-RU" sz="2800">
                <a:solidFill>
                  <a:srgbClr val="000000"/>
                </a:solidFill>
                <a:latin typeface="Times New Roman"/>
              </a:rPr>
              <a:t>Социально - педагогическое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2800">
                <a:solidFill>
                  <a:srgbClr val="000000"/>
                </a:solidFill>
                <a:latin typeface="Times New Roman"/>
              </a:rPr>
              <a:t> 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b050"/>
                </a:solidFill>
                <a:latin typeface="Times New Roman"/>
              </a:rPr>
              <a:t>Патриотическое 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Анализ книги А.П. Гайдара «Тимур и его команда».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Акция «Сотвори добро» (благоустройство соснового бора у храма Покрова и аллеи Славы)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Акция «Чистый берег»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Акция «Чистая улица»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Акция «100 кг макулатуры спасет одно дерево»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Благоустройство территории школы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Благоустройство обелиска воинам погибшим в годы ВОв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Оказание помощи ветеранам труда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Конкурсно ­ краеведческая программа «Милая столица малых деревень»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Конкурс рисунков « Мое село».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Конкурс рисунков  «Все вместе!»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КТД «Древо моей семьи»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Экскурсия на предприятия города Солигалича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Викторина «Герб Отчизны»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Линейка «Мы помним», посвященная дню памяти и скорби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"/>
            </a:pPr>
            <a:r>
              <a:rPr b="1" lang="ru-RU" sz="3200">
                <a:solidFill>
                  <a:srgbClr val="000000"/>
                </a:solidFill>
                <a:latin typeface="Times New Roman"/>
              </a:rPr>
              <a:t>Показ фильма «Мишка принимает бой»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57960" y="5214960"/>
            <a:ext cx="1928520" cy="164268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517800" y="5214960"/>
            <a:ext cx="1839960" cy="1642680"/>
          </a:xfrm>
          <a:prstGeom prst="rect">
            <a:avLst/>
          </a:prstGeom>
        </p:spPr>
      </p:pic>
      <p:pic>
        <p:nvPicPr>
          <p:cNvPr descr="" id="134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160" y="3857760"/>
            <a:ext cx="1914120" cy="1571400"/>
          </a:xfrm>
          <a:prstGeom prst="rect">
            <a:avLst/>
          </a:prstGeom>
        </p:spPr>
      </p:pic>
      <p:pic>
        <p:nvPicPr>
          <p:cNvPr descr="" id="135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29040" y="1357200"/>
            <a:ext cx="2071440" cy="1714320"/>
          </a:xfrm>
          <a:prstGeom prst="rect">
            <a:avLst/>
          </a:prstGeom>
        </p:spPr>
      </p:pic>
      <p:pic>
        <p:nvPicPr>
          <p:cNvPr descr="" id="136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43760" y="785880"/>
            <a:ext cx="2495160" cy="1499760"/>
          </a:xfrm>
          <a:prstGeom prst="rect">
            <a:avLst/>
          </a:prstGeom>
        </p:spPr>
      </p:pic>
      <p:pic>
        <p:nvPicPr>
          <p:cNvPr descr="" id="137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320" y="1785960"/>
            <a:ext cx="1104480" cy="1642680"/>
          </a:xfrm>
          <a:prstGeom prst="rect">
            <a:avLst/>
          </a:prstGeom>
        </p:spPr>
      </p:pic>
      <p:pic>
        <p:nvPicPr>
          <p:cNvPr descr="" id="138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357120" y="3857760"/>
            <a:ext cx="2190240" cy="1642680"/>
          </a:xfrm>
          <a:prstGeom prst="rect">
            <a:avLst/>
          </a:prstGeom>
        </p:spPr>
      </p:pic>
      <p:pic>
        <p:nvPicPr>
          <p:cNvPr descr="" id="139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2714760" y="3857760"/>
            <a:ext cx="1828440" cy="1571400"/>
          </a:xfrm>
          <a:prstGeom prst="rect">
            <a:avLst/>
          </a:prstGeom>
        </p:spPr>
      </p:pic>
      <p:sp>
        <p:nvSpPr>
          <p:cNvPr id="140" name="CustomShape 1"/>
          <p:cNvSpPr/>
          <p:nvPr/>
        </p:nvSpPr>
        <p:spPr>
          <a:xfrm>
            <a:off x="214200" y="3214800"/>
            <a:ext cx="242856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       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Акция «Чистый берег»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4143240" y="3143160"/>
            <a:ext cx="199980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Акция «Чистая улица»</a:t>
            </a:r>
            <a:endParaRPr/>
          </a:p>
        </p:txBody>
      </p:sp>
      <p:sp>
        <p:nvSpPr>
          <p:cNvPr id="142" name="CustomShape 3"/>
          <p:cNvSpPr/>
          <p:nvPr/>
        </p:nvSpPr>
        <p:spPr>
          <a:xfrm>
            <a:off x="6286680" y="2428920"/>
            <a:ext cx="257148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Акция «Сотвори добро»</a:t>
            </a:r>
            <a:endParaRPr/>
          </a:p>
        </p:txBody>
      </p:sp>
      <p:sp>
        <p:nvSpPr>
          <p:cNvPr id="143" name="CustomShape 4"/>
          <p:cNvSpPr/>
          <p:nvPr/>
        </p:nvSpPr>
        <p:spPr>
          <a:xfrm>
            <a:off x="357120" y="5715000"/>
            <a:ext cx="621468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Оказание помощи ветерану педагогического труда Кокоревой В.А.</a:t>
            </a:r>
            <a:endParaRPr/>
          </a:p>
        </p:txBody>
      </p:sp>
      <p:pic>
        <p:nvPicPr>
          <p:cNvPr descr="" id="144" name="Рисунок 17"/>
          <p:cNvPicPr/>
          <p:nvPr/>
        </p:nvPicPr>
        <p:blipFill>
          <a:blip r:embed="rId8"/>
          <a:stretch>
            <a:fillRect/>
          </a:stretch>
        </p:blipFill>
        <p:spPr>
          <a:xfrm>
            <a:off x="8572680" y="2786040"/>
            <a:ext cx="1856880" cy="1785600"/>
          </a:xfrm>
          <a:prstGeom prst="rect">
            <a:avLst/>
          </a:prstGeom>
        </p:spPr>
      </p:pic>
      <p:sp>
        <p:nvSpPr>
          <p:cNvPr id="145" name="CustomShape 5"/>
          <p:cNvSpPr/>
          <p:nvPr/>
        </p:nvSpPr>
        <p:spPr>
          <a:xfrm>
            <a:off x="6572160" y="4929120"/>
            <a:ext cx="242856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Укладка дров пенсионеру Федоровой В.А. 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57120" y="3214800"/>
            <a:ext cx="221436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Акция «100 кг макулатуры спасут одно дерево»</a:t>
            </a:r>
            <a:endParaRPr/>
          </a:p>
        </p:txBody>
      </p:sp>
      <p:pic>
        <p:nvPicPr>
          <p:cNvPr descr="" id="147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71880" y="2143080"/>
            <a:ext cx="2999880" cy="2142720"/>
          </a:xfrm>
          <a:prstGeom prst="rect">
            <a:avLst/>
          </a:prstGeom>
        </p:spPr>
      </p:pic>
      <p:pic>
        <p:nvPicPr>
          <p:cNvPr descr="" id="148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15040" y="3071880"/>
            <a:ext cx="2714400" cy="1499760"/>
          </a:xfrm>
          <a:prstGeom prst="rect">
            <a:avLst/>
          </a:prstGeom>
        </p:spPr>
      </p:pic>
      <p:pic>
        <p:nvPicPr>
          <p:cNvPr descr="" id="149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15040" y="1428840"/>
            <a:ext cx="2736000" cy="1542600"/>
          </a:xfrm>
          <a:prstGeom prst="rect">
            <a:avLst/>
          </a:prstGeom>
        </p:spPr>
      </p:pic>
      <p:sp>
        <p:nvSpPr>
          <p:cNvPr id="150" name="CustomShape 2"/>
          <p:cNvSpPr/>
          <p:nvPr/>
        </p:nvSpPr>
        <p:spPr>
          <a:xfrm>
            <a:off x="3000240" y="1643040"/>
            <a:ext cx="299988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Конкурс рисунков  «Все вместе!» </a:t>
            </a:r>
            <a:endParaRPr/>
          </a:p>
        </p:txBody>
      </p:sp>
      <p:pic>
        <p:nvPicPr>
          <p:cNvPr descr="" id="15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357960" y="5429160"/>
            <a:ext cx="1839960" cy="1428480"/>
          </a:xfrm>
          <a:prstGeom prst="rect">
            <a:avLst/>
          </a:prstGeom>
        </p:spPr>
      </p:pic>
      <p:pic>
        <p:nvPicPr>
          <p:cNvPr descr="" id="15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57120" y="3857760"/>
            <a:ext cx="2142720" cy="1714320"/>
          </a:xfrm>
          <a:prstGeom prst="rect">
            <a:avLst/>
          </a:prstGeom>
        </p:spPr>
      </p:pic>
      <p:sp>
        <p:nvSpPr>
          <p:cNvPr id="153" name="CustomShape 3"/>
          <p:cNvSpPr/>
          <p:nvPr/>
        </p:nvSpPr>
        <p:spPr>
          <a:xfrm>
            <a:off x="357120" y="5786280"/>
            <a:ext cx="249984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Митинг «Мы помним»</a:t>
            </a:r>
            <a:endParaRPr/>
          </a:p>
        </p:txBody>
      </p:sp>
      <p:pic>
        <p:nvPicPr>
          <p:cNvPr descr="" id="154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714760" y="4643280"/>
            <a:ext cx="2018880" cy="1514160"/>
          </a:xfrm>
          <a:prstGeom prst="rect">
            <a:avLst/>
          </a:prstGeom>
        </p:spPr>
      </p:pic>
      <p:pic>
        <p:nvPicPr>
          <p:cNvPr descr="" id="155" name="Рисунок 15"/>
          <p:cNvPicPr/>
          <p:nvPr/>
        </p:nvPicPr>
        <p:blipFill>
          <a:blip r:embed="rId7"/>
          <a:stretch>
            <a:fillRect/>
          </a:stretch>
        </p:blipFill>
        <p:spPr>
          <a:xfrm>
            <a:off x="4786200" y="4643280"/>
            <a:ext cx="1785600" cy="1518840"/>
          </a:xfrm>
          <a:prstGeom prst="rect">
            <a:avLst/>
          </a:prstGeom>
        </p:spPr>
      </p:pic>
      <p:sp>
        <p:nvSpPr>
          <p:cNvPr id="156" name="CustomShape 4"/>
          <p:cNvSpPr/>
          <p:nvPr/>
        </p:nvSpPr>
        <p:spPr>
          <a:xfrm>
            <a:off x="2714760" y="6429240"/>
            <a:ext cx="378576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Благоустройство территории обелиска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57120" y="3214800"/>
            <a:ext cx="221436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Акция «100 кг макулатуры спасут одно дерево»</a:t>
            </a:r>
            <a:endParaRPr/>
          </a:p>
        </p:txBody>
      </p:sp>
      <p:pic>
        <p:nvPicPr>
          <p:cNvPr descr="" id="158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3071880" y="2143080"/>
            <a:ext cx="2999880" cy="2142720"/>
          </a:xfrm>
          <a:prstGeom prst="rect">
            <a:avLst/>
          </a:prstGeom>
        </p:spPr>
      </p:pic>
      <p:pic>
        <p:nvPicPr>
          <p:cNvPr descr="" id="159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15040" y="3071880"/>
            <a:ext cx="2714400" cy="1499760"/>
          </a:xfrm>
          <a:prstGeom prst="rect">
            <a:avLst/>
          </a:prstGeom>
        </p:spPr>
      </p:pic>
      <p:pic>
        <p:nvPicPr>
          <p:cNvPr descr="" id="160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15040" y="1428840"/>
            <a:ext cx="2736000" cy="1542600"/>
          </a:xfrm>
          <a:prstGeom prst="rect">
            <a:avLst/>
          </a:prstGeom>
        </p:spPr>
      </p:pic>
      <p:sp>
        <p:nvSpPr>
          <p:cNvPr id="161" name="CustomShape 2"/>
          <p:cNvSpPr/>
          <p:nvPr/>
        </p:nvSpPr>
        <p:spPr>
          <a:xfrm>
            <a:off x="3000240" y="1643040"/>
            <a:ext cx="299988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Конкурс рисунков  «Все вместе!» </a:t>
            </a:r>
            <a:endParaRPr/>
          </a:p>
        </p:txBody>
      </p:sp>
      <p:pic>
        <p:nvPicPr>
          <p:cNvPr descr="" id="162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357960" y="5429160"/>
            <a:ext cx="1839960" cy="1428480"/>
          </a:xfrm>
          <a:prstGeom prst="rect">
            <a:avLst/>
          </a:prstGeom>
        </p:spPr>
      </p:pic>
      <p:pic>
        <p:nvPicPr>
          <p:cNvPr descr="" id="163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57120" y="3857760"/>
            <a:ext cx="2142720" cy="1714320"/>
          </a:xfrm>
          <a:prstGeom prst="rect">
            <a:avLst/>
          </a:prstGeom>
        </p:spPr>
      </p:pic>
      <p:sp>
        <p:nvSpPr>
          <p:cNvPr id="164" name="CustomShape 3"/>
          <p:cNvSpPr/>
          <p:nvPr/>
        </p:nvSpPr>
        <p:spPr>
          <a:xfrm>
            <a:off x="357120" y="5786280"/>
            <a:ext cx="249984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/>
              </a:rPr>
              <a:t>Митинг «Мы помним»</a:t>
            </a:r>
            <a:endParaRPr/>
          </a:p>
        </p:txBody>
      </p:sp>
      <p:pic>
        <p:nvPicPr>
          <p:cNvPr descr="" id="16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714760" y="4643280"/>
            <a:ext cx="2018880" cy="1514160"/>
          </a:xfrm>
          <a:prstGeom prst="rect">
            <a:avLst/>
          </a:prstGeom>
        </p:spPr>
      </p:pic>
      <p:pic>
        <p:nvPicPr>
          <p:cNvPr descr="" id="166" name="Рисунок 15"/>
          <p:cNvPicPr/>
          <p:nvPr/>
        </p:nvPicPr>
        <p:blipFill>
          <a:blip r:embed="rId7"/>
          <a:stretch>
            <a:fillRect/>
          </a:stretch>
        </p:blipFill>
        <p:spPr>
          <a:xfrm>
            <a:off x="4786200" y="4643280"/>
            <a:ext cx="1785600" cy="1518840"/>
          </a:xfrm>
          <a:prstGeom prst="rect">
            <a:avLst/>
          </a:prstGeom>
        </p:spPr>
      </p:pic>
      <p:sp>
        <p:nvSpPr>
          <p:cNvPr id="167" name="CustomShape 4"/>
          <p:cNvSpPr/>
          <p:nvPr/>
        </p:nvSpPr>
        <p:spPr>
          <a:xfrm>
            <a:off x="2714760" y="6429240"/>
            <a:ext cx="3785760" cy="303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Times New Roman"/>
              </a:rPr>
              <a:t>Благоустройство территории обелиска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UX25FU4DC2SS-416-619</_dlc_DocId>
    <_dlc_DocIdUrl xmlns="abdb83d0-779d-445a-a542-78c4e7e32ea9">
      <Url>http://www.eduportal44.ru/soligalich/Korov_OSchool/1/_layouts/15/DocIdRedir.aspx?ID=UX25FU4DC2SS-416-619</Url>
      <Description>UX25FU4DC2SS-416-619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CA0EC5442C4BB469E9E8DFC319EABA4" ma:contentTypeVersion="0" ma:contentTypeDescription="Создание документа." ma:contentTypeScope="" ma:versionID="5208db86c6d3eaf7450807767309375a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1d4fe4568dadb21deafbc8a24a1946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AB669AC-C451-42CD-9321-E459C08BCB4E}"/>
</file>

<file path=customXml/itemProps2.xml><?xml version="1.0" encoding="utf-8"?>
<ds:datastoreItem xmlns:ds="http://schemas.openxmlformats.org/officeDocument/2006/customXml" ds:itemID="{8B58C2E0-58C2-4D02-9BAC-BB98AF8380F3}"/>
</file>

<file path=customXml/itemProps3.xml><?xml version="1.0" encoding="utf-8"?>
<ds:datastoreItem xmlns:ds="http://schemas.openxmlformats.org/officeDocument/2006/customXml" ds:itemID="{757EB3D3-ECC1-47D8-921E-3DEC783E6CD4}"/>
</file>

<file path=customXml/itemProps4.xml><?xml version="1.0" encoding="utf-8"?>
<ds:datastoreItem xmlns:ds="http://schemas.openxmlformats.org/officeDocument/2006/customXml" ds:itemID="{9982213E-61E2-4B39-B9B3-9EB4E10EA53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0x0101004CA0EC5442C4BB469E9E8DFC319EABA4</vt:lpwstr>
  </property>
  <property fmtid="{D5CDD505-2E9C-101B-9397-08002B2CF9AE}" pid="3" name="_dlc_DocIdItemGuid">
    <vt:lpwstr>79764e8e-d06e-43f9-ba3c-9dee3f6bf94d</vt:lpwstr>
  </property>
</Properties>
</file>