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5" r:id="rId4"/>
    <p:sldId id="276" r:id="rId5"/>
    <p:sldId id="277" r:id="rId6"/>
    <p:sldId id="272" r:id="rId7"/>
    <p:sldId id="273" r:id="rId8"/>
    <p:sldId id="269" r:id="rId9"/>
    <p:sldId id="278" r:id="rId10"/>
    <p:sldId id="267" r:id="rId11"/>
    <p:sldId id="264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Лист1!$D$9:$K$9</c:f>
              <c:strCache>
                <c:ptCount val="8"/>
                <c:pt idx="0">
                  <c:v>обществознание</c:v>
                </c:pt>
                <c:pt idx="1">
                  <c:v>биология</c:v>
                </c:pt>
                <c:pt idx="2">
                  <c:v>литература</c:v>
                </c:pt>
                <c:pt idx="3">
                  <c:v>история</c:v>
                </c:pt>
                <c:pt idx="4">
                  <c:v>обж</c:v>
                </c:pt>
                <c:pt idx="5">
                  <c:v>информатика</c:v>
                </c:pt>
                <c:pt idx="6">
                  <c:v>социальные</c:v>
                </c:pt>
                <c:pt idx="7">
                  <c:v>другие</c:v>
                </c:pt>
              </c:strCache>
            </c:strRef>
          </c:cat>
          <c:val>
            <c:numRef>
              <c:f>Лист1!$D$8:$K$8</c:f>
              <c:numCache>
                <c:formatCode>General</c:formatCode>
                <c:ptCount val="8"/>
                <c:pt idx="0">
                  <c:v>30</c:v>
                </c:pt>
                <c:pt idx="1">
                  <c:v>24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733696"/>
        <c:axId val="40744832"/>
      </c:barChart>
      <c:catAx>
        <c:axId val="4073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744832"/>
        <c:crosses val="autoZero"/>
        <c:auto val="1"/>
        <c:lblAlgn val="ctr"/>
        <c:lblOffset val="100"/>
        <c:noMultiLvlLbl val="0"/>
      </c:catAx>
      <c:valAx>
        <c:axId val="4074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33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</a:t>
            </a:r>
            <a:r>
              <a:rPr lang="ru-RU" baseline="0" dirty="0"/>
              <a:t> участников проектно-исследовательской </a:t>
            </a:r>
            <a:r>
              <a:rPr lang="ru-RU" baseline="0" dirty="0" smtClean="0"/>
              <a:t>деятельности, чел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Лист1!$E$7:$G$7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Лист1!$E$6:$G$6</c:f>
              <c:numCache>
                <c:formatCode>General</c:formatCode>
                <c:ptCount val="3"/>
                <c:pt idx="0">
                  <c:v>24</c:v>
                </c:pt>
                <c:pt idx="1">
                  <c:v>75</c:v>
                </c:pt>
                <c:pt idx="2">
                  <c:v>138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670336"/>
        <c:axId val="40681472"/>
      </c:barChart>
      <c:catAx>
        <c:axId val="4067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40681472"/>
        <c:crosses val="autoZero"/>
        <c:auto val="1"/>
        <c:lblAlgn val="ctr"/>
        <c:lblOffset val="100"/>
        <c:noMultiLvlLbl val="0"/>
      </c:catAx>
      <c:valAx>
        <c:axId val="4068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70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EC7474-242D-4C37-A510-6AD80FE98DD5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5A7A158-8BD3-438E-A9B8-C12D88B60F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2212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/>
              <a:t>Организация проектно-исследовательской деятельности школьников во внеурочной сфере</a:t>
            </a:r>
            <a:r>
              <a:rPr lang="ru-RU" sz="3200" smtClean="0"/>
              <a:t> </a:t>
            </a:r>
            <a:r>
              <a:rPr lang="ru-RU" sz="3200" dirty="0" smtClean="0"/>
              <a:t>основного общего образования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077072"/>
            <a:ext cx="6400800" cy="224753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Смирнова Анна Юрьевна, заместитель директора</a:t>
            </a:r>
          </a:p>
          <a:p>
            <a:pPr algn="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бюджетного общеобразовательного учреждения города Костромы</a:t>
            </a:r>
          </a:p>
          <a:p>
            <a:pPr algn="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«Средняя общеобразовательная школа № 29»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Выбор предметных областей, %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489574"/>
              </p:ext>
            </p:extLst>
          </p:nvPr>
        </p:nvGraphicFramePr>
        <p:xfrm>
          <a:off x="323528" y="2132856"/>
          <a:ext cx="83529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15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461218"/>
              </p:ext>
            </p:extLst>
          </p:nvPr>
        </p:nvGraphicFramePr>
        <p:xfrm>
          <a:off x="323528" y="1196752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Благодарю за </a:t>
            </a:r>
            <a:r>
              <a:rPr lang="ru-RU" dirty="0" smtClean="0"/>
              <a:t>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552728" cy="796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3300"/>
                </a:solidFill>
              </a:rPr>
              <a:t>Нормативная база</a:t>
            </a:r>
          </a:p>
        </p:txBody>
      </p:sp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79512" y="1435535"/>
            <a:ext cx="5328592" cy="3649649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ru-RU" sz="2800" b="1" dirty="0"/>
              <a:t>Положение </a:t>
            </a:r>
            <a:r>
              <a:rPr lang="x-none" sz="2800" b="1"/>
              <a:t>об организации проектно-исследовательской деятельности учащихся</a:t>
            </a:r>
            <a:endParaRPr lang="ru-R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Основная образовательная программа;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Программа воспитания и социализации;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План внеурочной деятельности ООО;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Рабочие программы по предметам, внеурочной деятельности «Основы проектной деятельности» (5-9 класс);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Воспитательная программа класса.</a:t>
            </a:r>
          </a:p>
          <a:p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2817" r="24479" b="36936"/>
          <a:stretch/>
        </p:blipFill>
        <p:spPr bwMode="auto">
          <a:xfrm>
            <a:off x="3059832" y="4647343"/>
            <a:ext cx="5788603" cy="224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22173" r="65283" b="9970"/>
          <a:stretch/>
        </p:blipFill>
        <p:spPr bwMode="auto">
          <a:xfrm>
            <a:off x="6210206" y="692696"/>
            <a:ext cx="2638229" cy="368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Алгоритм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6984776" cy="3603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Шаг 1. Тематика проектов учителями - предметниками по разделам по предмета</a:t>
            </a:r>
          </a:p>
          <a:p>
            <a:r>
              <a:rPr lang="ru-RU" dirty="0" smtClean="0"/>
              <a:t>Шаг 2. Систематизация тем в единую таблицу</a:t>
            </a:r>
          </a:p>
          <a:p>
            <a:r>
              <a:rPr lang="ru-RU" dirty="0" smtClean="0"/>
              <a:t>Шаг 3. Анализ и классификация проектов по критериям</a:t>
            </a:r>
          </a:p>
          <a:p>
            <a:r>
              <a:rPr lang="ru-RU" dirty="0" smtClean="0"/>
              <a:t>Шаг 4. Внесение изменений в тематику проектов</a:t>
            </a:r>
          </a:p>
          <a:p>
            <a:r>
              <a:rPr lang="ru-RU" dirty="0" smtClean="0"/>
              <a:t>Шаг 5. Составление циклограммы на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Тематика  проектов учителем - предметником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3" y="1484784"/>
          <a:ext cx="7416826" cy="26834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8420"/>
                <a:gridCol w="713156"/>
                <a:gridCol w="1711575"/>
                <a:gridCol w="1568944"/>
                <a:gridCol w="1188593"/>
                <a:gridCol w="123613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 проекта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522338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Биология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Бактерии в жизни моей семьи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 </a:t>
                      </a:r>
                      <a:endParaRPr lang="ru-RU" sz="1400" dirty="0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Хлеб устойчивый </a:t>
                      </a:r>
                    </a:p>
                    <a:p>
                      <a:r>
                        <a:rPr lang="ru-RU" sz="1400" dirty="0" smtClean="0"/>
                        <a:t>к  плесени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0893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Зеленый паспорт</a:t>
                      </a:r>
                      <a:r>
                        <a:rPr lang="ru-RU" sz="1400" baseline="0" dirty="0" smtClean="0"/>
                        <a:t> кабинета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Социальный, </a:t>
                      </a:r>
                      <a:r>
                        <a:rPr lang="ru-RU" sz="1400" dirty="0" err="1" smtClean="0"/>
                        <a:t>межпредметный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Долгосрочный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Рисунок 2" descr="M:\DCIM\100MSDCF\DSC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2755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2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108827"/>
              </p:ext>
            </p:extLst>
          </p:nvPr>
        </p:nvGraphicFramePr>
        <p:xfrm>
          <a:off x="425745" y="687976"/>
          <a:ext cx="8322719" cy="36771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9080"/>
                <a:gridCol w="2724056"/>
                <a:gridCol w="2215995"/>
                <a:gridCol w="2703588"/>
              </a:tblGrid>
              <a:tr h="449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81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/>
                        <a:t> Г.  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90000"/>
                            </a:schemeClr>
                          </a:solidFill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solidFill>
                          <a:schemeClr val="bg2">
                            <a:lumMod val="9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Телевизор и компьютер – ваши друзья и враги (И. К)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Разработка комплекса </a:t>
                      </a:r>
                      <a:r>
                        <a:rPr lang="ru-RU" sz="1200" dirty="0" err="1">
                          <a:highlight>
                            <a:srgbClr val="FFFF00"/>
                          </a:highlight>
                        </a:rPr>
                        <a:t>общеразвивающих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 упражнений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1412776"/>
            <a:ext cx="2808312" cy="7920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Обитатели  моей  малой  Родины (Г. Д.)</a:t>
            </a:r>
          </a:p>
          <a:p>
            <a:pPr fontAlgn="t"/>
            <a:r>
              <a:rPr lang="ru-RU" sz="1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Растения и животные Костромской области, занесённые в Красную книгу (И.  Д)</a:t>
            </a:r>
          </a:p>
          <a:p>
            <a:pPr algn="ctr"/>
            <a:endParaRPr lang="ru-RU" dirty="0"/>
          </a:p>
        </p:txBody>
      </p:sp>
      <p:pic>
        <p:nvPicPr>
          <p:cNvPr id="8" name="Рисунок 5" descr="M:\DCIM\100MSDCF\DSC00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3456384" cy="23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2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4.72222E-6 0.10717 C -4.72222E-6 0.15555 0.1507 0.21528 0.27362 0.21528 L 0.5474 0.2152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8397" y="609601"/>
            <a:ext cx="6447234" cy="854075"/>
          </a:xfrm>
        </p:spPr>
        <p:txBody>
          <a:bodyPr/>
          <a:lstStyle/>
          <a:p>
            <a:pPr eaLnBrk="1" hangingPunct="1"/>
            <a:r>
              <a:rPr lang="ru-RU" altLang="ru-RU" smtClean="0"/>
              <a:t>Темы проектов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8397" y="1803401"/>
            <a:ext cx="6447234" cy="4238625"/>
          </a:xfrm>
        </p:spPr>
        <p:txBody>
          <a:bodyPr/>
          <a:lstStyle/>
          <a:p>
            <a:pPr eaLnBrk="1" hangingPunct="1"/>
            <a:endParaRPr lang="ru-RU" altLang="ru-RU" sz="1800" smtClean="0"/>
          </a:p>
        </p:txBody>
      </p:sp>
      <p:pic>
        <p:nvPicPr>
          <p:cNvPr id="8196" name="Picture 4" descr="H:\Files\Проекты 6 А\Проекты\Проекты дете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0175"/>
            <a:ext cx="864096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4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Мини-отчеты по проектам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9582" y="1520825"/>
            <a:ext cx="3137297" cy="387985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1. Этап работы над проектом</a:t>
            </a:r>
          </a:p>
          <a:p>
            <a:pPr eaLnBrk="1" hangingPunct="1"/>
            <a:r>
              <a:rPr lang="ru-RU" altLang="ru-RU" sz="2000" smtClean="0"/>
              <a:t>2.  Что планировалось на данном этапе?</a:t>
            </a:r>
          </a:p>
          <a:p>
            <a:pPr eaLnBrk="1" hangingPunct="1"/>
            <a:r>
              <a:rPr lang="ru-RU" altLang="ru-RU" sz="2000" smtClean="0"/>
              <a:t>3. Что получилось?</a:t>
            </a:r>
          </a:p>
        </p:txBody>
      </p:sp>
      <p:sp>
        <p:nvSpPr>
          <p:cNvPr id="9220" name="Содержимое 4"/>
          <p:cNvSpPr>
            <a:spLocks noGrp="1"/>
          </p:cNvSpPr>
          <p:nvPr>
            <p:ph sz="half" idx="2"/>
          </p:nvPr>
        </p:nvSpPr>
        <p:spPr>
          <a:xfrm>
            <a:off x="3758803" y="1611314"/>
            <a:ext cx="3138488" cy="3881437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4. С какими затруднениями встретились?</a:t>
            </a:r>
          </a:p>
          <a:p>
            <a:pPr eaLnBrk="1" hangingPunct="1"/>
            <a:r>
              <a:rPr lang="ru-RU" altLang="ru-RU" sz="2000" smtClean="0"/>
              <a:t>5. Какой будет следующий шаг?</a:t>
            </a:r>
          </a:p>
          <a:p>
            <a:endParaRPr lang="ru-RU" altLang="ru-RU" smtClean="0"/>
          </a:p>
        </p:txBody>
      </p:sp>
      <p:pic>
        <p:nvPicPr>
          <p:cNvPr id="8196" name="Picture 4" descr="H:\Files\Проекты 6 А\Проекты\Маршрут проекта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09396"/>
            <a:ext cx="7920880" cy="289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:\Files\Видеомонтаж\2014-2015\6 А\Проекты\DSCN73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4377" y="764704"/>
            <a:ext cx="237662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I:\администрат раб\проект деят\проект\фото проект\P1240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5241"/>
            <a:ext cx="3943160" cy="2636796"/>
          </a:xfrm>
          <a:prstGeom prst="rect">
            <a:avLst/>
          </a:prstGeom>
          <a:noFill/>
        </p:spPr>
      </p:pic>
      <p:pic>
        <p:nvPicPr>
          <p:cNvPr id="41989" name="Picture 5" descr="I:\администрат раб\проект деят\проект\фото проект\IMG_7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471" y="908720"/>
            <a:ext cx="3802340" cy="2633317"/>
          </a:xfrm>
          <a:prstGeom prst="rect">
            <a:avLst/>
          </a:prstGeom>
          <a:noFill/>
        </p:spPr>
      </p:pic>
      <p:pic>
        <p:nvPicPr>
          <p:cNvPr id="41987" name="Picture 3" descr="I:\администрат раб\проект деят\проект\фото проект\P1240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480" y="3947918"/>
            <a:ext cx="3882503" cy="2596234"/>
          </a:xfrm>
          <a:prstGeom prst="rect">
            <a:avLst/>
          </a:prstGeom>
          <a:noFill/>
        </p:spPr>
      </p:pic>
      <p:pic>
        <p:nvPicPr>
          <p:cNvPr id="41990" name="Picture 6" descr="I:\администрат раб\проект деят\проект\Новая папка\P124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471" y="3947918"/>
            <a:ext cx="3802340" cy="2542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0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1755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648C4E2214741AF8D91814AA41F79" ma:contentTypeVersion="" ma:contentTypeDescription="Создание документа." ma:contentTypeScope="" ma:versionID="ad2fe81caeb0a05436ac334f402b7d40">
  <xsd:schema xmlns:xsd="http://www.w3.org/2001/XMLSchema" xmlns:xs="http://www.w3.org/2001/XMLSchema" xmlns:p="http://schemas.microsoft.com/office/2006/metadata/properties" xmlns:ns2="cb86a899-a0f8-418d-86e2-5f8ad663e88b" targetNamespace="http://schemas.microsoft.com/office/2006/metadata/properties" ma:root="true" ma:fieldsID="f9e93caee784f3405e84216b02f82c71" ns2:_="">
    <xsd:import namespace="cb86a899-a0f8-418d-86e2-5f8ad663e88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6a899-a0f8-418d-86e2-5f8ad663e8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73F439-9F1B-4F02-A13D-AA7A704F24A0}"/>
</file>

<file path=customXml/itemProps2.xml><?xml version="1.0" encoding="utf-8"?>
<ds:datastoreItem xmlns:ds="http://schemas.openxmlformats.org/officeDocument/2006/customXml" ds:itemID="{A81BFB44-6118-41CD-A266-F5574D222009}"/>
</file>

<file path=customXml/itemProps3.xml><?xml version="1.0" encoding="utf-8"?>
<ds:datastoreItem xmlns:ds="http://schemas.openxmlformats.org/officeDocument/2006/customXml" ds:itemID="{3AD1E60A-F7A2-423F-B271-6D27E4CB6E89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531</TotalTime>
  <Words>297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Организация проектно-исследовательской деятельности школьников во внеурочной сфере основного общего образования</vt:lpstr>
      <vt:lpstr>Нормативная база</vt:lpstr>
      <vt:lpstr>Алгоритм </vt:lpstr>
      <vt:lpstr>Тематика  проектов учителем - предметником</vt:lpstr>
      <vt:lpstr>Презентация PowerPoint</vt:lpstr>
      <vt:lpstr>Темы проектов</vt:lpstr>
      <vt:lpstr>Мини-отчеты по проектам</vt:lpstr>
      <vt:lpstr>Презентация PowerPoint</vt:lpstr>
      <vt:lpstr>Презентация PowerPoint</vt:lpstr>
      <vt:lpstr>Выбор предметных областей, %</vt:lpstr>
      <vt:lpstr>Презентация PowerPoint</vt:lpstr>
      <vt:lpstr>Благодарю за внимание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проектной деятельности в школе  за 2015-2016 учебный год</dc:title>
  <dc:creator>Лариса</dc:creator>
  <cp:lastModifiedBy>а</cp:lastModifiedBy>
  <cp:revision>43</cp:revision>
  <dcterms:created xsi:type="dcterms:W3CDTF">2016-05-28T01:14:52Z</dcterms:created>
  <dcterms:modified xsi:type="dcterms:W3CDTF">2016-08-19T05:44:52Z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0x010100CE5648C4E2214741AF8D91814AA41F79</vt:lpwstr>
  </property>
</Properties>
</file>