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4" r:id="rId2"/>
    <p:sldId id="305" r:id="rId3"/>
    <p:sldId id="330" r:id="rId4"/>
    <p:sldId id="351" r:id="rId5"/>
    <p:sldId id="316" r:id="rId6"/>
    <p:sldId id="317" r:id="rId7"/>
    <p:sldId id="416" r:id="rId8"/>
    <p:sldId id="259" r:id="rId9"/>
    <p:sldId id="266" r:id="rId10"/>
    <p:sldId id="279" r:id="rId11"/>
    <p:sldId id="292" r:id="rId12"/>
    <p:sldId id="275" r:id="rId13"/>
    <p:sldId id="319" r:id="rId14"/>
    <p:sldId id="435" r:id="rId15"/>
    <p:sldId id="437" r:id="rId16"/>
    <p:sldId id="438" r:id="rId17"/>
    <p:sldId id="321" r:id="rId18"/>
    <p:sldId id="420" r:id="rId19"/>
    <p:sldId id="270" r:id="rId20"/>
    <p:sldId id="433" r:id="rId21"/>
    <p:sldId id="272" r:id="rId22"/>
    <p:sldId id="273" r:id="rId23"/>
    <p:sldId id="428" r:id="rId24"/>
    <p:sldId id="436" r:id="rId25"/>
    <p:sldId id="44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12" autoAdjust="0"/>
    <p:restoredTop sz="86456" autoAdjust="0"/>
  </p:normalViewPr>
  <p:slideViewPr>
    <p:cSldViewPr>
      <p:cViewPr varScale="1">
        <p:scale>
          <a:sx n="76" d="100"/>
          <a:sy n="76" d="100"/>
        </p:scale>
        <p:origin x="-11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44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222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CFA5B-3E1D-4AF6-B690-6295DF241C93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F4C5A-FAB8-4807-BDC8-495AF91974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252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4C5A-FAB8-4807-BDC8-495AF919746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обложка вар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512260" cy="68881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Shaposhnikova\Desktop\Новая папка\1_56e0d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59719"/>
            <a:ext cx="7596213" cy="53553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214291"/>
            <a:ext cx="6072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Интерактивное мероприятие «Старая, старая школа»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4248472" cy="1143000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ru-RU" dirty="0" smtClean="0">
                <a:latin typeface="+mn-lt"/>
              </a:rPr>
              <a:t>«Приглашение на                                                                   Бал»</a:t>
            </a:r>
          </a:p>
        </p:txBody>
      </p:sp>
      <p:pic>
        <p:nvPicPr>
          <p:cNvPr id="14340" name="Picture 4" descr="P10403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14400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C:\Documents and Settings\ГУК\Рабочий стол\Новая папка\DSC09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246" y="116632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фото каталог\фото 2014\фото бал\IMG_7300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8698" y="3789040"/>
            <a:ext cx="4323182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Интерактивное мероприятие</a:t>
            </a:r>
            <a:br>
              <a:rPr lang="ru-RU" sz="2800" b="1" dirty="0" smtClean="0"/>
            </a:br>
            <a:r>
              <a:rPr lang="ru-RU" sz="2800" b="1" dirty="0" smtClean="0"/>
              <a:t>«Рождество </a:t>
            </a:r>
            <a:r>
              <a:rPr lang="en-US" sz="2800" b="1" dirty="0" smtClean="0"/>
              <a:t>XIX</a:t>
            </a:r>
            <a:r>
              <a:rPr lang="ru-RU" sz="2800" b="1" dirty="0" smtClean="0"/>
              <a:t> века»</a:t>
            </a:r>
            <a:endParaRPr lang="ru-RU" sz="2800" b="1" dirty="0"/>
          </a:p>
        </p:txBody>
      </p:sp>
      <p:pic>
        <p:nvPicPr>
          <p:cNvPr id="3" name="Picture 2" descr="C:\Users\MShaposhnikova\Desktop\Новая папка\IMG_7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7639890" cy="5097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 descr="CIMG03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039" y="260648"/>
            <a:ext cx="384042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IMG03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3816424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MShaposhnikova\Desktop\Новая папка\nEtB6a30sv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010" y="3573016"/>
            <a:ext cx="4177666" cy="2846035"/>
          </a:xfrm>
          <a:prstGeom prst="rect">
            <a:avLst/>
          </a:prstGeom>
          <a:noFill/>
        </p:spPr>
      </p:pic>
      <p:pic>
        <p:nvPicPr>
          <p:cNvPr id="12" name="Picture 2" descr="C:\Users\MShaposhnikova\Desktop\Новая папка\IMG_72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2656"/>
            <a:ext cx="4209179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Музейно-образовательные занятия на  выставках и экспозициях</a:t>
            </a:r>
            <a:endParaRPr lang="ru-RU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528392" cy="264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473" y="1556792"/>
            <a:ext cx="338800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7" name="Picture 1" descr="C:\Users\admin\Desktop\музей-школа\проект на 25.05\15 гимн. посвящение в худ. 19.02.16\DSC_1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933056"/>
            <a:ext cx="4131309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690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1700808"/>
            <a:ext cx="8496944" cy="388843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/>
              <a:t>Музейная педагогика в образовательной среде Костромской области </a:t>
            </a:r>
            <a:br>
              <a:rPr lang="ru-RU" sz="3600" b="1" dirty="0" smtClean="0"/>
            </a:br>
            <a:r>
              <a:rPr lang="ru-RU" sz="3600" b="1" dirty="0" smtClean="0"/>
              <a:t>в условиях взаимодействия образовательных организаций с музеями Костромской области</a:t>
            </a:r>
            <a:endParaRPr lang="ru-RU" sz="36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116632"/>
            <a:ext cx="9144000" cy="1752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Департамент культуры Костромской области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Департамент образования Костромской области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Институт развития образования Костромской области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Костромской историко-архитектурный  и художественный музей-заповедник</a:t>
            </a:r>
          </a:p>
          <a:p>
            <a:pPr>
              <a:lnSpc>
                <a:spcPct val="150000"/>
              </a:lnSpc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68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9472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г. Кострома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Кадетская школа-интернат </a:t>
            </a:r>
            <a:br>
              <a:rPr lang="ru-RU" sz="2400" dirty="0" smtClean="0"/>
            </a:br>
            <a:r>
              <a:rPr lang="ru-RU" sz="2400" dirty="0" smtClean="0"/>
              <a:t>Гимназия № 15 </a:t>
            </a:r>
            <a:br>
              <a:rPr lang="ru-RU" sz="2400" dirty="0" smtClean="0"/>
            </a:br>
            <a:r>
              <a:rPr lang="ru-RU" sz="2400" dirty="0" smtClean="0"/>
              <a:t>Средняя общеобразовательная школа № 35 Средняя общеобразовательная школа № 14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b="1" dirty="0" smtClean="0"/>
              <a:t>Костромской район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«Некрасовская начальная общеобразовательная школа»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b="1" dirty="0" smtClean="0"/>
              <a:t>Костромская область, г. Галич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«Гимназия № 1 им. Л.И.Белова»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ИТОГИ: </a:t>
            </a:r>
            <a:r>
              <a:rPr lang="ru-RU" sz="2400" b="1" dirty="0" smtClean="0"/>
              <a:t>Внеурочных мероприятий – 31</a:t>
            </a:r>
            <a:br>
              <a:rPr lang="ru-RU" sz="2400" b="1" dirty="0" smtClean="0"/>
            </a:br>
            <a:r>
              <a:rPr lang="ru-RU" sz="2400" b="1" dirty="0" smtClean="0"/>
              <a:t>Участников проектных занятий – 549 ученика</a:t>
            </a:r>
            <a:br>
              <a:rPr lang="ru-RU" sz="2400" b="1" dirty="0" smtClean="0"/>
            </a:b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7329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6107" y="304870"/>
            <a:ext cx="18473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dirty="0" smtClean="0">
              <a:latin typeface="DS Yermak_D" pitchFamily="66" charset="-52"/>
            </a:endParaRPr>
          </a:p>
          <a:p>
            <a:endParaRPr lang="ru-RU" sz="3600" dirty="0" smtClean="0">
              <a:latin typeface="DS Yermak_D" pitchFamily="66" charset="-52"/>
            </a:endParaRPr>
          </a:p>
          <a:p>
            <a:endParaRPr lang="ru-RU" sz="3600" dirty="0" smtClean="0">
              <a:latin typeface="DS Yermak_D" pitchFamily="66" charset="-52"/>
            </a:endParaRPr>
          </a:p>
          <a:p>
            <a:endParaRPr lang="ru-RU" sz="3600" dirty="0" smtClean="0">
              <a:latin typeface="DS Yermak_D" pitchFamily="66" charset="-52"/>
            </a:endParaRPr>
          </a:p>
          <a:p>
            <a:endParaRPr lang="ru-RU" sz="3600" dirty="0" smtClean="0">
              <a:latin typeface="DS Yermak_D" pitchFamily="66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484217"/>
            <a:ext cx="4680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ВЫЕЗДНЫЕ </a:t>
            </a:r>
          </a:p>
          <a:p>
            <a:pPr algn="ctr"/>
            <a:r>
              <a:rPr lang="ru-RU" sz="2800" b="1" dirty="0" smtClean="0"/>
              <a:t>музейно-образовательные занятия  </a:t>
            </a:r>
          </a:p>
          <a:p>
            <a:pPr algn="ctr"/>
            <a:r>
              <a:rPr lang="ru-RU" sz="2800" dirty="0" smtClean="0"/>
              <a:t>в школах города и Костромского района.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1026" name="Picture 2" descr="F:\музей през-я\23 февраля выездное мероприятие\IMG_7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60648"/>
            <a:ext cx="3466635" cy="4248472"/>
          </a:xfrm>
          <a:prstGeom prst="rect">
            <a:avLst/>
          </a:prstGeom>
          <a:noFill/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3429000"/>
            <a:ext cx="4815454" cy="323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музей през-я\23 февраля выездное мероприятие\IMG_73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572000" y="3006743"/>
            <a:ext cx="4320480" cy="3004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3010346"/>
          </a:xfrm>
        </p:spPr>
        <p:txBody>
          <a:bodyPr>
            <a:normAutofit/>
          </a:bodyPr>
          <a:lstStyle/>
          <a:p>
            <a:r>
              <a:rPr lang="ru-RU" b="1" dirty="0" smtClean="0"/>
              <a:t>Образовательные </a:t>
            </a:r>
            <a:br>
              <a:rPr lang="ru-RU" b="1" dirty="0" smtClean="0"/>
            </a:br>
            <a:r>
              <a:rPr lang="ru-RU" b="1" dirty="0" err="1" smtClean="0"/>
              <a:t>квест-игры</a:t>
            </a:r>
            <a:endParaRPr lang="ru-RU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 descr="C:\Users\MShaposhnikova\Desktop\Новая папка\IMG_4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88840"/>
            <a:ext cx="4421190" cy="2949763"/>
          </a:xfrm>
          <a:prstGeom prst="rect">
            <a:avLst/>
          </a:prstGeom>
          <a:noFill/>
        </p:spPr>
      </p:pic>
      <p:pic>
        <p:nvPicPr>
          <p:cNvPr id="11267" name="Picture 3" descr="C:\Users\MShaposhnikova\Desktop\Новая папка\DSC_1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3854527" cy="2552958"/>
          </a:xfrm>
          <a:prstGeom prst="rect">
            <a:avLst/>
          </a:prstGeom>
          <a:noFill/>
        </p:spPr>
      </p:pic>
      <p:pic>
        <p:nvPicPr>
          <p:cNvPr id="4" name="Picture 4" descr="C:\Users\MShaposhnikova\Desktop\Новая папка\IMG_3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3885396" cy="2592288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724128" y="260648"/>
            <a:ext cx="324710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Квест –игра на постоянной экспозиции «Три века русского искусства»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«Умники в музее»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микс здан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829" y="0"/>
            <a:ext cx="7638342" cy="6858000"/>
          </a:xfrm>
          <a:prstGeom prst="rect">
            <a:avLst/>
          </a:prstGeom>
        </p:spPr>
      </p:pic>
      <p:pic>
        <p:nvPicPr>
          <p:cNvPr id="38914" name="Picture 2" descr="http://lifekostroma.ru/wp-content/uploads/2015/05/dom_gobernatora_kostroma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057800"/>
            <a:ext cx="2977074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Квест-игра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«Страницы тылового дневника»</a:t>
            </a:r>
            <a:endParaRPr lang="ru-RU" dirty="0"/>
          </a:p>
        </p:txBody>
      </p:sp>
      <p:pic>
        <p:nvPicPr>
          <p:cNvPr id="149506" name="Picture 2" descr="C:\Users\admin\Desktop\квест\квест по войне\квест-игра для технолога\фото\81nPNgVGc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3528392" cy="2337560"/>
          </a:xfrm>
          <a:prstGeom prst="rect">
            <a:avLst/>
          </a:prstGeom>
          <a:noFill/>
        </p:spPr>
      </p:pic>
      <p:pic>
        <p:nvPicPr>
          <p:cNvPr id="149507" name="Picture 3" descr="C:\Users\admin\Desktop\квест\квест по войне\квест-игра для технолога\фото\7kgFVcL3Kz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3521968" cy="2333304"/>
          </a:xfrm>
          <a:prstGeom prst="rect">
            <a:avLst/>
          </a:prstGeom>
          <a:noFill/>
        </p:spPr>
      </p:pic>
      <p:pic>
        <p:nvPicPr>
          <p:cNvPr id="149508" name="Picture 4" descr="C:\Users\admin\Desktop\квест\квест по войне\квест-игра для технолога\фото\vl5v3Y1se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221088"/>
            <a:ext cx="3593976" cy="2381010"/>
          </a:xfrm>
          <a:prstGeom prst="rect">
            <a:avLst/>
          </a:prstGeom>
          <a:noFill/>
        </p:spPr>
      </p:pic>
      <p:pic>
        <p:nvPicPr>
          <p:cNvPr id="149510" name="Picture 6" descr="C:\Users\admin\Desktop\квест\квест по войне\квест-игра для технолога\фото\CQiwCf2GZ3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628800"/>
            <a:ext cx="3707904" cy="2456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6752"/>
            <a:ext cx="4283968" cy="331236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/>
              <a:t>Историческая </a:t>
            </a:r>
            <a:br>
              <a:rPr lang="ru-RU" sz="3600" b="1" dirty="0" smtClean="0"/>
            </a:br>
            <a:r>
              <a:rPr lang="ru-RU" sz="3600" b="1" dirty="0" err="1" smtClean="0"/>
              <a:t>квест-игра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3600" b="1" dirty="0" smtClean="0"/>
              <a:t>по городу</a:t>
            </a:r>
            <a:br>
              <a:rPr lang="ru-RU" sz="3600" b="1" dirty="0" smtClean="0"/>
            </a:br>
            <a:r>
              <a:rPr lang="ru-RU" sz="3600" b="1" dirty="0" smtClean="0"/>
              <a:t> «Слоны по Костроме»</a:t>
            </a:r>
            <a:endParaRPr lang="ru-RU" sz="3600" b="1" dirty="0"/>
          </a:p>
        </p:txBody>
      </p:sp>
      <p:pic>
        <p:nvPicPr>
          <p:cNvPr id="146434" name="Picture 2" descr="C:\Users\admin\Desktop\квест\реклама\сл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032" y="0"/>
            <a:ext cx="48489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MShaposhnikova\Desktop\Новая папка\DSC_0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575" y="260648"/>
            <a:ext cx="4003853" cy="2664296"/>
          </a:xfrm>
          <a:prstGeom prst="rect">
            <a:avLst/>
          </a:prstGeom>
          <a:noFill/>
        </p:spPr>
      </p:pic>
      <p:pic>
        <p:nvPicPr>
          <p:cNvPr id="6" name="Picture 2" descr="C:\Users\MShaposhnikova\Desktop\Новая папка\IMG_3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141138" cy="2762915"/>
          </a:xfrm>
          <a:prstGeom prst="rect">
            <a:avLst/>
          </a:prstGeom>
          <a:noFill/>
        </p:spPr>
      </p:pic>
      <p:pic>
        <p:nvPicPr>
          <p:cNvPr id="7" name="Picture 2" descr="C:\Users\MShaposhnikova\Desktop\Новая папка\DSC_0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4022628" cy="2664296"/>
          </a:xfrm>
          <a:prstGeom prst="rect">
            <a:avLst/>
          </a:prstGeom>
          <a:noFill/>
        </p:spPr>
      </p:pic>
      <p:pic>
        <p:nvPicPr>
          <p:cNvPr id="147458" name="Picture 2" descr="C:\Users\admin\Desktop\квест\календарь слоны\оборот 1 страницы\IMG_2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8044" y="3429000"/>
            <a:ext cx="399644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3141985" cy="1435100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FF0000"/>
                </a:solidFill>
              </a:rPr>
              <a:t>проложите маршрут</a:t>
            </a:r>
            <a:br>
              <a:rPr lang="ru-RU" sz="3000" dirty="0" smtClean="0">
                <a:solidFill>
                  <a:srgbClr val="FF0000"/>
                </a:solidFill>
              </a:rPr>
            </a:br>
            <a:r>
              <a:rPr lang="ru-RU" sz="3000" dirty="0" smtClean="0">
                <a:solidFill>
                  <a:srgbClr val="FF0000"/>
                </a:solidFill>
              </a:rPr>
              <a:t>хозяйки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9512" y="1772816"/>
            <a:ext cx="3672408" cy="4896544"/>
          </a:xfrm>
        </p:spPr>
        <p:txBody>
          <a:bodyPr>
            <a:normAutofit/>
          </a:bodyPr>
          <a:lstStyle/>
          <a:p>
            <a:r>
              <a:rPr lang="ru-RU" sz="2400" b="1" dirty="0"/>
              <a:t>м</a:t>
            </a:r>
            <a:r>
              <a:rPr lang="ru-RU" sz="2400" b="1" dirty="0" smtClean="0"/>
              <a:t>ука - 1,5 </a:t>
            </a:r>
            <a:r>
              <a:rPr lang="ru-RU" sz="2400" b="1" dirty="0"/>
              <a:t>фунта, </a:t>
            </a:r>
            <a:endParaRPr lang="ru-RU" sz="2400" b="1" dirty="0" smtClean="0"/>
          </a:p>
          <a:p>
            <a:r>
              <a:rPr lang="ru-RU" sz="2400" b="1" dirty="0" smtClean="0"/>
              <a:t>каравай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r>
              <a:rPr lang="ru-RU" sz="2400" b="1" dirty="0" smtClean="0"/>
              <a:t>пряники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r>
              <a:rPr lang="ru-RU" sz="2400" b="1" dirty="0" smtClean="0"/>
              <a:t>печенье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r>
              <a:rPr lang="ru-RU" sz="2400" b="1" dirty="0" smtClean="0"/>
              <a:t>масло </a:t>
            </a:r>
            <a:r>
              <a:rPr lang="ru-RU" sz="2400" b="1" dirty="0"/>
              <a:t>топлёное, </a:t>
            </a:r>
            <a:endParaRPr lang="ru-RU" sz="2400" b="1" dirty="0" smtClean="0"/>
          </a:p>
          <a:p>
            <a:r>
              <a:rPr lang="ru-RU" sz="2400" b="1" dirty="0" smtClean="0"/>
              <a:t>укроп </a:t>
            </a:r>
            <a:r>
              <a:rPr lang="ru-RU" sz="2400" b="1" dirty="0"/>
              <a:t>и лук по 2 пучка, два судака, </a:t>
            </a:r>
            <a:endParaRPr lang="ru-RU" sz="2400" b="1" dirty="0" smtClean="0"/>
          </a:p>
          <a:p>
            <a:r>
              <a:rPr lang="ru-RU" sz="2400" b="1" dirty="0" smtClean="0"/>
              <a:t>огурцы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r>
              <a:rPr lang="ru-RU" sz="2400" b="1" dirty="0" smtClean="0"/>
              <a:t>сусло квасное–1 бутылка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r>
              <a:rPr lang="ru-RU" sz="2400" b="1" dirty="0" smtClean="0"/>
              <a:t>говядина </a:t>
            </a:r>
            <a:r>
              <a:rPr lang="ru-RU" sz="2400" b="1" dirty="0"/>
              <a:t>постная – </a:t>
            </a:r>
            <a:r>
              <a:rPr lang="ru-RU" sz="2400" b="1" dirty="0" smtClean="0"/>
              <a:t>1фунт</a:t>
            </a:r>
            <a:endParaRPr lang="ru-RU" sz="2400" b="1" dirty="0"/>
          </a:p>
        </p:txBody>
      </p:sp>
      <p:pic>
        <p:nvPicPr>
          <p:cNvPr id="7170" name="Picture 2" descr="D:\квест\расходные\torg_ryady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5041900" cy="5392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366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930226"/>
          </a:xfrm>
        </p:spPr>
        <p:txBody>
          <a:bodyPr>
            <a:noAutofit/>
          </a:bodyPr>
          <a:lstStyle/>
          <a:p>
            <a:r>
              <a:rPr lang="ru-RU" sz="3600" dirty="0" smtClean="0"/>
              <a:t>Формы организации </a:t>
            </a:r>
            <a:r>
              <a:rPr lang="ru-RU" sz="3600" dirty="0" smtClean="0"/>
              <a:t>сотрудничества музея и образовательного учреждения в рамках внеурочной деятельности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36913"/>
            <a:ext cx="8229600" cy="381642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Разовые занятия </a:t>
            </a:r>
          </a:p>
          <a:p>
            <a:r>
              <a:rPr lang="ru-RU" sz="4000" dirty="0" smtClean="0"/>
              <a:t>Индивидуально разработанные занятия</a:t>
            </a:r>
          </a:p>
          <a:p>
            <a:r>
              <a:rPr lang="ru-RU" sz="4000" dirty="0" smtClean="0"/>
              <a:t>Абонементы  (тематические или индивидуальные)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1051175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Рисунок 3" descr="фон копия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7" name="Рисунок 4" descr="P14705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5" descr="P132018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6" descr="P139034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7" descr="P151079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13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8" descr="P132012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33747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Рисунок 11" descr="P147006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0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Рисунок 12" descr="DSC0714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50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Рисунок 13" descr="P1470178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50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Рисунок 10" descr="P1470416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33900" y="4572000"/>
            <a:ext cx="1609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Рисунок 9" descr="P132005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1813" y="4572000"/>
            <a:ext cx="1608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Рисунок 4" descr="P14705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34888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Рисунок 5" descr="P132018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Рисунок 6" descr="P139034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Рисунок 11" descr="P147006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0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Рисунок 12" descr="DSC0714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50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Рисунок 13" descr="P1470178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50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Рисунок 10" descr="P1470416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33900" y="4572000"/>
            <a:ext cx="1609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6" name="Рисунок 9" descr="P132005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1813" y="4572000"/>
            <a:ext cx="1608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Рисунок 6" descr="P139034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0" name="Рисунок 11" descr="P147006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0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1259632" y="1170618"/>
            <a:ext cx="664534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Главное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МУЗЕЙНЫЙ ПРЕДМЕТ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1268" name="Рисунок 3" descr="фон копи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4" descr="P14703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29289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5" descr="P14703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357438"/>
            <a:ext cx="29289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Рисунок 7" descr="P143041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142875"/>
            <a:ext cx="27860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Рисунок 8" descr="P14703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88" y="2357438"/>
            <a:ext cx="278606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Рисунок 10" descr="P147031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2357438"/>
            <a:ext cx="2847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Рисунок 11" descr="8. Выставка Москва и Кострома в жизни Третьяковых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88" y="4572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39700"/>
            <a:ext cx="284797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312" y="4594052"/>
            <a:ext cx="2915343" cy="212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2772" name="Рисунок 3" descr="фон копи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755577" y="142875"/>
            <a:ext cx="8174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yril" pitchFamily="2" charset="0"/>
              </a:rPr>
              <a:t>МУЗЕЙНЫЙ </a:t>
            </a:r>
            <a:endParaRPr lang="ru-RU" sz="3200" b="1" dirty="0" smtClean="0">
              <a:latin typeface="Cyril" pitchFamily="2" charset="0"/>
            </a:endParaRPr>
          </a:p>
          <a:p>
            <a:pPr algn="ctr"/>
            <a:r>
              <a:rPr lang="ru-RU" sz="3200" b="1" dirty="0" smtClean="0">
                <a:latin typeface="Cyril" pitchFamily="2" charset="0"/>
              </a:rPr>
              <a:t>ОБРАЗОВАТЕЛЬНЫЙ ЦЕНТР</a:t>
            </a:r>
            <a:endParaRPr lang="ru-RU" sz="3200" dirty="0">
              <a:latin typeface="Cyril" pitchFamily="2" charset="0"/>
            </a:endParaRPr>
          </a:p>
        </p:txBody>
      </p:sp>
      <p:sp>
        <p:nvSpPr>
          <p:cNvPr id="32777" name="Прямоугольник 8"/>
          <p:cNvSpPr>
            <a:spLocks noChangeArrowheads="1"/>
          </p:cNvSpPr>
          <p:nvPr/>
        </p:nvSpPr>
        <p:spPr bwMode="auto">
          <a:xfrm>
            <a:off x="2071688" y="80963"/>
            <a:ext cx="41433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>
              <a:latin typeface="Calibri" pitchFamily="34" charset="0"/>
            </a:endParaRPr>
          </a:p>
          <a:p>
            <a:endParaRPr lang="ru-RU" sz="1100">
              <a:latin typeface="Calibri" pitchFamily="34" charset="0"/>
            </a:endParaRPr>
          </a:p>
        </p:txBody>
      </p:sp>
      <p:sp>
        <p:nvSpPr>
          <p:cNvPr id="32779" name="TextBox 10"/>
          <p:cNvSpPr txBox="1">
            <a:spLocks noChangeArrowheads="1"/>
          </p:cNvSpPr>
          <p:nvPr/>
        </p:nvSpPr>
        <p:spPr bwMode="auto">
          <a:xfrm>
            <a:off x="323528" y="1268760"/>
            <a:ext cx="860616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" pitchFamily="34" charset="0"/>
              </a:rPr>
              <a:t>Направления работы: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массовые и праздничные мероприятия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музейно-образовательные программы</a:t>
            </a:r>
          </a:p>
          <a:p>
            <a:pPr>
              <a:buFontTx/>
              <a:buChar char="-"/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 smtClean="0">
                <a:latin typeface="Calibri" pitchFamily="34" charset="0"/>
              </a:rPr>
              <a:t>квесты</a:t>
            </a:r>
            <a:endParaRPr lang="ru-RU" sz="240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</a:rPr>
              <a:t>интерактивные мероприятия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исследовательская деятельность учащихся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семинары и конференции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занятия для семейной аудитории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методическая работа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проектная и выставочная деятельность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студии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ИОЦ «Русский музей. Виртуальный филиал»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Всероссийский ресурсный центр творческого развития детей и </a:t>
            </a:r>
          </a:p>
          <a:p>
            <a:r>
              <a:rPr lang="ru-RU" sz="2400" dirty="0" smtClean="0">
                <a:latin typeface="Calibri" pitchFamily="34" charset="0"/>
              </a:rPr>
              <a:t>  подростков с ограниченными физическими и социальными </a:t>
            </a:r>
          </a:p>
          <a:p>
            <a:r>
              <a:rPr lang="ru-RU" sz="2400" dirty="0" smtClean="0">
                <a:latin typeface="Calibri" pitchFamily="34" charset="0"/>
              </a:rPr>
              <a:t>  возможностями.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Массовые и праздничные мероприятия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6070" y="1"/>
            <a:ext cx="5822205" cy="3429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«Детский новогодний бал в Дворянском собрании»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30 сентября – благотворительный фестиваль «Щедрое яблоко»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00353" name="Picture 1" descr="\\Dasha-museum\фотокаталог\НОВЫЙ ГОД\2015\DSC_0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44516" y="1025153"/>
            <a:ext cx="4573861" cy="3029422"/>
          </a:xfrm>
          <a:prstGeom prst="rect">
            <a:avLst/>
          </a:prstGeom>
          <a:noFill/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42" y="3428999"/>
            <a:ext cx="4052901" cy="336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767" y="2690674"/>
            <a:ext cx="616117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«Выпускной в Дворянском собрании</a:t>
            </a:r>
            <a:r>
              <a:rPr lang="ru-RU" sz="2800" dirty="0" smtClean="0"/>
              <a:t>»</a:t>
            </a:r>
          </a:p>
          <a:p>
            <a:endParaRPr lang="ru-RU" sz="2000" dirty="0"/>
          </a:p>
          <a:p>
            <a:r>
              <a:rPr lang="ru-RU" sz="2800" dirty="0" smtClean="0"/>
              <a:t>Международная акция «Ночь музеев»</a:t>
            </a:r>
            <a:endParaRPr lang="ru-RU" sz="2800" dirty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11929"/>
            <a:ext cx="3816424" cy="272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Формы </a:t>
            </a:r>
            <a:br>
              <a:rPr lang="ru-RU" dirty="0" smtClean="0"/>
            </a:br>
            <a:r>
              <a:rPr lang="ru-RU" dirty="0" smtClean="0"/>
              <a:t>музейно-педагогической работы для организации внеурочной деятельности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2564904"/>
            <a:ext cx="9036496" cy="4176464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 экскурсия на музейной экспозиции</a:t>
            </a:r>
          </a:p>
          <a:p>
            <a:pPr algn="l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 музейно-образовательное занятие на выставке </a:t>
            </a:r>
          </a:p>
          <a:p>
            <a:pPr algn="l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 музей в школе </a:t>
            </a:r>
            <a:r>
              <a:rPr lang="ru-RU" sz="2000" b="1" dirty="0" smtClean="0">
                <a:solidFill>
                  <a:schemeClr val="tx1"/>
                </a:solidFill>
              </a:rPr>
              <a:t>(выездные занятия на базе учебного заведения)</a:t>
            </a:r>
          </a:p>
          <a:p>
            <a:pPr algn="l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 интерактивная программа</a:t>
            </a:r>
          </a:p>
          <a:p>
            <a:pPr algn="l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 музейная </a:t>
            </a:r>
            <a:r>
              <a:rPr lang="ru-RU" b="1" dirty="0" err="1" smtClean="0">
                <a:solidFill>
                  <a:schemeClr val="tx1"/>
                </a:solidFill>
              </a:rPr>
              <a:t>квест</a:t>
            </a:r>
            <a:r>
              <a:rPr lang="ru-RU" b="1" dirty="0" smtClean="0">
                <a:solidFill>
                  <a:schemeClr val="tx1"/>
                </a:solidFill>
              </a:rPr>
              <a:t> – игра</a:t>
            </a:r>
          </a:p>
          <a:p>
            <a:pPr algn="l">
              <a:buFontTx/>
              <a:buChar char="-"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организация исследовательской деятельности     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учащихся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329642" cy="3857652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Интерактивные программы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Shaposhnikova\Desktop\Новая папка\k66NHUCLs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3357586" cy="5044261"/>
          </a:xfrm>
          <a:prstGeom prst="rect">
            <a:avLst/>
          </a:prstGeom>
          <a:noFill/>
        </p:spPr>
      </p:pic>
      <p:pic>
        <p:nvPicPr>
          <p:cNvPr id="9219" name="Picture 3" descr="C:\Users\MShaposhnikova\Desktop\Новая папка\RnNVbyDWq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28604"/>
            <a:ext cx="4564066" cy="3045088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00034" y="0"/>
            <a:ext cx="3500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Интерактивное мероприятие «Старая, старая школа»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MShaposhnikova\Desktop\Новая папка\DSC_1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571876"/>
            <a:ext cx="4530082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E5648C4E2214741AF8D91814AA41F79" ma:contentTypeVersion="" ma:contentTypeDescription="Создание документа." ma:contentTypeScope="" ma:versionID="ad2fe81caeb0a05436ac334f402b7d40">
  <xsd:schema xmlns:xsd="http://www.w3.org/2001/XMLSchema" xmlns:xs="http://www.w3.org/2001/XMLSchema" xmlns:p="http://schemas.microsoft.com/office/2006/metadata/properties" xmlns:ns2="cb86a899-a0f8-418d-86e2-5f8ad663e88b" targetNamespace="http://schemas.microsoft.com/office/2006/metadata/properties" ma:root="true" ma:fieldsID="f9e93caee784f3405e84216b02f82c71" ns2:_="">
    <xsd:import namespace="cb86a899-a0f8-418d-86e2-5f8ad663e88b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86a899-a0f8-418d-86e2-5f8ad663e88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D3336C-338D-4B9D-89CA-8E1369B007F5}"/>
</file>

<file path=customXml/itemProps2.xml><?xml version="1.0" encoding="utf-8"?>
<ds:datastoreItem xmlns:ds="http://schemas.openxmlformats.org/officeDocument/2006/customXml" ds:itemID="{B205C98A-A6CD-4211-B4BE-D38F20EFAD98}"/>
</file>

<file path=customXml/itemProps3.xml><?xml version="1.0" encoding="utf-8"?>
<ds:datastoreItem xmlns:ds="http://schemas.openxmlformats.org/officeDocument/2006/customXml" ds:itemID="{9470B1DE-AC94-4639-BB2D-4B4BD1254EF0}"/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281</Words>
  <Application>Microsoft Office PowerPoint</Application>
  <PresentationFormat>Экран (4:3)</PresentationFormat>
  <Paragraphs>70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Массовые и праздничные мероприятия</vt:lpstr>
      <vt:lpstr>«Детский новогодний бал в Дворянском собрании»  30 сентября – благотворительный фестиваль «Щедрое яблоко»  </vt:lpstr>
      <vt:lpstr>Формы  музейно-педагогической работы для организации внеурочной деятельности </vt:lpstr>
      <vt:lpstr>Интерактивные программы</vt:lpstr>
      <vt:lpstr>Слайд 9</vt:lpstr>
      <vt:lpstr>Слайд 10</vt:lpstr>
      <vt:lpstr>«Приглашение на                                                                   Бал»</vt:lpstr>
      <vt:lpstr>Интерактивное мероприятие «Рождество XIX века»</vt:lpstr>
      <vt:lpstr>Слайд 13</vt:lpstr>
      <vt:lpstr>Музейно-образовательные занятия на  выставках и экспозициях</vt:lpstr>
      <vt:lpstr>Музейная педагогика в образовательной среде Костромской области  в условиях взаимодействия образовательных организаций с музеями Костромской области</vt:lpstr>
      <vt:lpstr>г. Кострома Кадетская школа-интернат  Гимназия № 15  Средняя общеобразовательная школа № 35 Средняя общеобразовательная школа № 14  Костромской район  «Некрасовская начальная общеобразовательная школа»  Костромская область, г. Галич  «Гимназия № 1 им. Л.И.Белова»  ИТОГИ: Внеурочных мероприятий – 31 Участников проектных занятий – 549 ученика </vt:lpstr>
      <vt:lpstr>Слайд 17</vt:lpstr>
      <vt:lpstr>Образовательные  квест-игры</vt:lpstr>
      <vt:lpstr>Слайд 19</vt:lpstr>
      <vt:lpstr>Квест-игра  «Страницы тылового дневника»</vt:lpstr>
      <vt:lpstr>Историческая  квест-игра  по городу  «Слоны по Костроме»</vt:lpstr>
      <vt:lpstr>Слайд 22</vt:lpstr>
      <vt:lpstr>проложите маршрут хозяйки</vt:lpstr>
      <vt:lpstr>Формы организации сотрудничества музея и образовательного учреждения в рамках внеурочной деятельности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MShaposhnikova</dc:creator>
  <cp:lastModifiedBy>admin</cp:lastModifiedBy>
  <cp:revision>114</cp:revision>
  <dcterms:created xsi:type="dcterms:W3CDTF">2016-04-07T07:11:18Z</dcterms:created>
  <dcterms:modified xsi:type="dcterms:W3CDTF">2016-08-19T06:15:44Z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0x010100CE5648C4E2214741AF8D91814AA41F79</vt:lpwstr>
  </property>
</Properties>
</file>