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64" r:id="rId7"/>
    <p:sldId id="271" r:id="rId8"/>
    <p:sldId id="265" r:id="rId9"/>
    <p:sldId id="267" r:id="rId10"/>
    <p:sldId id="268" r:id="rId11"/>
    <p:sldId id="269" r:id="rId12"/>
    <p:sldId id="270" r:id="rId13"/>
    <p:sldId id="276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4173-A2E2-4CFE-86DE-0A82488CE590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F87ED-921B-4138-9A35-F963CDF77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2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7ED-921B-4138-9A35-F963CDF774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5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7ED-921B-4138-9A35-F963CDF774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2836-F235-4C4C-9B95-6D008E4B6AD0}" type="datetime1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BCFE-9547-4DCB-BC0F-337E962ECC70}" type="datetime1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A4F1-C5B5-4209-88BE-7158579292B1}" type="datetime1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0A1B-7E51-490A-BC3F-168E79CB8411}" type="datetime1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FC1A-07FA-467E-8C7C-311F918C783F}" type="datetime1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5DA9-2899-410B-B36B-F52FD5E42B99}" type="datetime1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7602-E9EF-4C37-9E56-787044EDF03C}" type="datetime1">
              <a:rPr lang="ru-RU" smtClean="0"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1216-1643-481A-9D80-BB310234C155}" type="datetime1">
              <a:rPr lang="ru-RU" smtClean="0"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1172-0263-4A88-95A9-3071C3FA49F6}" type="datetime1">
              <a:rPr lang="ru-RU" smtClean="0"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B62-F648-4A85-B463-5085D18E31EE}" type="datetime1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C076-DAAB-4A78-8BE3-7DBBD18458B3}" type="datetime1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4AD4-D40F-405F-A3EB-C5ECCCEF113B}" type="datetime1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4" y="165493"/>
            <a:ext cx="2905125" cy="166687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2215" y="2065260"/>
            <a:ext cx="379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Миновская</a:t>
            </a:r>
            <a:r>
              <a:rPr lang="ru-RU" sz="2000" dirty="0" smtClean="0"/>
              <a:t> </a:t>
            </a:r>
            <a:r>
              <a:rPr lang="ru-RU" sz="2000" dirty="0" smtClean="0"/>
              <a:t>Ольга Владиславовна, к.п.н</a:t>
            </a:r>
            <a:r>
              <a:rPr lang="ru-RU" sz="2000" dirty="0"/>
              <a:t>., </a:t>
            </a:r>
            <a:r>
              <a:rPr lang="ru-RU" sz="2000" dirty="0" smtClean="0"/>
              <a:t>доцент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049403"/>
            <a:ext cx="5038328" cy="2243187"/>
          </a:xfrm>
        </p:spPr>
        <p:txBody>
          <a:bodyPr>
            <a:noAutofit/>
          </a:bodyPr>
          <a:lstStyle/>
          <a:p>
            <a:r>
              <a:rPr lang="ru-RU" sz="3200" b="1" dirty="0"/>
              <a:t>Вариативность подходов и технологий в организации внеурочной деятельности школьников</a:t>
            </a:r>
            <a:endParaRPr lang="ru-RU" sz="3200" b="1" dirty="0"/>
          </a:p>
        </p:txBody>
      </p:sp>
      <p:pic>
        <p:nvPicPr>
          <p:cNvPr id="8" name="Picture 2" descr="http://pro100ucoz.ru/img-files/lessons4/varianti-otkritiya-internet-magazina-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5273"/>
            <a:ext cx="5125506" cy="38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530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Здоровьесберегающие</a:t>
            </a:r>
            <a:r>
              <a:rPr lang="ru-RU" b="1" dirty="0" smtClean="0"/>
              <a:t> технологии</a:t>
            </a:r>
            <a:endParaRPr lang="ru-RU" b="1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42" name="Picture 2" descr="http://www.osh.by/wp-content/uploads/2011/05/Dokurn_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utosaratov.ru/data/news/20160325/32302/announce/shkolastolovk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34" y="3238798"/>
            <a:ext cx="4334396" cy="28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3890" cy="1152128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/>
              <a:t>Модель </a:t>
            </a:r>
            <a:r>
              <a:rPr lang="ru-RU" sz="2400" dirty="0"/>
              <a:t>плана с преобладанием работы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обеспечению благополучия обучающихся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пространстве общеобразовательной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4128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218" name="Picture 2" descr="http://www.imperia-show.ru/upload/medialibrary/d2c/IMG_7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" y="3236882"/>
            <a:ext cx="4232007" cy="28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8sh.ucoz.ru/_ph/2/782036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6881"/>
            <a:ext cx="4159708" cy="27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68008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Технология шоу</a:t>
            </a:r>
          </a:p>
          <a:p>
            <a:pPr algn="just"/>
            <a:r>
              <a:rPr lang="ru-RU" b="1" dirty="0" smtClean="0"/>
              <a:t>Технология приключения</a:t>
            </a:r>
          </a:p>
          <a:p>
            <a:pPr algn="just"/>
            <a:endParaRPr lang="ru-RU" b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3890" cy="714356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 smtClean="0"/>
              <a:t>Модель </a:t>
            </a:r>
            <a:r>
              <a:rPr lang="ru-RU" sz="3200" dirty="0"/>
              <a:t>плана с преобладанием воспитательных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4128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Picture 2" descr="http://osvita.ua/doc/images/news/414/41411/9_255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2111"/>
            <a:ext cx="3888432" cy="25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goldenfisch.ru/sites/default/files/action/nauchnoe_sho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2110"/>
            <a:ext cx="3815274" cy="25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3890" cy="714356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 smtClean="0"/>
              <a:t>Модель </a:t>
            </a:r>
            <a:r>
              <a:rPr lang="ru-RU" sz="3200" dirty="0"/>
              <a:t>плана с преобладанием учебно-познавательной деятельности 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273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Технология эвристического образования</a:t>
            </a:r>
          </a:p>
          <a:p>
            <a:pPr algn="just"/>
            <a:r>
              <a:rPr lang="ru-RU" b="1" dirty="0" smtClean="0"/>
              <a:t>ТРИЗ (теория решения изобретательских задач)</a:t>
            </a:r>
          </a:p>
          <a:p>
            <a:pPr algn="just"/>
            <a:r>
              <a:rPr lang="ru-RU" b="1" dirty="0" smtClean="0"/>
              <a:t>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128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04389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также…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47484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Метод проектов</a:t>
            </a:r>
          </a:p>
          <a:p>
            <a:r>
              <a:rPr lang="ru-RU" dirty="0" smtClean="0"/>
              <a:t>Диалоговые технологии</a:t>
            </a:r>
          </a:p>
          <a:p>
            <a:r>
              <a:rPr lang="ru-RU" dirty="0" smtClean="0"/>
              <a:t>Дискуссионные технологии</a:t>
            </a:r>
          </a:p>
          <a:p>
            <a:r>
              <a:rPr lang="ru-RU" dirty="0" smtClean="0"/>
              <a:t>Игровые технологии (ситуационно-ролевые, деловые и т.д.)</a:t>
            </a:r>
          </a:p>
          <a:p>
            <a:r>
              <a:rPr lang="ru-RU" dirty="0" smtClean="0"/>
              <a:t>Технология портфолио</a:t>
            </a:r>
          </a:p>
          <a:p>
            <a:r>
              <a:rPr lang="ru-RU" dirty="0" smtClean="0"/>
              <a:t>Информационно-коммуникационные технологии</a:t>
            </a:r>
            <a:endParaRPr lang="ru-RU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http://alexandrkazakov.com/wp-content/uploads/2015/02/%D1%83%D0%BD%D0%B8%D0%B2%D0%B5%D1%80%D1%81%D0%B0%D0%BB%D1%8C%D0%BD%D0%BE%D1%81%D1%82%D1%8C-%D0%B8%D0%BD%D1%82%D0%B5%D1%80%D0%BD%D0%B5%D1%82-%D0%BC%D0%B0%D0%B3%D0%B0%D0%B7%D0%B8%D0%BD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5"/>
            <a:ext cx="398901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043890" cy="909314"/>
          </a:xfrm>
        </p:spPr>
        <p:txBody>
          <a:bodyPr>
            <a:normAutofit/>
          </a:bodyPr>
          <a:lstStyle/>
          <a:p>
            <a:r>
              <a:rPr lang="ru-RU" b="1" dirty="0" smtClean="0"/>
              <a:t>О </a:t>
            </a:r>
            <a:r>
              <a:rPr lang="ru-RU" b="1" dirty="0" smtClean="0"/>
              <a:t>вариативности в документах</a:t>
            </a:r>
            <a:endParaRPr lang="ru-RU" b="1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19872" y="1124744"/>
            <a:ext cx="5421288" cy="5260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/>
              <a:t>Пункт 1 статьи 11 федерального закона «Об образовании в Российской </a:t>
            </a:r>
            <a:r>
              <a:rPr lang="ru-RU" b="1" dirty="0" smtClean="0"/>
              <a:t>Федерации»:</a:t>
            </a:r>
          </a:p>
          <a:p>
            <a:pPr marL="0" indent="0" algn="just">
              <a:buNone/>
            </a:pPr>
            <a:r>
              <a:rPr lang="ru-RU" dirty="0" smtClean="0"/>
              <a:t>Федеральные </a:t>
            </a:r>
            <a:r>
              <a:rPr lang="ru-RU" dirty="0"/>
              <a:t>государственные образовательные стандарты и федеральные государственные требования обеспечивают «вариативность содержания образовательных программ соответствующего уровня образования, возможность формирования образовательных программ различных уровня сложности и направленности с учетом образовательных потребностей и способностей обучающихся</a:t>
            </a:r>
            <a:r>
              <a:rPr lang="ru-RU" dirty="0" smtClean="0"/>
              <a:t>».</a:t>
            </a:r>
            <a:endParaRPr lang="ru-RU" dirty="0" smtClean="0"/>
          </a:p>
        </p:txBody>
      </p:sp>
      <p:pic>
        <p:nvPicPr>
          <p:cNvPr id="2050" name="Picture 2" descr="http://school49spb.ru/files/2014-15/Obrazovanie/osn_ob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9" y="3501008"/>
            <a:ext cx="25050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labirint.ru/books48/473521/covermi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9" y="1115259"/>
            <a:ext cx="1412457" cy="22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04389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 вариативности с позиций науки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5040560" cy="5188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Стандартизация обуславливает возможность ограничений </a:t>
            </a:r>
            <a:r>
              <a:rPr lang="ru-RU" dirty="0" smtClean="0"/>
              <a:t>для </a:t>
            </a:r>
            <a:r>
              <a:rPr lang="ru-RU" dirty="0"/>
              <a:t>обеспечения равенства возможностей учащихся в образовательном </a:t>
            </a:r>
            <a:r>
              <a:rPr lang="ru-RU" dirty="0" smtClean="0"/>
              <a:t>пространстве.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Вариативность </a:t>
            </a:r>
            <a:r>
              <a:rPr lang="ru-RU" dirty="0"/>
              <a:t>предполагает возможность для образовательного пространства соответствовать как мотивам и возможностям групп учащихся, так и индивидуальным особенностям ребенка. </a:t>
            </a:r>
            <a:endParaRPr lang="ru-RU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Обе тенденции способствуют </a:t>
            </a:r>
            <a:r>
              <a:rPr lang="ru-RU" dirty="0"/>
              <a:t>как социализации и индивидуализации личности, так и управлению функционированием и изменениями в системе образования на всех </a:t>
            </a:r>
            <a:r>
              <a:rPr lang="ru-RU" dirty="0" smtClean="0"/>
              <a:t>уровнях.</a:t>
            </a:r>
            <a:endParaRPr lang="ru-RU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://fdomgppu.ru/sites/default/files/field/image/%D0%90%D1%81%D0%BC%D0%BE%D0%BB%D0%BE%D0%B2%20%D0%90.%D0%93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508104" y="5483001"/>
            <a:ext cx="3528392" cy="869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Александр Григорьевич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err="1" smtClean="0"/>
              <a:t>Асмолов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организации внеурочной деятельности: варианты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Важно говорить о построении всей воспитательной деятельности в школе в контексте того или иного философского принципа:</a:t>
            </a:r>
          </a:p>
          <a:p>
            <a:pPr>
              <a:buFontTx/>
              <a:buChar char="-"/>
            </a:pPr>
            <a:r>
              <a:rPr lang="ru-RU" sz="2400" dirty="0" smtClean="0"/>
              <a:t>гуманистического,</a:t>
            </a:r>
          </a:p>
          <a:p>
            <a:pPr>
              <a:buFontTx/>
              <a:buChar char="-"/>
            </a:pPr>
            <a:r>
              <a:rPr lang="ru-RU" sz="2400" dirty="0" smtClean="0"/>
              <a:t>аксиологического,</a:t>
            </a:r>
          </a:p>
          <a:p>
            <a:pPr>
              <a:buFontTx/>
              <a:buChar char="-"/>
            </a:pPr>
            <a:r>
              <a:rPr lang="ru-RU" sz="2400" dirty="0" smtClean="0"/>
              <a:t>антропологического,</a:t>
            </a:r>
          </a:p>
          <a:p>
            <a:pPr>
              <a:buFontTx/>
              <a:buChar char="-"/>
            </a:pPr>
            <a:r>
              <a:rPr lang="ru-RU" sz="2400" dirty="0"/>
              <a:t>г</a:t>
            </a:r>
            <a:r>
              <a:rPr lang="ru-RU" sz="2400" dirty="0" smtClean="0"/>
              <a:t>ерменевтического,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прагматического,</a:t>
            </a:r>
          </a:p>
          <a:p>
            <a:pPr>
              <a:buFontTx/>
              <a:buChar char="-"/>
            </a:pPr>
            <a:r>
              <a:rPr lang="ru-RU" sz="2400" dirty="0" smtClean="0"/>
              <a:t>синергетического и т.д.;</a:t>
            </a:r>
          </a:p>
          <a:p>
            <a:pPr marL="0" indent="0">
              <a:buNone/>
            </a:pPr>
            <a:r>
              <a:rPr lang="ru-RU" sz="2400" dirty="0" smtClean="0"/>
              <a:t>того или иного психолого-педагогического подхода (личностного, </a:t>
            </a:r>
            <a:r>
              <a:rPr lang="ru-RU" sz="2400" dirty="0" err="1" smtClean="0"/>
              <a:t>диалогово-деятельностного</a:t>
            </a:r>
            <a:r>
              <a:rPr lang="ru-RU" sz="2400" dirty="0" smtClean="0"/>
              <a:t> и т.д.)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http://followdesign.com/uploads/i/2011/06/32/psdfile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9"/>
            <a:ext cx="39200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rano.ru/wp-content/uploads/2015/03/%D0%92%D0%BE%D1%81%D0%BA%D0%BB%D0%B8%D1%86%D0%B0%D1%82%D0%B5%D0%BB%D1%8C%D0%BD%D1%8B%D0%B9-%D0%B7%D0%BD%D0%B0%D0%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21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051720" y="5373216"/>
            <a:ext cx="684076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Это не противоречит тому обстоятельству, что современные ФГОС общего образования основываются на системно-</a:t>
            </a:r>
            <a:r>
              <a:rPr lang="ru-RU" sz="2400" dirty="0" err="1" smtClean="0"/>
              <a:t>деятельностном</a:t>
            </a:r>
            <a:r>
              <a:rPr lang="ru-RU" sz="2400" dirty="0" smtClean="0"/>
              <a:t> подходе.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2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81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Вариативность в содержании воспитания в 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983135"/>
            <a:ext cx="36004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/>
              <a:t>Программа воспитания и социализации обучающихся</a:t>
            </a:r>
            <a:endParaRPr lang="ru-RU" sz="2200" b="1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3769066"/>
            <a:ext cx="8598024" cy="2620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Программа </a:t>
            </a:r>
            <a:r>
              <a:rPr lang="ru-RU" sz="2400" dirty="0"/>
              <a:t>воспитания и социализации обучающихся </a:t>
            </a:r>
            <a:r>
              <a:rPr lang="ru-RU" sz="2400" b="1" dirty="0"/>
              <a:t>НЕ</a:t>
            </a:r>
            <a:r>
              <a:rPr lang="ru-RU" sz="2400" dirty="0"/>
              <a:t> </a:t>
            </a:r>
            <a:r>
              <a:rPr lang="ru-RU" sz="2400" dirty="0"/>
              <a:t>ограничивает:</a:t>
            </a:r>
          </a:p>
          <a:p>
            <a:pPr>
              <a:buFontTx/>
              <a:buChar char="-"/>
            </a:pPr>
            <a:r>
              <a:rPr lang="ru-RU" sz="2400" dirty="0" smtClean="0"/>
              <a:t>выбор </a:t>
            </a:r>
            <a:r>
              <a:rPr lang="en-US" sz="2400" dirty="0"/>
              <a:t>направлени</a:t>
            </a:r>
            <a:r>
              <a:rPr lang="ru-RU" sz="2400" dirty="0"/>
              <a:t>й </a:t>
            </a:r>
            <a:r>
              <a:rPr lang="en-US" sz="2400" dirty="0"/>
              <a:t>деятельности</a:t>
            </a:r>
            <a:r>
              <a:rPr lang="ru-RU" sz="2400" dirty="0"/>
              <a:t>, </a:t>
            </a:r>
            <a:r>
              <a:rPr lang="en-US" sz="2400" dirty="0"/>
              <a:t>отражающи</a:t>
            </a:r>
            <a:r>
              <a:rPr lang="ru-RU" sz="2400" dirty="0"/>
              <a:t>х </a:t>
            </a:r>
            <a:r>
              <a:rPr lang="en-US" sz="2400" dirty="0"/>
              <a:t>специфику </a:t>
            </a:r>
            <a:r>
              <a:rPr lang="ru-RU" sz="2400" dirty="0" smtClean="0"/>
              <a:t>о</a:t>
            </a:r>
            <a:r>
              <a:rPr lang="en-US" sz="2400" dirty="0" smtClean="0"/>
              <a:t>бразовательного </a:t>
            </a:r>
            <a:r>
              <a:rPr lang="en-US" sz="2400" dirty="0"/>
              <a:t>учреждения</a:t>
            </a:r>
            <a:r>
              <a:rPr lang="ru-RU" sz="2400" dirty="0"/>
              <a:t>, </a:t>
            </a:r>
            <a:r>
              <a:rPr lang="en-US" sz="2400" dirty="0"/>
              <a:t>запросы участников образовательного </a:t>
            </a:r>
            <a:r>
              <a:rPr lang="en-US" sz="2400" dirty="0" smtClean="0"/>
              <a:t>процесса</a:t>
            </a:r>
            <a:r>
              <a:rPr lang="ru-RU" sz="2400" dirty="0" smtClean="0"/>
              <a:t>,</a:t>
            </a:r>
          </a:p>
          <a:p>
            <a:pPr>
              <a:buFontTx/>
              <a:buChar char="-"/>
            </a:pPr>
            <a:r>
              <a:rPr lang="ru-RU" sz="2400" dirty="0" smtClean="0"/>
              <a:t>выбор уклада школьной жизни,</a:t>
            </a:r>
          </a:p>
          <a:p>
            <a:pPr>
              <a:buFontTx/>
              <a:buChar char="-"/>
            </a:pPr>
            <a:r>
              <a:rPr lang="ru-RU" sz="2400" dirty="0" smtClean="0"/>
              <a:t>выбор форм занятий по всем направлениям воспитательной деятельности, форм </a:t>
            </a:r>
            <a:r>
              <a:rPr lang="en-US" sz="2400" dirty="0"/>
              <a:t>поощрения социальной успешности и проявлений актив</a:t>
            </a:r>
            <a:r>
              <a:rPr lang="ru-RU" sz="2400" dirty="0"/>
              <a:t>н</a:t>
            </a:r>
            <a:r>
              <a:rPr lang="en-US" sz="2400" dirty="0"/>
              <a:t>ой жизненной позиции обучающихся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998723"/>
            <a:ext cx="3456384" cy="1304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План организации внеурочной деятельности школьников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01" y="1765815"/>
            <a:ext cx="1512168" cy="177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043890" cy="10081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Вариативность содержания внеурочной деятельности школьников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5194920" cy="4801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Цитата: «Внеурочная </a:t>
            </a:r>
            <a:r>
              <a:rPr lang="ru-RU" dirty="0"/>
              <a:t>деятельность организуется по направлениям развития личности (духовно-нравственное, физкультурно-спортивное и оздоровительное, социальное, </a:t>
            </a:r>
            <a:r>
              <a:rPr lang="ru-RU" dirty="0" err="1"/>
              <a:t>общеинтеллектуальное</a:t>
            </a:r>
            <a:r>
              <a:rPr lang="ru-RU" dirty="0"/>
              <a:t>, общекультурное</a:t>
            </a:r>
            <a:r>
              <a:rPr lang="ru-RU" dirty="0" smtClean="0"/>
              <a:t>)…»</a:t>
            </a:r>
          </a:p>
          <a:p>
            <a:pPr marL="0" indent="0" algn="r">
              <a:buNone/>
            </a:pPr>
            <a:r>
              <a:rPr lang="ru-RU" dirty="0" smtClean="0"/>
              <a:t>(ФГОС ООО, пункт 13)</a:t>
            </a:r>
            <a:endParaRPr lang="ru-RU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3" name="Picture 5" descr="http://st.depositphotos.com/1526816/3948/v/950/depositphotos_39487341-Kids-walking-at-the-h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0950"/>
            <a:ext cx="3192823" cy="4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345" y="260648"/>
            <a:ext cx="5061655" cy="16561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Вариативность моделей и технологий организации внеурочной деятельности школьников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9711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Выбор модели плана внеурочной деятельности </a:t>
            </a:r>
            <a:r>
              <a:rPr lang="ru-RU" dirty="0" smtClean="0"/>
              <a:t>школьников</a:t>
            </a:r>
          </a:p>
          <a:p>
            <a:r>
              <a:rPr lang="ru-RU" dirty="0" smtClean="0"/>
              <a:t>Инвентаризация существующих в основной школе практик, мероприятий, средств для реализации выбранной модели и последующий отбор</a:t>
            </a:r>
          </a:p>
          <a:p>
            <a:r>
              <a:rPr lang="ru-RU" dirty="0" smtClean="0"/>
              <a:t>Инвентаризация реализуемых в школе способов отслеживания и оценки результатов, отбор актуальных и подбор недостающих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170" name="Picture 2" descr="http://harved.biz/sites/default/files/a2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308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50" name="Picture 6" descr="http://40204s006.edusite.ru/images/p76_90t1pmx6u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6" y="3319385"/>
            <a:ext cx="4267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86sch3-kogalym.edusite.ru/images/p31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5" y="3312736"/>
            <a:ext cx="3816424" cy="28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8026" y="332656"/>
            <a:ext cx="804389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/>
              <a:t>Модель плана с преобладанием общественной самоорганизации обучающихся </a:t>
            </a:r>
            <a:endParaRPr lang="ru-RU" sz="28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34601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Технология личностно-ориентированного коллективно-творческого дела</a:t>
            </a:r>
          </a:p>
          <a:p>
            <a:r>
              <a:rPr lang="ru-RU" b="1" dirty="0" smtClean="0"/>
              <a:t>Технология социального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4043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spring.ru/elearning-insights/wp-content/uploads/2015/01/koiro-mi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8" b="33813"/>
          <a:stretch/>
        </p:blipFill>
        <p:spPr bwMode="auto">
          <a:xfrm>
            <a:off x="35497" y="6385016"/>
            <a:ext cx="2160240" cy="42835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266" name="Picture 2" descr="http://static.eva.ru/eva/0-10000/32/channel/Vtoraya_smena_v_shkole_sostavlyaem_ideal_nyj__rezhim_dnya_8371526144924265.jpg?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4078"/>
            <a:ext cx="4367808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rouchebu.com/wp-content/uploads/2015/12/school_tu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9944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3890" cy="714356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 smtClean="0"/>
              <a:t>Модель </a:t>
            </a:r>
            <a:r>
              <a:rPr lang="ru-RU" sz="3200" dirty="0"/>
              <a:t>плана с преобладанием педагогической поддержки обучающихся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949294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Технология педагогической поддержки </a:t>
            </a:r>
          </a:p>
          <a:p>
            <a:r>
              <a:rPr lang="ru-RU" b="1" dirty="0" smtClean="0"/>
              <a:t>Технология психолого-педагогического консультирования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128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80ed32b6e69158428c1c31b73ef338651d3e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648C4E2214741AF8D91814AA41F79" ma:contentTypeVersion="" ma:contentTypeDescription="Создание документа." ma:contentTypeScope="" ma:versionID="ad2fe81caeb0a05436ac334f402b7d40">
  <xsd:schema xmlns:xsd="http://www.w3.org/2001/XMLSchema" xmlns:xs="http://www.w3.org/2001/XMLSchema" xmlns:p="http://schemas.microsoft.com/office/2006/metadata/properties" xmlns:ns2="cb86a899-a0f8-418d-86e2-5f8ad663e88b" targetNamespace="http://schemas.microsoft.com/office/2006/metadata/properties" ma:root="true" ma:fieldsID="f9e93caee784f3405e84216b02f82c71" ns2:_="">
    <xsd:import namespace="cb86a899-a0f8-418d-86e2-5f8ad663e88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6a899-a0f8-418d-86e2-5f8ad663e8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85CE90-8AF7-4036-858C-F2F05B3EC669}"/>
</file>

<file path=customXml/itemProps2.xml><?xml version="1.0" encoding="utf-8"?>
<ds:datastoreItem xmlns:ds="http://schemas.openxmlformats.org/officeDocument/2006/customXml" ds:itemID="{247FB6D5-EA42-411B-BC7E-36D3DF1B653E}"/>
</file>

<file path=customXml/itemProps3.xml><?xml version="1.0" encoding="utf-8"?>
<ds:datastoreItem xmlns:ds="http://schemas.openxmlformats.org/officeDocument/2006/customXml" ds:itemID="{869B3488-B7BB-4049-8FB3-01876DE7A3E3}"/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450</Words>
  <Application>Microsoft Office PowerPoint</Application>
  <PresentationFormat>Экран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Вариативность подходов и технологий в организации внеурочной деятельности школьников</vt:lpstr>
      <vt:lpstr>О вариативности в документах</vt:lpstr>
      <vt:lpstr>О вариативности с позиций науки</vt:lpstr>
      <vt:lpstr>Подходы к организации внеурочной деятельности: варианты</vt:lpstr>
      <vt:lpstr>Вариативность в содержании воспитания в школе</vt:lpstr>
      <vt:lpstr>Вариативность содержания внеурочной деятельности школьников</vt:lpstr>
      <vt:lpstr>Вариативность моделей и технологий организации внеурочной деятельности школьников</vt:lpstr>
      <vt:lpstr>Презентация PowerPoint</vt:lpstr>
      <vt:lpstr>Модель плана с преобладанием педагогической поддержки обучающихся</vt:lpstr>
      <vt:lpstr>Модель плана с преобладанием работы  по обеспечению благополучия обучающихся  в пространстве общеобразовательной школы</vt:lpstr>
      <vt:lpstr>Модель плана с преобладанием воспитательных мероприятий </vt:lpstr>
      <vt:lpstr>Модель плана с преобладанием учебно-познавательной деятельности </vt:lpstr>
      <vt:lpstr>А также…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Ольга</dc:creator>
  <cp:lastModifiedBy>Ольга</cp:lastModifiedBy>
  <cp:revision>59</cp:revision>
  <dcterms:modified xsi:type="dcterms:W3CDTF">2016-08-18T23:31:48Z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0x010100CE5648C4E2214741AF8D91814AA41F79</vt:lpwstr>
  </property>
</Properties>
</file>