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41" r:id="rId2"/>
    <p:sldId id="559" r:id="rId3"/>
    <p:sldId id="565" r:id="rId4"/>
    <p:sldId id="560" r:id="rId5"/>
    <p:sldId id="561" r:id="rId6"/>
    <p:sldId id="562" r:id="rId7"/>
    <p:sldId id="567" r:id="rId8"/>
    <p:sldId id="568" r:id="rId9"/>
    <p:sldId id="569" r:id="rId10"/>
    <p:sldId id="570" r:id="rId11"/>
    <p:sldId id="566" r:id="rId12"/>
    <p:sldId id="564" r:id="rId13"/>
    <p:sldId id="571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092" autoAdjust="0"/>
  </p:normalViewPr>
  <p:slideViewPr>
    <p:cSldViewPr snapToGrid="0">
      <p:cViewPr varScale="1">
        <p:scale>
          <a:sx n="89" d="100"/>
          <a:sy n="89" d="100"/>
        </p:scale>
        <p:origin x="21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6100"/>
            <a:ext cx="7764463" cy="1427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FB52-455A-4950-A79D-0AC75231908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38497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6100"/>
            <a:ext cx="7764463" cy="1427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64463" cy="422751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5DDF-E0E2-40B2-AB26-6B8D93E8062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1475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  <p:sldLayoutId id="2147483725" r:id="rId17"/>
    <p:sldLayoutId id="2147483726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uportal44.ru/sites/Region44/_layouts/15/start.aspx#/SitePages/%D0%9C%D1%83%D0%B7%D0%B5%D0%B9%D0%BD%D0%B0%D1%8F%20%D0%BA%D0%BE%D0%BB%D0%BB%D0%B5%D0%BA%D1%86%D0%B8%D1%8F.asp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s://vk.com/club18711425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957237" y="2309818"/>
            <a:ext cx="7788729" cy="164696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3100" b="1" dirty="0" smtClean="0">
                <a:solidFill>
                  <a:schemeClr val="accent1"/>
                </a:solidFill>
              </a:rPr>
              <a:t>О</a:t>
            </a:r>
            <a:r>
              <a:rPr lang="ru-RU" sz="3100" b="1" dirty="0" smtClean="0">
                <a:solidFill>
                  <a:schemeClr val="accent1"/>
                </a:solidFill>
              </a:rPr>
              <a:t>бластная экспедиция </a:t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>«</a:t>
            </a:r>
            <a:r>
              <a:rPr lang="ru-RU" sz="3100" b="1" dirty="0">
                <a:solidFill>
                  <a:schemeClr val="accent1"/>
                </a:solidFill>
              </a:rPr>
              <a:t>Музейная коллекция</a:t>
            </a:r>
            <a:r>
              <a:rPr lang="ru-RU" sz="3100" b="1" dirty="0" smtClean="0">
                <a:solidFill>
                  <a:schemeClr val="accent1"/>
                </a:solidFill>
              </a:rPr>
              <a:t>», </a:t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>посвящённая 75-летию образования Костромской области</a:t>
            </a:r>
            <a:endParaRPr lang="ru-RU" altLang="ru-RU" sz="2200" b="1" dirty="0" smtClean="0">
              <a:solidFill>
                <a:schemeClr val="accent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0911" y="4727576"/>
            <a:ext cx="8165055" cy="1500187"/>
          </a:xfrm>
        </p:spPr>
        <p:txBody>
          <a:bodyPr/>
          <a:lstStyle/>
          <a:p>
            <a:pPr algn="ctr"/>
            <a:r>
              <a:rPr lang="ru-RU" dirty="0" smtClean="0"/>
              <a:t>Концепция краеведческого образования детей и молодежи Костромской области</a:t>
            </a:r>
            <a:endParaRPr lang="ru-RU" dirty="0"/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5651500" y="4797425"/>
            <a:ext cx="33051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endParaRPr lang="ru-RU" altLang="ru-RU" sz="20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912" y="649633"/>
            <a:ext cx="8268185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ctr">
              <a:spcBef>
                <a:spcPts val="1000"/>
              </a:spcBef>
            </a:pPr>
            <a:r>
              <a:rPr lang="ru-RU" sz="2400" dirty="0" smtClean="0"/>
              <a:t>Департамент </a:t>
            </a:r>
            <a:r>
              <a:rPr lang="ru-RU" sz="2400" dirty="0"/>
              <a:t>образования и науки Костромской </a:t>
            </a:r>
            <a:r>
              <a:rPr lang="ru-RU" sz="2400" dirty="0" smtClean="0"/>
              <a:t>области</a:t>
            </a:r>
            <a:endParaRPr lang="ru-RU" sz="2400" dirty="0"/>
          </a:p>
          <a:p>
            <a:pPr lvl="1" indent="-457200" algn="ctr">
              <a:spcBef>
                <a:spcPts val="1000"/>
              </a:spcBef>
            </a:pPr>
            <a:r>
              <a:rPr lang="ru-RU" sz="2400" dirty="0" smtClean="0"/>
              <a:t>Департамент </a:t>
            </a:r>
            <a:r>
              <a:rPr lang="ru-RU" sz="2400" dirty="0"/>
              <a:t>культуры Костромской </a:t>
            </a:r>
            <a:r>
              <a:rPr lang="ru-RU" sz="2400" dirty="0" smtClean="0"/>
              <a:t>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92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033" y="2000922"/>
            <a:ext cx="8117317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pic>
        <p:nvPicPr>
          <p:cNvPr id="5" name="Объект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6820" y="1566956"/>
            <a:ext cx="5934826" cy="2584047"/>
          </a:xfrm>
          <a:prstGeom prst="rect">
            <a:avLst/>
          </a:prstGeom>
        </p:spPr>
      </p:pic>
      <p:pic>
        <p:nvPicPr>
          <p:cNvPr id="4" name="Рисунок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27" y="4399878"/>
            <a:ext cx="8388012" cy="21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Основные этапы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875674"/>
              </p:ext>
            </p:extLst>
          </p:nvPr>
        </p:nvGraphicFramePr>
        <p:xfrm>
          <a:off x="363682" y="1458648"/>
          <a:ext cx="8510897" cy="5299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3591">
                  <a:extLst>
                    <a:ext uri="{9D8B030D-6E8A-4147-A177-3AD203B41FA5}">
                      <a16:colId xmlns:a16="http://schemas.microsoft.com/office/drawing/2014/main" val="2219096946"/>
                    </a:ext>
                  </a:extLst>
                </a:gridCol>
                <a:gridCol w="1967306">
                  <a:extLst>
                    <a:ext uri="{9D8B030D-6E8A-4147-A177-3AD203B41FA5}">
                      <a16:colId xmlns:a16="http://schemas.microsoft.com/office/drawing/2014/main" val="1146189066"/>
                    </a:ext>
                  </a:extLst>
                </a:gridCol>
              </a:tblGrid>
              <a:tr h="908035">
                <a:tc>
                  <a:txBody>
                    <a:bodyPr/>
                    <a:lstStyle/>
                    <a:p>
                      <a:pPr marL="85725"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об участии в Экспедиции, подача заявки и регистрация участников на веб-странице Экспедиции.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по 7 октября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84366"/>
                  </a:ext>
                </a:extLst>
              </a:tr>
              <a:tr h="771031">
                <a:tc>
                  <a:txBody>
                    <a:bodyPr/>
                    <a:lstStyle/>
                    <a:p>
                      <a:pPr marL="85725"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команд с использованием атрибутики в группе Экспедиции в социальной сети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</a:txBody>
                  <a:tcPr marL="47166" marR="4716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extLst>
                  <a:ext uri="{0D108BD9-81ED-4DB2-BD59-A6C34878D82A}">
                    <a16:rowId xmlns:a16="http://schemas.microsoft.com/office/drawing/2014/main" val="2378111869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marL="0" indent="53816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Информационно-методический семинар для руководителей школьных музеев – участников Экспедиции «Письменные и визуальные источники: извлечение и хранение информации»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октября</a:t>
                      </a:r>
                    </a:p>
                    <a:p>
                      <a:pPr algn="l"/>
                      <a:endParaRPr lang="ru-RU" dirty="0"/>
                    </a:p>
                  </a:txBody>
                  <a:tcPr marL="47166" marR="47166" marT="0" marB="0"/>
                </a:tc>
                <a:extLst>
                  <a:ext uri="{0D108BD9-81ED-4DB2-BD59-A6C34878D82A}">
                    <a16:rowId xmlns:a16="http://schemas.microsoft.com/office/drawing/2014/main" val="328981594"/>
                  </a:ext>
                </a:extLst>
              </a:tr>
              <a:tr h="886983">
                <a:tc>
                  <a:txBody>
                    <a:bodyPr/>
                    <a:lstStyle/>
                    <a:p>
                      <a:pPr marL="85725" indent="3667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Поисково-исследовательская деятельность, интеграция с музейным сообществом, ведение дневника экспедиции в социальной сети.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 27 ноября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extLst>
                  <a:ext uri="{0D108BD9-81ED-4DB2-BD59-A6C34878D82A}">
                    <a16:rowId xmlns:a16="http://schemas.microsoft.com/office/drawing/2014/main" val="2702020772"/>
                  </a:ext>
                </a:extLst>
              </a:tr>
              <a:tr h="642452">
                <a:tc>
                  <a:txBody>
                    <a:bodyPr/>
                    <a:lstStyle/>
                    <a:p>
                      <a:pPr marL="0" indent="473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Открытое  мероприятие, презентация музейной коллекции в социуме, размещение фотоотчета о мероприятии в социальной сети.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6 декабря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extLst>
                  <a:ext uri="{0D108BD9-81ED-4DB2-BD59-A6C34878D82A}">
                    <a16:rowId xmlns:a16="http://schemas.microsoft.com/office/drawing/2014/main" val="44552580"/>
                  </a:ext>
                </a:extLst>
              </a:tr>
              <a:tr h="666973">
                <a:tc>
                  <a:txBody>
                    <a:bodyPr/>
                    <a:lstStyle/>
                    <a:p>
                      <a:pPr marL="182563" indent="473075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-акции, представление музейной коллекции (ссылка на ресурс) в Оргкомитет, экспертиза материалов.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 6 декабря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extLst>
                  <a:ext uri="{0D108BD9-81ED-4DB2-BD59-A6C34878D82A}">
                    <a16:rowId xmlns:a16="http://schemas.microsoft.com/office/drawing/2014/main" val="3673749198"/>
                  </a:ext>
                </a:extLst>
              </a:tr>
              <a:tr h="583205">
                <a:tc>
                  <a:txBody>
                    <a:bodyPr/>
                    <a:lstStyle/>
                    <a:p>
                      <a:pPr marL="0" indent="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-акция, общественная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экспертиза.</a:t>
                      </a:r>
                    </a:p>
                    <a:p>
                      <a:pPr marL="0" indent="85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Объявление результатов.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>
                  <a:txBody>
                    <a:bodyPr/>
                    <a:lstStyle/>
                    <a:p>
                      <a:pPr marL="450215" indent="-4298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450215" indent="-429895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декабря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extLst>
                  <a:ext uri="{0D108BD9-81ED-4DB2-BD59-A6C34878D82A}">
                    <a16:rowId xmlns:a16="http://schemas.microsoft.com/office/drawing/2014/main" val="2220628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5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mtClean="0"/>
              <a:t>Контактная информация</a:t>
            </a:r>
            <a:r>
              <a:rPr lang="ru-RU"/>
              <a:t>: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Пигалева</a:t>
            </a:r>
            <a:r>
              <a:rPr lang="ru-RU" dirty="0" smtClean="0"/>
              <a:t> Надежда Павловна</a:t>
            </a:r>
          </a:p>
          <a:p>
            <a:pPr marL="0" indent="0" algn="ctr">
              <a:buNone/>
            </a:pPr>
            <a:r>
              <a:rPr lang="en-US" dirty="0"/>
              <a:t>pigaleva-nadin@yandex.ru 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Малкова Лариса Александровна</a:t>
            </a:r>
          </a:p>
          <a:p>
            <a:pPr marL="0" indent="0" algn="ctr">
              <a:buNone/>
            </a:pPr>
            <a:r>
              <a:rPr lang="en-US" dirty="0" smtClean="0"/>
              <a:t>larisamalk@gmail.com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2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dirty="0"/>
              <a:t>О</a:t>
            </a:r>
            <a:r>
              <a:rPr lang="ru-RU" sz="4000" dirty="0"/>
              <a:t>бластная экспедиция «Музейная коллекция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6435" y="1728562"/>
            <a:ext cx="7980325" cy="2429627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b="1" dirty="0"/>
              <a:t>Партнеры – организаторы </a:t>
            </a:r>
            <a:r>
              <a:rPr lang="ru-RU" sz="3300" b="1" dirty="0" smtClean="0"/>
              <a:t>экспедиции:</a:t>
            </a:r>
          </a:p>
          <a:p>
            <a:r>
              <a:rPr lang="ru-RU" sz="2900" dirty="0" smtClean="0"/>
              <a:t>ОГБОУ ДПО «Костромской </a:t>
            </a:r>
            <a:r>
              <a:rPr lang="ru-RU" sz="2900" dirty="0"/>
              <a:t>областной институт развития образования»,</a:t>
            </a:r>
          </a:p>
          <a:p>
            <a:r>
              <a:rPr lang="ru-RU" sz="2900" dirty="0" smtClean="0"/>
              <a:t>Музеи города Костромы и Костромской области;</a:t>
            </a:r>
          </a:p>
          <a:p>
            <a:r>
              <a:rPr lang="ru-RU" sz="2900" dirty="0" smtClean="0"/>
              <a:t>Музей </a:t>
            </a:r>
            <a:r>
              <a:rPr lang="ru-RU" sz="2900" dirty="0"/>
              <a:t>«Губернский город Кострома»;</a:t>
            </a:r>
          </a:p>
          <a:p>
            <a:r>
              <a:rPr lang="ru-RU" sz="2900" dirty="0"/>
              <a:t>ОГКУ «Государственный архив Костромской области»</a:t>
            </a:r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6043" y="4607242"/>
            <a:ext cx="802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Старт экспедиции – организационный </a:t>
            </a:r>
            <a:r>
              <a:rPr lang="ru-RU" sz="2800" b="1" dirty="0" err="1">
                <a:solidFill>
                  <a:schemeClr val="accent1"/>
                </a:solidFill>
              </a:rPr>
              <a:t>вебинар</a:t>
            </a:r>
            <a:r>
              <a:rPr lang="ru-RU" sz="2800" b="1" dirty="0">
                <a:solidFill>
                  <a:schemeClr val="accent1"/>
                </a:solidFill>
              </a:rPr>
              <a:t>	1 </a:t>
            </a:r>
            <a:r>
              <a:rPr lang="ru-RU" sz="2800" b="1" dirty="0" smtClean="0">
                <a:solidFill>
                  <a:schemeClr val="accent1"/>
                </a:solidFill>
              </a:rPr>
              <a:t>октября </a:t>
            </a:r>
            <a:r>
              <a:rPr lang="ru-RU" sz="2800" b="1" dirty="0">
                <a:solidFill>
                  <a:schemeClr val="accent1"/>
                </a:solidFill>
              </a:rPr>
              <a:t>в </a:t>
            </a:r>
            <a:r>
              <a:rPr lang="ru-RU" sz="2800" b="1" dirty="0" smtClean="0">
                <a:solidFill>
                  <a:schemeClr val="accent1"/>
                </a:solidFill>
              </a:rPr>
              <a:t>14.00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61" y="5767322"/>
            <a:ext cx="840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Координаторы проекта: </a:t>
            </a:r>
            <a:r>
              <a:rPr lang="ru-RU" dirty="0"/>
              <a:t>Малкова Лариса Александровна, </a:t>
            </a:r>
            <a:r>
              <a:rPr lang="ru-RU" dirty="0" err="1" smtClean="0"/>
              <a:t>Пигалева</a:t>
            </a:r>
            <a:r>
              <a:rPr lang="ru-RU" dirty="0" smtClean="0"/>
              <a:t> </a:t>
            </a:r>
            <a:r>
              <a:rPr lang="ru-RU" dirty="0"/>
              <a:t>Надежда Павловна </a:t>
            </a:r>
          </a:p>
        </p:txBody>
      </p:sp>
    </p:spTree>
    <p:extLst>
      <p:ext uri="{BB962C8B-B14F-4D97-AF65-F5344CB8AC3E}">
        <p14:creationId xmlns:p14="http://schemas.microsoft.com/office/powerpoint/2010/main" val="612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</a:t>
            </a:r>
            <a:r>
              <a:rPr lang="ru-RU" dirty="0"/>
              <a:t>бластная экспедиция «Музейная коллекция»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7321" y="1825625"/>
            <a:ext cx="7888029" cy="485162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i="1" dirty="0">
                <a:solidFill>
                  <a:schemeClr val="accent2"/>
                </a:solidFill>
              </a:rPr>
              <a:t>Экспедиция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/>
              <a:t>– форма практической совместной деятельности по сбору и изучению объектов, включает в себя встречи с очевидцами, местным населением, проведение разведки и раскопок, сбор материала, изучение информации и т.д.</a:t>
            </a:r>
          </a:p>
          <a:p>
            <a:pPr algn="just"/>
            <a:r>
              <a:rPr lang="ru-RU" sz="3400" i="1" dirty="0">
                <a:solidFill>
                  <a:schemeClr val="accent2"/>
                </a:solidFill>
              </a:rPr>
              <a:t>Музейная коллекция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/>
              <a:t>–совокупность музейных предметов, связанных между собой общностью одного или нескольких признаков и представляющих особую ценность (научную, познавательную, художественную, мемориальную) как единое целое. Музейная коллекция является основной формой хранения музейных предметов и складывается в результате целенаправленной научной работы, при которой каждый предмет коллекции приобретает особое значение в ряду остальных</a:t>
            </a:r>
            <a:r>
              <a:rPr lang="ru-RU" sz="3400" dirty="0" smtClean="0"/>
              <a:t>.</a:t>
            </a:r>
          </a:p>
          <a:p>
            <a:pPr algn="just"/>
            <a:r>
              <a:rPr lang="en-US" sz="3400" i="1" dirty="0">
                <a:solidFill>
                  <a:srgbClr val="FF0000"/>
                </a:solidFill>
              </a:rPr>
              <a:t>PR</a:t>
            </a:r>
            <a:r>
              <a:rPr lang="ru-RU" sz="3400" i="1" dirty="0">
                <a:solidFill>
                  <a:srgbClr val="FF0000"/>
                </a:solidFill>
              </a:rPr>
              <a:t>-акция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/>
              <a:t>— это специальное мероприятие, позволяющее привлечь внимание аудитории к созданной музейной коллекции, и оценить ее</a:t>
            </a:r>
            <a:endParaRPr lang="ru-RU" sz="3400" dirty="0" smtClean="0"/>
          </a:p>
          <a:p>
            <a:pPr algn="just"/>
            <a:r>
              <a:rPr lang="ru-RU" sz="3400" i="1" dirty="0">
                <a:solidFill>
                  <a:srgbClr val="FF0000"/>
                </a:solidFill>
              </a:rPr>
              <a:t>Дневник участника экспедиции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/>
              <a:t>–это учет (отчет) всех действий на практике, в хронологическом порядке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1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dirty="0"/>
              <a:t>О</a:t>
            </a:r>
            <a:r>
              <a:rPr lang="ru-RU" sz="4000" dirty="0"/>
              <a:t>бластная экспедиция «Музейная коллекция»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85308" y="2162289"/>
            <a:ext cx="7465807" cy="30551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Цель экспедиции</a:t>
            </a:r>
            <a:r>
              <a:rPr lang="ru-RU" i="1" dirty="0">
                <a:solidFill>
                  <a:schemeClr val="accent1"/>
                </a:solidFill>
              </a:rPr>
              <a:t>: </a:t>
            </a:r>
            <a:r>
              <a:rPr lang="ru-RU" dirty="0"/>
              <a:t>формирование гражданско-патриотических компетенций обучающихся, сопричастности их к истории Костромского края посредством поисково-исследовательской деятельности во взаимодействии образовательных организаций с музейным и архивным сообществом</a:t>
            </a:r>
            <a:r>
              <a:rPr lang="ru-RU" dirty="0" smtClean="0"/>
              <a:t>. </a:t>
            </a:r>
            <a:r>
              <a:rPr lang="ru-RU" i="1" dirty="0" smtClean="0"/>
              <a:t>Формирование региональной гражданской идентичности.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18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dirty="0" smtClean="0"/>
              <a:t>Задачи экспедиции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1613646"/>
            <a:ext cx="8605638" cy="4959275"/>
          </a:xfrm>
        </p:spPr>
        <p:txBody>
          <a:bodyPr>
            <a:normAutofit fontScale="47500" lnSpcReduction="20000"/>
          </a:bodyPr>
          <a:lstStyle/>
          <a:p>
            <a:r>
              <a:rPr lang="ru-RU" sz="4600" dirty="0" smtClean="0"/>
              <a:t>активизация </a:t>
            </a:r>
            <a:r>
              <a:rPr lang="ru-RU" sz="4600" dirty="0"/>
              <a:t>поисковой работы обучающихся по истории Костромской области; </a:t>
            </a:r>
          </a:p>
          <a:p>
            <a:r>
              <a:rPr lang="ru-RU" sz="4600" dirty="0"/>
              <a:t>развитие интеграции между образовательными организациями Костромской области и музеями, архивами;</a:t>
            </a:r>
          </a:p>
          <a:p>
            <a:r>
              <a:rPr lang="ru-RU" sz="4600" dirty="0"/>
              <a:t>развитие инновационных форм и инструментов гражданско-патриотического воспитания, методическое сопровождение педагогов по использованию данных форм;</a:t>
            </a:r>
          </a:p>
          <a:p>
            <a:r>
              <a:rPr lang="ru-RU" sz="4600" dirty="0"/>
              <a:t>развитие первичных навыков и организация профессиональных проб по направлению «исторические науки»; </a:t>
            </a:r>
          </a:p>
          <a:p>
            <a:r>
              <a:rPr lang="ru-RU" sz="4600" dirty="0"/>
              <a:t>создание публичной площадки для сбора и публикации музейных коллекций, популяризация материалов по истории Костромской области</a:t>
            </a:r>
          </a:p>
          <a:p>
            <a:r>
              <a:rPr lang="ru-RU" sz="4600" dirty="0"/>
              <a:t>пополнение Интернет-ресурса проекта «Костромской поясок» материалами, представленными участниками Экспедиции;</a:t>
            </a:r>
          </a:p>
          <a:p>
            <a:r>
              <a:rPr lang="ru-RU" sz="4600" dirty="0"/>
              <a:t>обогащение практик деятельности музеев образовательных организаций, развитие сети данных структур. </a:t>
            </a:r>
          </a:p>
        </p:txBody>
      </p:sp>
    </p:spTree>
    <p:extLst>
      <p:ext uri="{BB962C8B-B14F-4D97-AF65-F5344CB8AC3E}">
        <p14:creationId xmlns:p14="http://schemas.microsoft.com/office/powerpoint/2010/main" val="23967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Участники экспедиции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831" y="1785769"/>
            <a:ext cx="8342748" cy="4507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Обучающиеся и педагоги  - члены объединений (советов) на базе музеев образовательной организаций Костромской области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Сформирована </a:t>
            </a:r>
            <a:r>
              <a:rPr lang="ru-RU" b="1" i="1" dirty="0" smtClean="0"/>
              <a:t>поисковая </a:t>
            </a:r>
            <a:r>
              <a:rPr lang="ru-RU" b="1" i="1" dirty="0"/>
              <a:t>группа (команда</a:t>
            </a:r>
            <a:r>
              <a:rPr lang="ru-RU" dirty="0"/>
              <a:t>), создаваемая на базе музеев образовательных организаций Костромской области и состоящая из </a:t>
            </a:r>
            <a:r>
              <a:rPr lang="ru-RU" b="1" i="1" dirty="0"/>
              <a:t>педагога-руководителя</a:t>
            </a:r>
            <a:r>
              <a:rPr lang="ru-RU" i="1" dirty="0"/>
              <a:t>, </a:t>
            </a:r>
            <a:r>
              <a:rPr lang="ru-RU" b="1" i="1" dirty="0"/>
              <a:t>обучающихся 1-11 классов, студентов СПО и привлеченных специалистов из музея – партнера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886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967" y="1767205"/>
            <a:ext cx="6877054" cy="46786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107577" y="2377441"/>
            <a:ext cx="992009" cy="26894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457" y="1604437"/>
            <a:ext cx="4799802" cy="487374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31228" y="3826154"/>
            <a:ext cx="2538804" cy="430306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915" y="1877148"/>
            <a:ext cx="5136040" cy="454724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65468" y="5271247"/>
            <a:ext cx="2259106" cy="441064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b1472732842f611053e634395fa4adfe8e221b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6C57D76C61BE4E94C7A9048A7F21AA" ma:contentTypeVersion="1" ma:contentTypeDescription="Создание документа." ma:contentTypeScope="" ma:versionID="e8364d401c26a67b2433fa6d291160fb">
  <xsd:schema xmlns:xsd="http://www.w3.org/2001/XMLSchema" xmlns:xs="http://www.w3.org/2001/XMLSchema" xmlns:p="http://schemas.microsoft.com/office/2006/metadata/properties" xmlns:ns2="fe92ddc4-52ed-4eac-8c62-05322027d43b" targetNamespace="http://schemas.microsoft.com/office/2006/metadata/properties" ma:root="true" ma:fieldsID="f4717bb43edc7903ebf64ef51a43e132" ns2:_="">
    <xsd:import namespace="fe92ddc4-52ed-4eac-8c62-05322027d43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2ddc4-52ed-4eac-8c62-05322027d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9C9AE8-A492-42D9-A483-D5315222F40A}"/>
</file>

<file path=customXml/itemProps2.xml><?xml version="1.0" encoding="utf-8"?>
<ds:datastoreItem xmlns:ds="http://schemas.openxmlformats.org/officeDocument/2006/customXml" ds:itemID="{0D04A796-CA98-41AD-8214-3F6C7707EFD9}"/>
</file>

<file path=customXml/itemProps3.xml><?xml version="1.0" encoding="utf-8"?>
<ds:datastoreItem xmlns:ds="http://schemas.openxmlformats.org/officeDocument/2006/customXml" ds:itemID="{11E75FD8-2212-4D9D-BC28-763E2C3F39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</TotalTime>
  <Words>548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Times New Roman</vt:lpstr>
      <vt:lpstr>КОИРО2</vt:lpstr>
      <vt:lpstr>Областная экспедиция  «Музейная коллекция»,  посвящённая 75-летию образования Костромской области</vt:lpstr>
      <vt:lpstr>Областная экспедиция «Музейная коллекция»</vt:lpstr>
      <vt:lpstr>Областная экспедиция «Музейная коллекция»</vt:lpstr>
      <vt:lpstr>Областная экспедиция «Музейная коллекция»</vt:lpstr>
      <vt:lpstr>Задачи экспедиции</vt:lpstr>
      <vt:lpstr>Участники экспедиции</vt:lpstr>
      <vt:lpstr>Информационное сопровождение</vt:lpstr>
      <vt:lpstr>Информационное сопровождение</vt:lpstr>
      <vt:lpstr>Информационное сопровождение</vt:lpstr>
      <vt:lpstr>Информационное сопровождение</vt:lpstr>
      <vt:lpstr>Информационное сопровождение</vt:lpstr>
      <vt:lpstr>Основные этапы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User</cp:lastModifiedBy>
  <cp:revision>219</cp:revision>
  <dcterms:created xsi:type="dcterms:W3CDTF">2018-01-15T07:04:23Z</dcterms:created>
  <dcterms:modified xsi:type="dcterms:W3CDTF">2019-10-01T10:16:35Z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0x0101002C6C57D76C61BE4E94C7A9048A7F21AA</vt:lpwstr>
  </property>
</Properties>
</file>