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7.xml" ContentType="application/vnd.openxmlformats-officedocument.presentationml.slide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diagrams/drawing2.xml" ContentType="application/vnd.ms-office.drawingml.diagramDrawing+xml"/>
  <Override PartName="/ppt/theme/theme4.xml" ContentType="application/vnd.openxmlformats-officedocument.them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  <p:sldMasterId id="2147483810" r:id="rId2"/>
    <p:sldMasterId id="2147483822" r:id="rId3"/>
    <p:sldMasterId id="2147483840" r:id="rId4"/>
    <p:sldMasterId id="2147483852" r:id="rId5"/>
    <p:sldMasterId id="2147483864" r:id="rId6"/>
    <p:sldMasterId id="2147483894" r:id="rId7"/>
    <p:sldMasterId id="2147483906" r:id="rId8"/>
    <p:sldMasterId id="2147483918" r:id="rId9"/>
  </p:sldMasterIdLst>
  <p:notesMasterIdLst>
    <p:notesMasterId r:id="rId28"/>
  </p:notesMasterIdLst>
  <p:handoutMasterIdLst>
    <p:handoutMasterId r:id="rId29"/>
  </p:handoutMasterIdLst>
  <p:sldIdLst>
    <p:sldId id="272" r:id="rId10"/>
    <p:sldId id="256" r:id="rId11"/>
    <p:sldId id="259" r:id="rId12"/>
    <p:sldId id="257" r:id="rId13"/>
    <p:sldId id="258" r:id="rId14"/>
    <p:sldId id="260" r:id="rId15"/>
    <p:sldId id="261" r:id="rId16"/>
    <p:sldId id="262" r:id="rId17"/>
    <p:sldId id="263" r:id="rId18"/>
    <p:sldId id="264" r:id="rId19"/>
    <p:sldId id="265" r:id="rId20"/>
    <p:sldId id="267" r:id="rId21"/>
    <p:sldId id="266" r:id="rId22"/>
    <p:sldId id="268" r:id="rId23"/>
    <p:sldId id="269" r:id="rId24"/>
    <p:sldId id="270" r:id="rId25"/>
    <p:sldId id="271" r:id="rId26"/>
    <p:sldId id="273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22" autoAdjust="0"/>
  </p:normalViewPr>
  <p:slideViewPr>
    <p:cSldViewPr>
      <p:cViewPr varScale="1">
        <p:scale>
          <a:sx n="83" d="100"/>
          <a:sy n="83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28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E9FE5-2567-4E9F-92E0-3ACDC31009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56F17B9-33B9-419E-A780-EE304446C91C}">
      <dgm:prSet/>
      <dgm:spPr/>
      <dgm:t>
        <a:bodyPr/>
        <a:lstStyle/>
        <a:p>
          <a:pPr rtl="0"/>
          <a:r>
            <a:rPr lang="ru-RU" dirty="0" smtClean="0"/>
            <a:t>Иван Максимович</a:t>
          </a:r>
          <a:endParaRPr lang="ru-RU" dirty="0"/>
        </a:p>
      </dgm:t>
    </dgm:pt>
    <dgm:pt modelId="{BDB99C47-1F89-4B58-9861-1BC5E0B0AFB8}" type="parTrans" cxnId="{03FFB2AC-5ACF-446D-BCB6-230BC3C362C3}">
      <dgm:prSet/>
      <dgm:spPr/>
      <dgm:t>
        <a:bodyPr/>
        <a:lstStyle/>
        <a:p>
          <a:endParaRPr lang="ru-RU"/>
        </a:p>
      </dgm:t>
    </dgm:pt>
    <dgm:pt modelId="{C9B3710F-3D88-46F5-9E37-2474AA2AC096}" type="sibTrans" cxnId="{03FFB2AC-5ACF-446D-BCB6-230BC3C362C3}">
      <dgm:prSet/>
      <dgm:spPr/>
      <dgm:t>
        <a:bodyPr/>
        <a:lstStyle/>
        <a:p>
          <a:endParaRPr lang="ru-RU"/>
        </a:p>
      </dgm:t>
    </dgm:pt>
    <dgm:pt modelId="{37CEFED8-4794-4633-9F3C-ED1F211C0238}" type="pres">
      <dgm:prSet presAssocID="{AE1E9FE5-2567-4E9F-92E0-3ACDC31009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875B52-DA92-45AD-ABC2-DB1A3B729110}" type="pres">
      <dgm:prSet presAssocID="{C56F17B9-33B9-419E-A780-EE304446C91C}" presName="parentText" presStyleLbl="node1" presStyleIdx="0" presStyleCnt="1" custAng="0" custLinFactNeighborX="38462" custLinFactNeighborY="-27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A488F2-8CDF-4429-9BC1-E7C82E22041D}" type="presOf" srcId="{AE1E9FE5-2567-4E9F-92E0-3ACDC310092C}" destId="{37CEFED8-4794-4633-9F3C-ED1F211C0238}" srcOrd="0" destOrd="0" presId="urn:microsoft.com/office/officeart/2005/8/layout/vList2"/>
    <dgm:cxn modelId="{03FFB2AC-5ACF-446D-BCB6-230BC3C362C3}" srcId="{AE1E9FE5-2567-4E9F-92E0-3ACDC310092C}" destId="{C56F17B9-33B9-419E-A780-EE304446C91C}" srcOrd="0" destOrd="0" parTransId="{BDB99C47-1F89-4B58-9861-1BC5E0B0AFB8}" sibTransId="{C9B3710F-3D88-46F5-9E37-2474AA2AC096}"/>
    <dgm:cxn modelId="{3E0D992E-0750-4FF6-97BA-45752CD425B3}" type="presOf" srcId="{C56F17B9-33B9-419E-A780-EE304446C91C}" destId="{1B875B52-DA92-45AD-ABC2-DB1A3B729110}" srcOrd="0" destOrd="0" presId="urn:microsoft.com/office/officeart/2005/8/layout/vList2"/>
    <dgm:cxn modelId="{4EDAAFEB-C871-4FE8-9EEA-BC5B5C819D55}" type="presParOf" srcId="{37CEFED8-4794-4633-9F3C-ED1F211C0238}" destId="{1B875B52-DA92-45AD-ABC2-DB1A3B72911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6BDCE4-B3E9-47F6-BF9B-6B7F4D2C323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948BDCF-8D4D-4FC5-A404-013B43F58636}">
      <dgm:prSet/>
      <dgm:spPr/>
      <dgm:t>
        <a:bodyPr/>
        <a:lstStyle/>
        <a:p>
          <a:pPr rtl="0"/>
          <a:r>
            <a:rPr lang="ru-RU" dirty="0" smtClean="0"/>
            <a:t>Иван </a:t>
          </a:r>
          <a:r>
            <a:rPr lang="ru-RU" dirty="0" err="1" smtClean="0"/>
            <a:t>Харлампиевич</a:t>
          </a:r>
          <a:endParaRPr lang="ru-RU" dirty="0"/>
        </a:p>
      </dgm:t>
    </dgm:pt>
    <dgm:pt modelId="{36DE80F8-2817-4CB9-A2A4-D6FBD04723AF}" type="parTrans" cxnId="{5A0BEBC8-80DB-4BD3-8ADB-99D6B3E8C8FA}">
      <dgm:prSet/>
      <dgm:spPr/>
      <dgm:t>
        <a:bodyPr/>
        <a:lstStyle/>
        <a:p>
          <a:endParaRPr lang="ru-RU"/>
        </a:p>
      </dgm:t>
    </dgm:pt>
    <dgm:pt modelId="{915BCB54-8187-4D26-B473-9E4EA1B06BFB}" type="sibTrans" cxnId="{5A0BEBC8-80DB-4BD3-8ADB-99D6B3E8C8FA}">
      <dgm:prSet/>
      <dgm:spPr/>
      <dgm:t>
        <a:bodyPr/>
        <a:lstStyle/>
        <a:p>
          <a:endParaRPr lang="ru-RU"/>
        </a:p>
      </dgm:t>
    </dgm:pt>
    <dgm:pt modelId="{F7A83A34-F5DD-477D-85C7-6F83FA8BF475}" type="pres">
      <dgm:prSet presAssocID="{EC6BDCE4-B3E9-47F6-BF9B-6B7F4D2C32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858524-52F9-43E8-82F0-149A995D1247}" type="pres">
      <dgm:prSet presAssocID="{D948BDCF-8D4D-4FC5-A404-013B43F58636}" presName="parentText" presStyleLbl="node1" presStyleIdx="0" presStyleCnt="1" custLinFactNeighborX="50000" custLinFactNeighborY="9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F254D4-3941-4597-AB8F-AF0A53BE91A6}" type="presOf" srcId="{EC6BDCE4-B3E9-47F6-BF9B-6B7F4D2C323A}" destId="{F7A83A34-F5DD-477D-85C7-6F83FA8BF475}" srcOrd="0" destOrd="0" presId="urn:microsoft.com/office/officeart/2005/8/layout/vList2"/>
    <dgm:cxn modelId="{27CB1935-71A5-4357-B2C5-8A77DF085300}" type="presOf" srcId="{D948BDCF-8D4D-4FC5-A404-013B43F58636}" destId="{17858524-52F9-43E8-82F0-149A995D1247}" srcOrd="0" destOrd="0" presId="urn:microsoft.com/office/officeart/2005/8/layout/vList2"/>
    <dgm:cxn modelId="{5A0BEBC8-80DB-4BD3-8ADB-99D6B3E8C8FA}" srcId="{EC6BDCE4-B3E9-47F6-BF9B-6B7F4D2C323A}" destId="{D948BDCF-8D4D-4FC5-A404-013B43F58636}" srcOrd="0" destOrd="0" parTransId="{36DE80F8-2817-4CB9-A2A4-D6FBD04723AF}" sibTransId="{915BCB54-8187-4D26-B473-9E4EA1B06BFB}"/>
    <dgm:cxn modelId="{006532D4-BDD9-480D-B928-2223561B59B8}" type="presParOf" srcId="{F7A83A34-F5DD-477D-85C7-6F83FA8BF475}" destId="{17858524-52F9-43E8-82F0-149A995D12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7332A-F555-4A8B-84F8-F5B61F74B49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93D745-78DC-4D5F-82C3-1ADB6BACB5B7}">
      <dgm:prSet/>
      <dgm:spPr/>
      <dgm:t>
        <a:bodyPr/>
        <a:lstStyle/>
        <a:p>
          <a:pPr rtl="0"/>
          <a:r>
            <a:rPr lang="ru-RU" dirty="0" smtClean="0"/>
            <a:t>Награждаю Медалью «За отвагу»</a:t>
          </a:r>
        </a:p>
        <a:p>
          <a:pPr rtl="0"/>
          <a:r>
            <a:rPr lang="ru-RU" dirty="0" smtClean="0"/>
            <a:t>3. Замкового орудия ПТО 1-го стрелкового батальона  красноармейца </a:t>
          </a:r>
          <a:r>
            <a:rPr lang="ru-RU" dirty="0" err="1" smtClean="0"/>
            <a:t>Лесняк</a:t>
          </a:r>
          <a:r>
            <a:rPr lang="ru-RU" dirty="0" smtClean="0"/>
            <a:t> Ивана </a:t>
          </a:r>
          <a:r>
            <a:rPr lang="ru-RU" dirty="0" err="1" smtClean="0"/>
            <a:t>Харлампиевича</a:t>
          </a:r>
          <a:r>
            <a:rPr lang="ru-RU" dirty="0" smtClean="0"/>
            <a:t> за то, что он в бою 28.01.45 года в районе </a:t>
          </a:r>
          <a:r>
            <a:rPr lang="ru-RU" dirty="0" err="1" smtClean="0"/>
            <a:t>Ангербурга</a:t>
          </a:r>
          <a:r>
            <a:rPr lang="ru-RU" dirty="0" smtClean="0"/>
            <a:t> четко исполняя свои обязанности под сильным огнем противника обеспечил бесперебойную работу орудия, уничтожившего несколько огневых точек противника, чем способствовал успешному продвижению стрелковых подразделений. </a:t>
          </a:r>
          <a:endParaRPr lang="ru-RU" dirty="0"/>
        </a:p>
      </dgm:t>
    </dgm:pt>
    <dgm:pt modelId="{DFD4A5D1-D6B8-40D9-82D8-2081234A9A1C}" type="parTrans" cxnId="{95FE5861-EB6E-4E94-8B01-3F19ED085DC1}">
      <dgm:prSet/>
      <dgm:spPr/>
      <dgm:t>
        <a:bodyPr/>
        <a:lstStyle/>
        <a:p>
          <a:endParaRPr lang="ru-RU"/>
        </a:p>
      </dgm:t>
    </dgm:pt>
    <dgm:pt modelId="{E17B4183-42B1-43D3-BCC6-CB06AC5F6F0D}" type="sibTrans" cxnId="{95FE5861-EB6E-4E94-8B01-3F19ED085DC1}">
      <dgm:prSet/>
      <dgm:spPr/>
      <dgm:t>
        <a:bodyPr/>
        <a:lstStyle/>
        <a:p>
          <a:endParaRPr lang="ru-RU"/>
        </a:p>
      </dgm:t>
    </dgm:pt>
    <dgm:pt modelId="{A7AC76D3-31DA-45C0-AFFA-153554AD8EB3}" type="pres">
      <dgm:prSet presAssocID="{8917332A-F555-4A8B-84F8-F5B61F74B4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935FFA-D05B-4978-B287-4D92E3636ADD}" type="pres">
      <dgm:prSet presAssocID="{3393D745-78DC-4D5F-82C3-1ADB6BACB5B7}" presName="parentText" presStyleLbl="node1" presStyleIdx="0" presStyleCnt="1" custLinFactNeighborX="2439" custLinFactNeighborY="-35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FE5861-EB6E-4E94-8B01-3F19ED085DC1}" srcId="{8917332A-F555-4A8B-84F8-F5B61F74B49E}" destId="{3393D745-78DC-4D5F-82C3-1ADB6BACB5B7}" srcOrd="0" destOrd="0" parTransId="{DFD4A5D1-D6B8-40D9-82D8-2081234A9A1C}" sibTransId="{E17B4183-42B1-43D3-BCC6-CB06AC5F6F0D}"/>
    <dgm:cxn modelId="{9658F082-50FA-4F34-9EF7-55A4D3A9BA17}" type="presOf" srcId="{3393D745-78DC-4D5F-82C3-1ADB6BACB5B7}" destId="{CF935FFA-D05B-4978-B287-4D92E3636ADD}" srcOrd="0" destOrd="0" presId="urn:microsoft.com/office/officeart/2005/8/layout/vList2"/>
    <dgm:cxn modelId="{83BA4420-BF25-4AB8-BF67-4C29191BA35C}" type="presOf" srcId="{8917332A-F555-4A8B-84F8-F5B61F74B49E}" destId="{A7AC76D3-31DA-45C0-AFFA-153554AD8EB3}" srcOrd="0" destOrd="0" presId="urn:microsoft.com/office/officeart/2005/8/layout/vList2"/>
    <dgm:cxn modelId="{112F30EC-731D-4E86-A009-9C6A88B49B7C}" type="presParOf" srcId="{A7AC76D3-31DA-45C0-AFFA-153554AD8EB3}" destId="{CF935FFA-D05B-4978-B287-4D92E3636A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B4A0E-C844-4B55-A975-276975AC5418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989F2-71E7-42A3-BE14-80931E78E8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238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1D12B-0134-4C61-B23E-91BD3C9C2BD8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85BB2-5D4D-4C2A-80D7-199A3EA926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205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94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29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78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75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28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828563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0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61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9242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41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4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69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110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2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61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5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59248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599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225338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3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8407344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43551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13943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34669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151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115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9/19/2018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75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28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828563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0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61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924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41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4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69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110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2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61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5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5924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599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22533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3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840734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4355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1394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3466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151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115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9/19/2018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75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28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828563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0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61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9242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41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4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69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110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2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61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5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59248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599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225338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3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8407344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43551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1394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34669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151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115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FF8-EAC6-4E26-92E8-AC93A15A6C5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9/19/2018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BE890A-ACB1-401E-B4F5-B4C5D4856887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1B1B9E-A816-4A04-9A93-B8E1108F1DB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A05E4F-1226-4136-BBA2-6A9F89D49503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91FCBF-E1ED-4EA1-9055-8F4AA6323D3C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F4D9EF-5271-4ADE-9F9A-2308728388C9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ED3B57-7C8C-4D5C-820A-F4C27ECD27DD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3A30018-0767-4011-9723-02EC7346D0DC}" type="datetime1">
              <a:rPr lang="ru-RU" smtClean="0"/>
              <a:pPr/>
              <a:t>19.09.2018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9/19/2018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6B5B21-925D-456E-B561-9F5505703FBE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4EBA04-8A71-4A73-824A-135F7B229A32}" type="datetime1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6.jpeg"/><Relationship Id="rId7" Type="http://schemas.openxmlformats.org/officeDocument/2006/relationships/diagramData" Target="../diagrams/data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jpeg"/><Relationship Id="rId11" Type="http://schemas.microsoft.com/office/2007/relationships/diagramDrawing" Target="../diagrams/drawing3.xml"/><Relationship Id="rId5" Type="http://schemas.openxmlformats.org/officeDocument/2006/relationships/image" Target="../media/image18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7345" y="152593"/>
            <a:ext cx="7200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Творческий проект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«Семейный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архив»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186" y="5157192"/>
            <a:ext cx="333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Краснодарский край</a:t>
            </a:r>
            <a:endParaRPr lang="ru-RU" dirty="0"/>
          </a:p>
        </p:txBody>
      </p:sp>
      <p:pic>
        <p:nvPicPr>
          <p:cNvPr id="71682" name="Picture 2" descr="20170322_103906"/>
          <p:cNvPicPr>
            <a:picLocks noChangeAspect="1" noChangeArrowheads="1"/>
          </p:cNvPicPr>
          <p:nvPr/>
        </p:nvPicPr>
        <p:blipFill>
          <a:blip r:embed="rId2" cstate="print"/>
          <a:srcRect l="13719" t="6859" r="20827"/>
          <a:stretch>
            <a:fillRect/>
          </a:stretch>
        </p:blipFill>
        <p:spPr bwMode="auto">
          <a:xfrm>
            <a:off x="2571736" y="3286124"/>
            <a:ext cx="28384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83" name="Picture 3" descr="20170322_105242"/>
          <p:cNvPicPr>
            <a:picLocks noChangeAspect="1" noChangeArrowheads="1"/>
          </p:cNvPicPr>
          <p:nvPr/>
        </p:nvPicPr>
        <p:blipFill>
          <a:blip r:embed="rId3" cstate="print"/>
          <a:srcRect l="3769" t="2959" r="7237" b="2605"/>
          <a:stretch>
            <a:fillRect/>
          </a:stretch>
        </p:blipFill>
        <p:spPr bwMode="auto">
          <a:xfrm>
            <a:off x="214282" y="3298266"/>
            <a:ext cx="2274368" cy="321468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28992" y="6429396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852613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Выполнил: </a:t>
            </a:r>
            <a:r>
              <a:rPr lang="ru-RU" sz="2400" dirty="0" smtClean="0">
                <a:solidFill>
                  <a:prstClr val="black"/>
                </a:solidFill>
              </a:rPr>
              <a:t>Максим М.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17" descr="http://podvignaroda.ru/filter/filterimage?path=VS/157/033-0686196-1946%2b040-1955/00000175.jpg&amp;id=24160712&amp;id1=009472c3097641232aa9c4c11b6efe30"/>
          <p:cNvPicPr>
            <a:picLocks noChangeAspect="1" noChangeArrowheads="1"/>
          </p:cNvPicPr>
          <p:nvPr/>
        </p:nvPicPr>
        <p:blipFill>
          <a:blip r:embed="rId2" cstate="print"/>
          <a:srcRect b="71915"/>
          <a:stretch>
            <a:fillRect/>
          </a:stretch>
        </p:blipFill>
        <p:spPr bwMode="auto">
          <a:xfrm>
            <a:off x="0" y="0"/>
            <a:ext cx="59340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Рисунок 20" descr="http://podvignaroda.ru/filter/filterimage?path=VS/157/033-0686196-1946%2b040-1955/00000175.jpg&amp;id=24160712&amp;id1=009472c3097641232aa9c4c11b6efe30"/>
          <p:cNvPicPr>
            <a:picLocks noChangeAspect="1" noChangeArrowheads="1"/>
          </p:cNvPicPr>
          <p:nvPr/>
        </p:nvPicPr>
        <p:blipFill>
          <a:blip r:embed="rId3" cstate="print"/>
          <a:srcRect t="71574" b="13303"/>
          <a:stretch>
            <a:fillRect/>
          </a:stretch>
        </p:blipFill>
        <p:spPr bwMode="auto">
          <a:xfrm>
            <a:off x="0" y="2357430"/>
            <a:ext cx="59340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Рисунок 14"/>
          <p:cNvPicPr>
            <a:picLocks noChangeAspect="1" noChangeArrowheads="1"/>
          </p:cNvPicPr>
          <p:nvPr/>
        </p:nvPicPr>
        <p:blipFill>
          <a:blip r:embed="rId4"/>
          <a:srcRect l="20042" t="20256" r="22742" b="50990"/>
          <a:stretch>
            <a:fillRect/>
          </a:stretch>
        </p:blipFill>
        <p:spPr bwMode="auto">
          <a:xfrm>
            <a:off x="142844" y="3786190"/>
            <a:ext cx="592935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20170322_104551"/>
          <p:cNvPicPr>
            <a:picLocks noChangeAspect="1" noChangeArrowheads="1"/>
          </p:cNvPicPr>
          <p:nvPr/>
        </p:nvPicPr>
        <p:blipFill>
          <a:blip r:embed="rId5" cstate="print"/>
          <a:srcRect l="12955" t="15277" r="12552" b="3401"/>
          <a:stretch>
            <a:fillRect/>
          </a:stretch>
        </p:blipFill>
        <p:spPr bwMode="auto">
          <a:xfrm>
            <a:off x="5929322" y="0"/>
            <a:ext cx="1643074" cy="239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20170322_104617"/>
          <p:cNvPicPr>
            <a:picLocks noChangeAspect="1" noChangeArrowheads="1"/>
          </p:cNvPicPr>
          <p:nvPr/>
        </p:nvPicPr>
        <p:blipFill>
          <a:blip r:embed="rId6" cstate="print"/>
          <a:srcRect t="21017" r="29101"/>
          <a:stretch>
            <a:fillRect/>
          </a:stretch>
        </p:blipFill>
        <p:spPr bwMode="auto">
          <a:xfrm>
            <a:off x="7429520" y="0"/>
            <a:ext cx="1571636" cy="259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хема 8"/>
          <p:cNvGraphicFramePr/>
          <p:nvPr/>
        </p:nvGraphicFramePr>
        <p:xfrm>
          <a:off x="6000760" y="2714620"/>
          <a:ext cx="2928925" cy="414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5715008" y="3071810"/>
            <a:ext cx="428628" cy="2857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 t="21661" r="6421"/>
          <a:stretch>
            <a:fillRect/>
          </a:stretch>
        </p:blipFill>
        <p:spPr bwMode="auto">
          <a:xfrm>
            <a:off x="5143504" y="0"/>
            <a:ext cx="3428992" cy="38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2468" name="Picture 4" descr="20170322_104925"/>
          <p:cNvPicPr>
            <a:picLocks noChangeAspect="1" noChangeArrowheads="1"/>
          </p:cNvPicPr>
          <p:nvPr/>
        </p:nvPicPr>
        <p:blipFill>
          <a:blip r:embed="rId3" cstate="print"/>
          <a:srcRect t="32031" r="2577" b="23108"/>
          <a:stretch>
            <a:fillRect/>
          </a:stretch>
        </p:blipFill>
        <p:spPr bwMode="auto">
          <a:xfrm>
            <a:off x="0" y="0"/>
            <a:ext cx="4924248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3071810"/>
            <a:ext cx="521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Наша семья не так уж и много знает о своих героях, потому что они не хотели говорить о войне, о тех ужасных, страшных днях.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000504"/>
            <a:ext cx="8786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Когда дети просили рассказать что-нибудь о событиях  минувших дней, отцы говорили: « Зачем оно вам? Мы это все уже пережили, вам оно не надо.» Но благодаря моей бабушке я все же кое-что знаю. Отец рассказал ей только одну историю. Иван </a:t>
            </a:r>
            <a:r>
              <a:rPr lang="ru-RU" dirty="0" err="1" smtClean="0"/>
              <a:t>Харлампиевич</a:t>
            </a:r>
            <a:r>
              <a:rPr lang="ru-RU" dirty="0" smtClean="0"/>
              <a:t> служил в артиллерии на конной тяге. Когда немцы начали артобстрел выбора не было, надо было стремительно отступать. Но на поле боя оставались испуганные лошади, которые не понимали команд и пушка, которую ни в коем случае нельзя было оставлять врагу – или уничтожить, или забирать с собой. Мой прадед, рискуя своей жизнью, умело вывел лошадей за пригорок, и вытянул пушку . Он проявил смелость и мужество. Меня наполняет гордость за прадеда, который с честью выполнял свой воинский долг!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1671" t="6485" r="3632" b="2092"/>
          <a:stretch>
            <a:fillRect/>
          </a:stretch>
        </p:blipFill>
        <p:spPr bwMode="auto">
          <a:xfrm>
            <a:off x="0" y="0"/>
            <a:ext cx="4643438" cy="596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14876" y="285728"/>
            <a:ext cx="3929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Уставшие от долгой военной жизни, вернувшись в свои родные места, бывшие солдаты стали строить новую мирную жизнь. И в этой жизни не было места вещам, которые стоило бы хранить, ведь они напоминали о войне, о которой поскорее хотелось забыть. </a:t>
            </a:r>
          </a:p>
          <a:p>
            <a:r>
              <a:rPr lang="ru-RU" dirty="0" smtClean="0"/>
              <a:t>Я думаю, что поэтому прадеды без сожаления и отдавали свои боевые награды детям вместо игрушек.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5537" name="Picture 1" descr="20170322_105242"/>
          <p:cNvPicPr>
            <a:picLocks noChangeAspect="1" noChangeArrowheads="1"/>
          </p:cNvPicPr>
          <p:nvPr/>
        </p:nvPicPr>
        <p:blipFill>
          <a:blip r:embed="rId2" cstate="print"/>
          <a:srcRect l="3769" t="2959" r="7237" b="2605"/>
          <a:stretch>
            <a:fillRect/>
          </a:stretch>
        </p:blipFill>
        <p:spPr bwMode="auto">
          <a:xfrm>
            <a:off x="285720" y="0"/>
            <a:ext cx="2819400" cy="398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5539" name="Picture 3" descr="20170322_105333"/>
          <p:cNvPicPr>
            <a:picLocks noChangeAspect="1" noChangeArrowheads="1"/>
          </p:cNvPicPr>
          <p:nvPr/>
        </p:nvPicPr>
        <p:blipFill>
          <a:blip r:embed="rId3" cstate="print"/>
          <a:srcRect l="6981"/>
          <a:stretch>
            <a:fillRect/>
          </a:stretch>
        </p:blipFill>
        <p:spPr bwMode="auto">
          <a:xfrm>
            <a:off x="6000760" y="0"/>
            <a:ext cx="2797175" cy="400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5541" name="Picture 5" descr="20170322_105349"/>
          <p:cNvPicPr>
            <a:picLocks noChangeAspect="1" noChangeArrowheads="1"/>
          </p:cNvPicPr>
          <p:nvPr/>
        </p:nvPicPr>
        <p:blipFill>
          <a:blip r:embed="rId4" cstate="print"/>
          <a:srcRect t="52797" r="4369" b="29659"/>
          <a:stretch>
            <a:fillRect/>
          </a:stretch>
        </p:blipFill>
        <p:spPr bwMode="auto">
          <a:xfrm>
            <a:off x="214282" y="4143380"/>
            <a:ext cx="4839092" cy="1182689"/>
          </a:xfrm>
          <a:prstGeom prst="rect">
            <a:avLst/>
          </a:prstGeom>
          <a:noFill/>
        </p:spPr>
      </p:pic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5543" name="Picture 7" descr="20170322_105402"/>
          <p:cNvPicPr>
            <a:picLocks noChangeAspect="1" noChangeArrowheads="1"/>
          </p:cNvPicPr>
          <p:nvPr/>
        </p:nvPicPr>
        <p:blipFill>
          <a:blip r:embed="rId5" cstate="print"/>
          <a:srcRect l="4182" t="40236" r="1799" b="36967"/>
          <a:stretch>
            <a:fillRect/>
          </a:stretch>
        </p:blipFill>
        <p:spPr bwMode="auto">
          <a:xfrm>
            <a:off x="4214810" y="5357826"/>
            <a:ext cx="4181475" cy="135096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86116" y="1071546"/>
            <a:ext cx="2643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Почетное место среди семейных реликвий занимает «Книга памяти» с заметкой о моих прадедах.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g027"/>
          <p:cNvPicPr>
            <a:picLocks noChangeAspect="1" noChangeArrowheads="1"/>
          </p:cNvPicPr>
          <p:nvPr/>
        </p:nvPicPr>
        <p:blipFill>
          <a:blip r:embed="rId2" cstate="print"/>
          <a:srcRect l="11285" t="5946" r="18703"/>
          <a:stretch>
            <a:fillRect/>
          </a:stretch>
        </p:blipFill>
        <p:spPr bwMode="auto">
          <a:xfrm>
            <a:off x="214282" y="3500438"/>
            <a:ext cx="31242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img037"/>
          <p:cNvPicPr>
            <a:picLocks noChangeAspect="1" noChangeArrowheads="1"/>
          </p:cNvPicPr>
          <p:nvPr/>
        </p:nvPicPr>
        <p:blipFill>
          <a:blip r:embed="rId3"/>
          <a:srcRect l="8333" r="10001"/>
          <a:stretch>
            <a:fillRect/>
          </a:stretch>
        </p:blipFill>
        <p:spPr bwMode="auto">
          <a:xfrm>
            <a:off x="5618955" y="3571876"/>
            <a:ext cx="334982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img008"/>
          <p:cNvPicPr>
            <a:picLocks noChangeAspect="1" noChangeArrowheads="1"/>
          </p:cNvPicPr>
          <p:nvPr/>
        </p:nvPicPr>
        <p:blipFill>
          <a:blip r:embed="rId4"/>
          <a:srcRect r="64780"/>
          <a:stretch>
            <a:fillRect/>
          </a:stretch>
        </p:blipFill>
        <p:spPr bwMode="auto">
          <a:xfrm>
            <a:off x="2928926" y="0"/>
            <a:ext cx="1590675" cy="2914650"/>
          </a:xfrm>
          <a:prstGeom prst="rect">
            <a:avLst/>
          </a:prstGeom>
          <a:noFill/>
        </p:spPr>
      </p:pic>
      <p:pic>
        <p:nvPicPr>
          <p:cNvPr id="67590" name="Picture 6" descr="img008"/>
          <p:cNvPicPr>
            <a:picLocks noChangeAspect="1" noChangeArrowheads="1"/>
          </p:cNvPicPr>
          <p:nvPr/>
        </p:nvPicPr>
        <p:blipFill>
          <a:blip r:embed="rId4"/>
          <a:srcRect l="68631" t="4375"/>
          <a:stretch>
            <a:fillRect/>
          </a:stretch>
        </p:blipFill>
        <p:spPr bwMode="auto">
          <a:xfrm>
            <a:off x="4500562" y="0"/>
            <a:ext cx="1524000" cy="2914650"/>
          </a:xfrm>
          <a:prstGeom prst="rect">
            <a:avLst/>
          </a:prstGeom>
          <a:noFill/>
        </p:spPr>
      </p:pic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285720" y="928670"/>
            <a:ext cx="22145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Оба Ивана вернулись с войны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43702" y="214290"/>
            <a:ext cx="16430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Много лет прошло после их последней встречи, но дружба не ослабела, а наоборот, стала еще крепче.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14744" y="3000372"/>
            <a:ext cx="18573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Они дружили, когда были юнцами, дружили, когда стали отцами, стали кумовьями, а потом и сватами. Их дружба продлилась до глубокой старости.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DEMON\Рабочий стол\вов\родословная\фото архив\img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3016632" cy="428167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428604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Оба Ивана смогли создать большие и крепкие семьи. </a:t>
            </a:r>
            <a:endParaRPr lang="ru-RU" dirty="0"/>
          </a:p>
        </p:txBody>
      </p:sp>
      <p:pic>
        <p:nvPicPr>
          <p:cNvPr id="68609" name="Picture 1" descr="C:\Documents and Settings\DEMON\Рабочий стол\вов\родословная\фото архив\img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000240"/>
            <a:ext cx="4524737" cy="29526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542926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Ивана </a:t>
            </a:r>
            <a:r>
              <a:rPr lang="ru-RU" dirty="0" err="1" smtClean="0"/>
              <a:t>Харлампиевича</a:t>
            </a:r>
            <a:r>
              <a:rPr lang="ru-RU" dirty="0" smtClean="0"/>
              <a:t> было 4 дочки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628" y="5000636"/>
            <a:ext cx="2786081" cy="92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у Ивана Максимовича – 4 сыночка, и лапочка дочка 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g001"/>
          <p:cNvPicPr>
            <a:picLocks noChangeAspect="1" noChangeArrowheads="1"/>
          </p:cNvPicPr>
          <p:nvPr/>
        </p:nvPicPr>
        <p:blipFill>
          <a:blip r:embed="rId2"/>
          <a:srcRect l="35880" t="60588" r="26999"/>
          <a:stretch>
            <a:fillRect/>
          </a:stretch>
        </p:blipFill>
        <p:spPr bwMode="auto">
          <a:xfrm>
            <a:off x="142844" y="142852"/>
            <a:ext cx="3571868" cy="2285536"/>
          </a:xfrm>
          <a:prstGeom prst="rect">
            <a:avLst/>
          </a:prstGeom>
          <a:noFill/>
        </p:spPr>
      </p:pic>
      <p:pic>
        <p:nvPicPr>
          <p:cNvPr id="69633" name="Picture 1" descr="img007"/>
          <p:cNvPicPr>
            <a:picLocks noChangeAspect="1" noChangeArrowheads="1"/>
          </p:cNvPicPr>
          <p:nvPr/>
        </p:nvPicPr>
        <p:blipFill>
          <a:blip r:embed="rId3"/>
          <a:srcRect t="24753" r="54823" b="16585"/>
          <a:stretch>
            <a:fillRect/>
          </a:stretch>
        </p:blipFill>
        <p:spPr bwMode="auto">
          <a:xfrm>
            <a:off x="5929322" y="50450"/>
            <a:ext cx="2786082" cy="2349827"/>
          </a:xfrm>
          <a:prstGeom prst="rect">
            <a:avLst/>
          </a:prstGeom>
          <a:noFill/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4152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214282" y="2786058"/>
            <a:ext cx="89297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Давно уже нет в живых моих прадедов, но память о них будет жить вечно. Наши семейные реликвии будут передаваться из поколения в поколение и они будут показывать пример, как надо жить, как любить и дружить, и как служить Отчизне.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621" y="285728"/>
            <a:ext cx="1500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 пары прожили вместе более 50 лет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928662" y="3714752"/>
            <a:ext cx="671514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Я очень горжусь своими прадедушками, они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 смогли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вынести на своих плечах все тяготы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 и лишения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 военного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 времени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Times New Roman" pitchFamily="18" charset="0"/>
              </a:rPr>
              <a:t>. Я говорю им БОЛЬШОЕ СПАСИБО за наше мирное небо и ласковое солнце. Они сделали всё, чтобы мы сейчас жили в мире, чтобы мы были счастливы.</a:t>
            </a:r>
            <a:r>
              <a:rPr lang="ru-RU" dirty="0" smtClean="0"/>
              <a:t> Наш долг – помнить, какой ценой досталась Победа, быть благодарными людям, которые выстояли и победили коварного врага.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9" y="285728"/>
            <a:ext cx="714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Помимо семейных реликвий у нас есть и семейные традиции, и одна из них – это празднование Дня Победы советского народа в Великой Отечественной войне. 9-го мая, не смотря на погоду, мы всегда всей семьей ходим на митинг, возлагаем цветы и идем гулять в парк. А вечером собираемся своей большой семьей за ужином и с гордостью вспоминаем о наших героях, которые навсегда оставили след в нашей родословной.</a:t>
            </a:r>
            <a:endParaRPr lang="ru-RU" dirty="0"/>
          </a:p>
        </p:txBody>
      </p:sp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571604" y="2928934"/>
            <a:ext cx="5072098" cy="28007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мир устроен так, что каждый век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околения 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меняют - поколения.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в памяти жив каждый человек,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Их подвиги поступки и стремления.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свете много дорогих вещей,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сердцу нет нам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тех вещей дороже,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память берегут родных людей.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Мы дети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понимаем это тоже!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(</a:t>
            </a:r>
            <a:r>
              <a:rPr lang="ru-RU" sz="1600" dirty="0" smtClean="0">
                <a:latin typeface="Times New Roman CYR" charset="-52"/>
                <a:ea typeface="Times New Roman" pitchFamily="18" charset="0"/>
                <a:cs typeface="Times New Roman" pitchFamily="18" charset="0"/>
              </a:rPr>
              <a:t>Ирина </a:t>
            </a:r>
            <a:r>
              <a:rPr lang="ru-RU" sz="1600" dirty="0" err="1" smtClean="0">
                <a:latin typeface="Times New Roman CYR" charset="-52"/>
                <a:ea typeface="Times New Roman" pitchFamily="18" charset="0"/>
                <a:cs typeface="Times New Roman" pitchFamily="18" charset="0"/>
              </a:rPr>
              <a:t>Грибинюк</a:t>
            </a:r>
            <a:r>
              <a:rPr lang="ru-RU" sz="1600" dirty="0" smtClean="0">
                <a:latin typeface="Times New Roman CYR" charset="-52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8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71480"/>
            <a:ext cx="64589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Список источников информации:</a:t>
            </a:r>
          </a:p>
          <a:p>
            <a:endParaRPr lang="ru-RU" dirty="0" smtClean="0"/>
          </a:p>
          <a:p>
            <a:r>
              <a:rPr lang="ru-RU" dirty="0" smtClean="0"/>
              <a:t>Семейные документы, фотографии, личные вещи.</a:t>
            </a:r>
          </a:p>
          <a:p>
            <a:r>
              <a:rPr lang="ru-RU" dirty="0" smtClean="0"/>
              <a:t>Рассказ </a:t>
            </a:r>
            <a:r>
              <a:rPr lang="ru-RU" dirty="0" err="1" smtClean="0"/>
              <a:t>Кубраченко</a:t>
            </a:r>
            <a:r>
              <a:rPr lang="ru-RU" dirty="0" smtClean="0"/>
              <a:t> В.И.</a:t>
            </a:r>
          </a:p>
          <a:p>
            <a:r>
              <a:rPr lang="ru-RU" dirty="0" smtClean="0"/>
              <a:t>Рассказ </a:t>
            </a:r>
            <a:r>
              <a:rPr lang="ru-RU" dirty="0" err="1" smtClean="0"/>
              <a:t>Кубраченко</a:t>
            </a:r>
            <a:r>
              <a:rPr lang="ru-RU" smtClean="0"/>
              <a:t> Т.И.</a:t>
            </a:r>
            <a:r>
              <a:rPr lang="en-US" smtClean="0"/>
              <a:t> 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Стихи советских поэтов</a:t>
            </a:r>
          </a:p>
          <a:p>
            <a:r>
              <a:rPr lang="ru-RU" dirty="0" smtClean="0"/>
              <a:t>Интернет – ресурсы: </a:t>
            </a:r>
          </a:p>
          <a:p>
            <a:r>
              <a:rPr lang="ru-RU" dirty="0" smtClean="0"/>
              <a:t>http://podvignaroda.ru/podvig-flash/ </a:t>
            </a:r>
          </a:p>
          <a:p>
            <a:r>
              <a:rPr lang="ru-RU" dirty="0" smtClean="0"/>
              <a:t>http://podvignaroda.ru/?#id=24160715&amp;tab=navDetailManAward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285852" y="714356"/>
            <a:ext cx="671517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Семейная реликвия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это какие-либо предметы, которые передаются по наследству из поколения в поколение, и зачастую, с этими предметами связана семейная история. Это могут быть документы, вещи, письма, ордена, медали, монеты, все, что угодно. Это то, что дорого сердцу, это то, что хранит светлую память о давно минувших днях. В нашей семье тоже есть семейные реликвии, сейчас, они хранятся у моих дедушки и бабушки. Это награды, документы, доставшиеся моим прадедушкам  после Великой Отечественной Войны за заслуги перед Родиной и старинные, почти выцветшие фотографии, которые мы бережно храним. Мгновения, запечатлённые на фотографиях - это  история наших предков, история нашей семьи, поэтому, мы очень трепетно относимся к таким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свидетельствам, ведь они бесценны, они помогают понять, что жизнь человека бесконечна, если о ней помнят потомки.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люблю это таинство рода,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Дух семьи, продолжающий жить,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Заставляющий сердце народа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красотою былого дружить.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Очерк Растрелли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Копыткин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(1915 г.)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428728" y="4572008"/>
            <a:ext cx="607223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 не все ордена и медали, которые получили мои прадедушки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Лисняк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Иван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Харлампиевич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1913 года рождения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Кубраченко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Иван Максимович 1916 года рождения. К сожалению, часть наград была утеряна, прадедушки разрешали своим детям играть с красивыми блестящими звездочками и переливающимися на солнце, похожими на большие золотые монеты, медалями и поэтому многие бесследно пропали.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Но я знаю, что были еще медали за отвагу и за взятие Кенигсберга.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 descr="20170322_103906.jpg"/>
          <p:cNvPicPr>
            <a:picLocks noChangeAspect="1"/>
          </p:cNvPicPr>
          <p:nvPr/>
        </p:nvPicPr>
        <p:blipFill>
          <a:blip r:embed="rId3" cstate="print"/>
          <a:srcRect l="13719" t="7317" r="21342"/>
          <a:stretch>
            <a:fillRect/>
          </a:stretch>
        </p:blipFill>
        <p:spPr>
          <a:xfrm>
            <a:off x="2428860" y="357166"/>
            <a:ext cx="3714776" cy="39763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044"/>
          <p:cNvPicPr>
            <a:picLocks noChangeAspect="1" noChangeArrowheads="1"/>
          </p:cNvPicPr>
          <p:nvPr/>
        </p:nvPicPr>
        <p:blipFill>
          <a:blip r:embed="rId3"/>
          <a:srcRect l="17439" t="15668" r="53201"/>
          <a:stretch>
            <a:fillRect/>
          </a:stretch>
        </p:blipFill>
        <p:spPr bwMode="auto">
          <a:xfrm>
            <a:off x="357158" y="357166"/>
            <a:ext cx="1424171" cy="5000660"/>
          </a:xfrm>
          <a:prstGeom prst="rect">
            <a:avLst/>
          </a:prstGeom>
          <a:noFill/>
        </p:spPr>
      </p:pic>
      <p:pic>
        <p:nvPicPr>
          <p:cNvPr id="1025" name="Picture 1" descr="img044"/>
          <p:cNvPicPr>
            <a:picLocks noChangeAspect="1" noChangeArrowheads="1"/>
          </p:cNvPicPr>
          <p:nvPr/>
        </p:nvPicPr>
        <p:blipFill>
          <a:blip r:embed="rId3"/>
          <a:srcRect l="67737" t="16112" r="8989" b="1964"/>
          <a:stretch>
            <a:fillRect/>
          </a:stretch>
        </p:blipFill>
        <p:spPr bwMode="auto">
          <a:xfrm>
            <a:off x="1857356" y="357166"/>
            <a:ext cx="1143008" cy="5014139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Схема 10"/>
          <p:cNvGraphicFramePr/>
          <p:nvPr/>
        </p:nvGraphicFramePr>
        <p:xfrm>
          <a:off x="500034" y="5357826"/>
          <a:ext cx="928694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1928794" y="5429264"/>
          <a:ext cx="100013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571868" y="785794"/>
            <a:ext cx="45005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этой фотографии запечатлены мои прадедушки, еще совсем молодые, они были друзьями, работали скотниками. Оба родились в хуторе </a:t>
            </a:r>
            <a:r>
              <a:rPr lang="ru-RU" dirty="0" err="1" smtClean="0"/>
              <a:t>Турковском</a:t>
            </a:r>
            <a:r>
              <a:rPr lang="ru-RU" dirty="0" smtClean="0"/>
              <a:t> Красноармейского района, их обоих звали Иванами. Они жили неподалеку друг от друга и дружили с самого детства. Но в 1938 году их пути разошлись, один из Иванов был призван в ряды Советской Армии.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Дедушка Ваня Кубраченко"/>
          <p:cNvPicPr>
            <a:picLocks noChangeAspect="1" noChangeArrowheads="1"/>
          </p:cNvPicPr>
          <p:nvPr/>
        </p:nvPicPr>
        <p:blipFill>
          <a:blip r:embed="rId3"/>
          <a:srcRect l="34792" t="45222" r="37773" b="2686"/>
          <a:stretch>
            <a:fillRect/>
          </a:stretch>
        </p:blipFill>
        <p:spPr bwMode="auto">
          <a:xfrm>
            <a:off x="0" y="714356"/>
            <a:ext cx="16287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1472" y="2142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643042" y="142852"/>
            <a:ext cx="750095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Кубраченко</a:t>
            </a:r>
            <a:r>
              <a:rPr lang="ru-RU" sz="1400" dirty="0" smtClean="0"/>
              <a:t> Иван Максимович 1916 года рождения был призван на службу в армию в 1938 году, тогда еще проходили срочную службу 3 года. И в 1939 году он попал на советско-финскую войну. Она называлась финская компания и длилась всего 3 месяца. Он был в артиллерии на конной тяге. В тот год зима была очень холодная и в те суровые дни много людей и коней погибало от холода, они просто замерзали. Солдаты 2 месяца  пулеметами били по неприступным </a:t>
            </a:r>
            <a:r>
              <a:rPr lang="ru-RU" sz="1400" dirty="0" err="1" smtClean="0"/>
              <a:t>ДОТам</a:t>
            </a:r>
            <a:r>
              <a:rPr lang="ru-RU" sz="1400" dirty="0" smtClean="0"/>
              <a:t> и никак не могли их разрушить, потому что эти бетонные сооружения были покрыты толстым слоем резины и попадающие в них снаряды просто отскакивали, как мячики. За эти 2 месяца погибло очень много пехоты, по словам прадедушки, земля была устлана погибшими солдатами. А когда уже привезли зажигательные снаряды и стали бить ими, тогда резина загорелась и финны стали убегать, победа была за нами. В этом бою Иван Максимович получил осколочное ранение в ногу. Подлечившись служба продолжилась. После Финляндии - освобождение Прибалтики, освобождение Польши. В1941 году должна была быть демобилизация, но, как раз, началась Великая Отечественная война, и он пошёл защищать нашу страну от гитлеровских захватчиков, война застала прадедушку под Брестом, от туда он и начал отступать.</a:t>
            </a:r>
          </a:p>
          <a:p>
            <a:r>
              <a:rPr lang="ru-RU" sz="1400" dirty="0" smtClean="0"/>
              <a:t>На Украине Иван Максимович попал в окружение и, как ни странно, он встретил там свою любовь, мою прабабушку- Галину Алексеевну, они поженились, обвенчались в церкви. Когда он был освобожден из окружения, сразу попал в фильтрационный лагерь, было много проверок, ведь он находился на оккупированной территории и мог оказаться врагом, и возможно, только венчание с прабабушкой спасло его от ссылки.</a:t>
            </a:r>
          </a:p>
          <a:p>
            <a:r>
              <a:rPr lang="ru-RU" sz="1400" dirty="0" smtClean="0"/>
              <a:t>Много пришлось пережить в эти страшные годы войны. Прадедушку арестовывали немцы и отправляли в концлагерь, но по пути он попросился в туалет и сбежал в лесочек, который находился неподалеку. В лесу было тяжело - голод, грязь, вши, но он верил и шел. Ему предлагали перейти в партизаны. Но он сказал: «Буду пробиваться к своим на фронт, чтобы снова сражаться за свою Родину!». Он дошел до Кенигсберга и там в 1945 года его ранил снайпер разрывной пулей в живот. Ранение было очень серьезное, были повреждены жизненно важные органы, сам прадед говорил: «Я никогда не думал, что  выживу…». Долгожданный День Победы он встретил в госпитале. До июня 45 года Иван Максимович лечился в госпитале. Немного окрепнув, он забрал свою жену с сыном и вернулся в свои родные места.</a:t>
            </a:r>
            <a:endParaRPr lang="ru-RU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4"/>
          <p:cNvPicPr>
            <a:picLocks noChangeAspect="1" noChangeArrowheads="1"/>
          </p:cNvPicPr>
          <p:nvPr/>
        </p:nvPicPr>
        <p:blipFill>
          <a:blip r:embed="rId2"/>
          <a:srcRect l="21806" t="33485" r="55434" b="37326"/>
          <a:stretch>
            <a:fillRect/>
          </a:stretch>
        </p:blipFill>
        <p:spPr bwMode="auto">
          <a:xfrm>
            <a:off x="684898" y="692696"/>
            <a:ext cx="5315861" cy="424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00760" y="928670"/>
            <a:ext cx="2000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 этом подвиге прадеда, мы можем судить, только по архивным данным, награда так и не нашла своего героя.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:\20170322_103052.jpg"/>
          <p:cNvPicPr>
            <a:picLocks noChangeAspect="1" noChangeArrowheads="1"/>
          </p:cNvPicPr>
          <p:nvPr/>
        </p:nvPicPr>
        <p:blipFill>
          <a:blip r:embed="rId2" cstate="print"/>
          <a:srcRect l="9412" t="6275" r="11765"/>
          <a:stretch>
            <a:fillRect/>
          </a:stretch>
        </p:blipFill>
        <p:spPr bwMode="auto">
          <a:xfrm>
            <a:off x="2214546" y="428604"/>
            <a:ext cx="4786346" cy="42684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4786322"/>
            <a:ext cx="7215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 сожалению, боевых наград Ивана Максимовича не сохранилось, остались только юбилейные, но мы свято храним эти награды. Они напоминают нам о том, что надо любить свою Родину, помнить о Подвиге своих отцов, отстоявших мир на земле и наше светлое будущее.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Дедушка Ваня Лисня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163269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14678" y="214290"/>
            <a:ext cx="57150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 это </a:t>
            </a:r>
            <a:r>
              <a:rPr lang="ru-RU" sz="1400" dirty="0" err="1" smtClean="0"/>
              <a:t>Лисняк</a:t>
            </a:r>
            <a:r>
              <a:rPr lang="ru-RU" sz="1400" dirty="0" smtClean="0"/>
              <a:t> Иван </a:t>
            </a:r>
            <a:r>
              <a:rPr lang="ru-RU" sz="1400" dirty="0" err="1" smtClean="0"/>
              <a:t>Харлампиевич</a:t>
            </a:r>
            <a:r>
              <a:rPr lang="ru-RU" sz="1400" dirty="0" smtClean="0"/>
              <a:t> 1913 года рождения ( во многих документах у него с фамилией путаница,  где-то написано </a:t>
            </a:r>
            <a:r>
              <a:rPr lang="ru-RU" sz="1400" dirty="0" err="1" smtClean="0"/>
              <a:t>Лисняк</a:t>
            </a:r>
            <a:r>
              <a:rPr lang="ru-RU" sz="1400" dirty="0" smtClean="0"/>
              <a:t>, а где-то </a:t>
            </a:r>
            <a:r>
              <a:rPr lang="ru-RU" sz="1400" dirty="0" err="1" smtClean="0"/>
              <a:t>Лесняк</a:t>
            </a:r>
            <a:r>
              <a:rPr lang="ru-RU" sz="1400" dirty="0" smtClean="0"/>
              <a:t>).  Иван </a:t>
            </a:r>
            <a:r>
              <a:rPr lang="ru-RU" sz="1400" dirty="0" err="1" smtClean="0"/>
              <a:t>Харлампиевич</a:t>
            </a:r>
            <a:r>
              <a:rPr lang="ru-RU" sz="1400" dirty="0" smtClean="0"/>
              <a:t> срочную службу не служил, его не призывали, так как он был один кормилец в семье, отец с братом погибли и они жили вдвоем с матерью. В 1936 году он женился, в 1937 году у него родилась первая дочь. Жили они дружно: работали в колхозе, воспитывали доченьку, вели своё домашнее хозяйство. И всё было бы у них хорошо, если бы 22 июня 1941 года не началась Великая Отечественная война, самая страшная, жестокая и кровопролитная в истории человечества. Силы фашистов в несколько раз превышали нашу армию. Моего прадедушку почти сразу призвали на фронт. В 1941 году он ушел на службу, а дома остались любимая жена, маленькая дочка и мама.</a:t>
            </a:r>
          </a:p>
          <a:p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3357562"/>
            <a:ext cx="87868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Но перед тем, как отправиться на фронт необходимо было пройти двух месячную подготовку. Лагерь по подготовке находился где-то под Абинском, это тоже были очень тяжелые дни. Надо было в короткие сроки подготовиться к бою, приходилось проползать многие километры по болотам и лиманам,  чтобы научиться  преодолевать препятствия, научиться прятаться. Было сыро и грязно, кушать было нечего, еду приносили из дома за много километров своим защитникам жены, матери и сестры. Но это было только начало…</a:t>
            </a:r>
          </a:p>
          <a:p>
            <a:r>
              <a:rPr lang="ru-RU" sz="1400" dirty="0" smtClean="0"/>
              <a:t>Иван </a:t>
            </a:r>
            <a:r>
              <a:rPr lang="ru-RU" sz="1400" dirty="0" err="1" smtClean="0"/>
              <a:t>Харлампиевич</a:t>
            </a:r>
            <a:r>
              <a:rPr lang="ru-RU" sz="1400" dirty="0" smtClean="0"/>
              <a:t> был зачислен в артиллерию Северного флота в 63 полк 176 стрелковой дивизии.</a:t>
            </a:r>
          </a:p>
          <a:p>
            <a:r>
              <a:rPr lang="ru-RU" sz="1400" dirty="0" smtClean="0"/>
              <a:t>На войне мой прадед получил тяжелое ранение, пуля пробила легкое, едва не достав до сердца, ранение было тяжелым, опасным для жизни, один осколок так и не смогли достать из легкого.  Всю оставшуюся жизнь он проходил с осколком в груди, который постоянно напоминал ему о тех суровых днях. Лечился Иван </a:t>
            </a:r>
            <a:r>
              <a:rPr lang="ru-RU" sz="1400" dirty="0" err="1" smtClean="0"/>
              <a:t>Харлампиевич</a:t>
            </a:r>
            <a:r>
              <a:rPr lang="ru-RU" sz="1400" dirty="0" smtClean="0"/>
              <a:t> в военном госпитале, после выписки вернулся в свою часть и снова сражался с ненавистным врагом.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 t="19110" b="2286"/>
          <a:stretch>
            <a:fillRect/>
          </a:stretch>
        </p:blipFill>
        <p:spPr bwMode="auto">
          <a:xfrm>
            <a:off x="571472" y="897585"/>
            <a:ext cx="3500462" cy="367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/>
          <a:srcRect t="24669" b="13216"/>
          <a:stretch>
            <a:fillRect/>
          </a:stretch>
        </p:blipFill>
        <p:spPr bwMode="auto">
          <a:xfrm>
            <a:off x="4071934" y="906063"/>
            <a:ext cx="4357718" cy="361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1472" y="5214950"/>
            <a:ext cx="750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Эта награда нашла Ивана </a:t>
            </a:r>
            <a:r>
              <a:rPr lang="ru-RU" dirty="0" err="1" smtClean="0"/>
              <a:t>Харлампиевича</a:t>
            </a:r>
            <a:r>
              <a:rPr lang="ru-RU" dirty="0" smtClean="0"/>
              <a:t> спустя 53 года. Сам генерал военком Краснодарского края приезжал и лично вручал моему прадеду этот орден.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7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1FF48AD5457A34A99B6DCE62F17343C" ma:contentTypeVersion="1" ma:contentTypeDescription="Создание документа." ma:contentTypeScope="" ma:versionID="6922399e8159fee45e5d9b2bd9fb4eda">
  <xsd:schema xmlns:xsd="http://www.w3.org/2001/XMLSchema" xmlns:xs="http://www.w3.org/2001/XMLSchema" xmlns:p="http://schemas.microsoft.com/office/2006/metadata/properties" xmlns:ns2="fe92ddc4-52ed-4eac-8c62-05322027d43b" targetNamespace="http://schemas.microsoft.com/office/2006/metadata/properties" ma:root="true" ma:fieldsID="f4717bb43edc7903ebf64ef51a43e132" ns2:_="">
    <xsd:import namespace="fe92ddc4-52ed-4eac-8c62-05322027d43b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2ddc4-52ed-4eac-8c62-05322027d4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130FE7-01B1-40B6-815D-A37D0A69612F}"/>
</file>

<file path=customXml/itemProps2.xml><?xml version="1.0" encoding="utf-8"?>
<ds:datastoreItem xmlns:ds="http://schemas.openxmlformats.org/officeDocument/2006/customXml" ds:itemID="{9390F196-2DF9-4F28-87D3-CD016C5F9E44}"/>
</file>

<file path=customXml/itemProps3.xml><?xml version="1.0" encoding="utf-8"?>
<ds:datastoreItem xmlns:ds="http://schemas.openxmlformats.org/officeDocument/2006/customXml" ds:itemID="{FE134CBC-EE06-4224-A473-3DC3D036393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13444</TotalTime>
  <Words>1773</Words>
  <Application>Microsoft Office PowerPoint</Application>
  <PresentationFormat>Экран (4:3)</PresentationFormat>
  <Paragraphs>52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18</vt:i4>
      </vt:variant>
    </vt:vector>
  </HeadingPairs>
  <TitlesOfParts>
    <vt:vector size="37" baseType="lpstr">
      <vt:lpstr>Arial</vt:lpstr>
      <vt:lpstr>Calibri</vt:lpstr>
      <vt:lpstr>Helvetica</vt:lpstr>
      <vt:lpstr>Lucida Sans Unicode</vt:lpstr>
      <vt:lpstr>Times New Roman</vt:lpstr>
      <vt:lpstr>Times New Roman CYR</vt:lpstr>
      <vt:lpstr>Tw Cen MT</vt:lpstr>
      <vt:lpstr>Verdana</vt:lpstr>
      <vt:lpstr>Wingdings 2</vt:lpstr>
      <vt:lpstr>Wingdings 3</vt:lpstr>
      <vt:lpstr>Тема1</vt:lpstr>
      <vt:lpstr>1_Открытая</vt:lpstr>
      <vt:lpstr>Капля</vt:lpstr>
      <vt:lpstr>1_Тема1</vt:lpstr>
      <vt:lpstr>2_Открытая</vt:lpstr>
      <vt:lpstr>1_Капля</vt:lpstr>
      <vt:lpstr>2_Тема1</vt:lpstr>
      <vt:lpstr>3_Открытая</vt:lpstr>
      <vt:lpstr>2_Капля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506</cp:revision>
  <dcterms:modified xsi:type="dcterms:W3CDTF">2018-09-19T07:47:59Z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0x01010011FF48AD5457A34A99B6DCE62F17343C</vt:lpwstr>
  </property>
</Properties>
</file>