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325" r:id="rId3"/>
    <p:sldId id="347" r:id="rId4"/>
    <p:sldId id="264" r:id="rId5"/>
    <p:sldId id="326" r:id="rId6"/>
    <p:sldId id="327" r:id="rId7"/>
    <p:sldId id="319" r:id="rId8"/>
    <p:sldId id="274" r:id="rId9"/>
    <p:sldId id="328" r:id="rId10"/>
    <p:sldId id="324" r:id="rId11"/>
    <p:sldId id="332" r:id="rId12"/>
    <p:sldId id="337" r:id="rId13"/>
    <p:sldId id="329" r:id="rId14"/>
    <p:sldId id="321" r:id="rId15"/>
    <p:sldId id="277" r:id="rId16"/>
    <p:sldId id="285" r:id="rId17"/>
    <p:sldId id="267" r:id="rId18"/>
    <p:sldId id="323" r:id="rId19"/>
    <p:sldId id="334" r:id="rId20"/>
    <p:sldId id="338" r:id="rId21"/>
    <p:sldId id="335" r:id="rId22"/>
    <p:sldId id="350" r:id="rId23"/>
    <p:sldId id="351" r:id="rId24"/>
    <p:sldId id="333" r:id="rId25"/>
    <p:sldId id="336" r:id="rId26"/>
    <p:sldId id="339" r:id="rId27"/>
    <p:sldId id="340" r:id="rId28"/>
    <p:sldId id="341" r:id="rId29"/>
    <p:sldId id="342" r:id="rId30"/>
    <p:sldId id="343" r:id="rId31"/>
    <p:sldId id="322" r:id="rId32"/>
    <p:sldId id="330" r:id="rId33"/>
    <p:sldId id="331" r:id="rId34"/>
    <p:sldId id="305" r:id="rId35"/>
    <p:sldId id="344" r:id="rId36"/>
    <p:sldId id="345" r:id="rId37"/>
    <p:sldId id="346" r:id="rId38"/>
    <p:sldId id="348" r:id="rId39"/>
    <p:sldId id="349" r:id="rId40"/>
    <p:sldId id="278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05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6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9656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980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999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361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5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25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3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39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5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0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5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5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9A813-A83A-4F71-A4F0-85F78024003B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AA26BA-E528-4B7A-A58D-E0353AF084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061408" cy="187796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Характеристика коммуникативной компетенции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143380"/>
            <a:ext cx="6400800" cy="940918"/>
          </a:xfrm>
        </p:spPr>
        <p:txBody>
          <a:bodyPr/>
          <a:lstStyle/>
          <a:p>
            <a:r>
              <a:rPr lang="ru-RU" dirty="0" smtClean="0"/>
              <a:t>Лекция 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4110"/>
            <a:ext cx="6912767" cy="71665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как важнейший инструмент обучения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сферы жизнедеятельности человека, в которых слово, речевое действие, умение общаться становятся важнейшим инструментом деятельности – это сферы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повышенной речевой ответственностью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оммуникативная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 деятельности обеспечивается речевой деятельностью.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59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речевой деятельности педагога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деятельность текстовая, основанная на умении создавать и воспринимать высказывания (тексты) в процессе речевой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материального мира школьников происходит в процессе преобразования их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 мира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чему способствует правильно организованная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2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4110"/>
            <a:ext cx="6554688" cy="71665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РЕЧЕВОЙ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речевой деятельности вычленяются в зависимости от характера психофизической деятельности человека, связанной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 виды речевой деятельности – говорение и письмо – предполагают создание текстов.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Рецептивные виды – слушание и чтение – восприятие и осмысление текстов.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– при создании и восприятии тестов – главным является смысл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00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620688"/>
            <a:ext cx="6840760" cy="100811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педагога – это образец владения коммуникативной компетенцией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liveedu.ru/uploads/posts/2017-03/1489735830_img_19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44824"/>
            <a:ext cx="5928195" cy="444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Коммуникативная стратегия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 Коммуникативная стратегия взаимодействия «учитель-ученик» определяется учителем, управляющим процессом познавательной деятельности, регулирующим взаимоотношения между учащимися, создающим атмосферу </a:t>
            </a:r>
            <a:r>
              <a:rPr lang="ru-RU" sz="2400" b="1" dirty="0"/>
              <a:t>доброжелательного и активного речевого </a:t>
            </a:r>
            <a:r>
              <a:rPr lang="ru-RU" sz="2400" dirty="0"/>
              <a:t>общения. </a:t>
            </a:r>
            <a:r>
              <a:rPr lang="ru-RU" sz="2400" i="1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96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тратегия педагогического общения сегодня -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i="1" dirty="0" smtClean="0"/>
              <a:t>   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ярко выраженная стратегия </a:t>
            </a:r>
            <a:r>
              <a:rPr lang="ru-RU" sz="3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партнерства, кооперации</a:t>
            </a:r>
            <a:r>
              <a:rPr lang="ru-RU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участники общения находятся как бы по одну сторону деятельности, их отношения опосредованы общей целью и общим участием в выполнении своих обязанностей (функций).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147248" cy="792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обучения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8003232" cy="468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 партнеры будут равноправны, насколько сделает незаметным свое коммуникативное лидерство учитель и сможет организовать СО-размышления, СО-творчество, а его партнер сможет сменить роль ученика на роль Со-автора, зависит   результативность обучения.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7592" cy="1728192"/>
          </a:xfrm>
        </p:spPr>
        <p:txBody>
          <a:bodyPr>
            <a:normAutofit fontScale="90000"/>
          </a:bodyPr>
          <a:lstStyle/>
          <a:p>
            <a:pPr algn="just"/>
            <a:r>
              <a:rPr lang="en-US" i="1" dirty="0" smtClean="0"/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значит преподавать? Это значит систематически побуждать учащихся к собственным открытиям» (Герберт Спенсер).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erbert_Spenc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192" y="2204864"/>
            <a:ext cx="2808312" cy="432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способность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эффективному общению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обусловлена: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2133600"/>
            <a:ext cx="6806049" cy="424772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уровнем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целенаправленного использования речевых средств для решения задач педагогического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общения;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культурой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языковыми, этикетная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деятельности в конкретной сфере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4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педагога как образцовая должна быть нормированной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содержанию нормы общения направлены на: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моральной безопасности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общающихся (этические нормы);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(коммуникативные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нормы);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в речи были соблюдены все законы языка (языковые нормы);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чтобы она имела достоинства, но не имела недостатков (собственно коммуникативные, речевые).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77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93268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коммуникативной компетенции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340768"/>
            <a:ext cx="6770713" cy="504056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компетенция предполагает овладение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видами речевой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культуры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и письменной речи, базовыми умениями и навыками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языка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жизненно важных для данного возраста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 общения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компетенция проявляется в умении определять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речевую ситуацию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учитывать коммуникативные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партнера, выбирать адекватные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коммуникации, быть готовым к осмысленному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 поведения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этических норм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628800"/>
            <a:ext cx="6591985" cy="42824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нормы воплощают систему защиты нравственных ценностей и регулируют формы их проявления в речи.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Моральные ценности: Истина, Добро, Красота – являются критериями оценки этичности речи и речевого поведения в целом.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достоинства речи: правдивость, понятность, содержательность, целесообразность и др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нормы – это инструмент реализации ответственности за свои речевые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(см. притча о Сократе).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78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нормы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7" y="1340768"/>
            <a:ext cx="6698704" cy="4570454"/>
          </a:xfrm>
        </p:spPr>
        <p:txBody>
          <a:bodyPr>
            <a:normAutofit/>
          </a:bodyPr>
          <a:lstStyle/>
          <a:p>
            <a:pPr algn="just"/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для исполнения при любых условиях коммуникации является запрет на причинение ущерба другому человеку (сдерживать отрицательные эмоции, смягчать негативную информацию, не допускать унижения человеческого достоинства,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грубости 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др.)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Рекомендуемые – они касаются позиции говорящего относительно себя и своего места в общении. Этично быть скромным, иметь чувство собственного достоинства, не восхвалять себя и т.д.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этический принцип: «Поступай с людьми так, как тебе хотелось бы, чтобы поступали с тобой!» Главное те установки, с которыми люди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вступают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868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ошибки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Этические ошибки в большей степени связаны с недостатками общей культуры человека, чем собственно с речью, но проявляются они именно в речи: грубость, невежливость, агрессия в речи учителя (жанры обидного общения – оскорбление, угроза, обвинение, насмешка, грубое требование, жалоба, клевета, сплетня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38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64465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агрессия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210414"/>
          </a:xfrm>
        </p:spPr>
        <p:txBody>
          <a:bodyPr>
            <a:normAutofit fontScale="92500"/>
          </a:bodyPr>
          <a:lstStyle/>
          <a:p>
            <a:r>
              <a:rPr lang="ru-RU" dirty="0"/>
              <a:t>Форма речевого поведения, нацеленного на оскорбление или преднамеренное причинение вреда человеку, группе людей, организации или обществу в </a:t>
            </a:r>
            <a:r>
              <a:rPr lang="ru-RU" dirty="0" smtClean="0"/>
              <a:t>целом (см. «Ключ без права передачи») </a:t>
            </a:r>
            <a:endParaRPr lang="ru-RU" dirty="0"/>
          </a:p>
          <a:p>
            <a:pPr marL="514350" indent="-514350" algn="just">
              <a:buAutoNum type="arabicParenR"/>
            </a:pPr>
            <a:r>
              <a:rPr lang="ru-RU" dirty="0"/>
              <a:t>Активная прямая – словесное поношение кого-либо, оскорбление, унижение кого-либо, высказывание угроз, призывы к агрессивным действиям.</a:t>
            </a:r>
          </a:p>
          <a:p>
            <a:pPr marL="514350" indent="-514350" algn="just">
              <a:buAutoNum type="arabicParenR"/>
            </a:pPr>
            <a:r>
              <a:rPr lang="ru-RU" dirty="0"/>
              <a:t>Активная непрямая – распространение злостной клеветы или сплетен о ком-либо.</a:t>
            </a:r>
          </a:p>
          <a:p>
            <a:pPr marL="514350" indent="-514350" algn="just">
              <a:buAutoNum type="arabicParenR"/>
            </a:pPr>
            <a:r>
              <a:rPr lang="ru-RU" dirty="0"/>
              <a:t>Пассивная прямая – отказ разговаривать с другим человеком, отвечать на его вопросы.</a:t>
            </a:r>
          </a:p>
          <a:p>
            <a:pPr marL="514350" indent="-514350" algn="just">
              <a:buAutoNum type="arabicParenR"/>
            </a:pPr>
            <a:r>
              <a:rPr lang="ru-RU" dirty="0"/>
              <a:t>Пассивная непрямая – отказ дать определенные словесные объяснения, демонстративное молчание.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853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8866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Этикетные нормы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/>
          <a:lstStyle/>
          <a:p>
            <a:pPr algn="just"/>
            <a:r>
              <a:rPr lang="ru-RU" dirty="0"/>
              <a:t>Этикетные нормы полностью базируются на этических, являются их </a:t>
            </a:r>
            <a:r>
              <a:rPr lang="ru-RU" dirty="0" smtClean="0"/>
              <a:t>продолжением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Требования: быть вежливым – иметь установку быть доброжелательным и уважительным, </a:t>
            </a:r>
            <a:r>
              <a:rPr lang="ru-RU" dirty="0">
                <a:solidFill>
                  <a:srgbClr val="FF0000"/>
                </a:solidFill>
              </a:rPr>
              <a:t>знать</a:t>
            </a:r>
            <a:r>
              <a:rPr lang="ru-RU" dirty="0"/>
              <a:t>, как должно быть это действие выражено </a:t>
            </a:r>
            <a:r>
              <a:rPr lang="ru-RU" dirty="0" smtClean="0"/>
              <a:t>словесно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358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624110"/>
            <a:ext cx="6482680" cy="64465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нормы сопутствуют всей ситуации общения во всех его фазах, поскольку они регулируют выбор видов, форм, уровней общения.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коммуникативные принципы: кооперации (установка на коммуникативное сотрудничество), целесообразности (проявляется относительно всех сторон общения), гармоничности (гармонизация целей общения и гармонизация средств достижения этих целей), структурирования (структурируется сама ситуация общения и сами высказывания).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705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коммуникативные качества речи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равильность</a:t>
            </a:r>
          </a:p>
          <a:p>
            <a:r>
              <a:rPr lang="ru-RU" dirty="0" smtClean="0"/>
              <a:t>Уместность</a:t>
            </a:r>
          </a:p>
          <a:p>
            <a:r>
              <a:rPr lang="ru-RU" dirty="0" smtClean="0"/>
              <a:t>Доступность</a:t>
            </a:r>
          </a:p>
          <a:p>
            <a:r>
              <a:rPr lang="ru-RU" dirty="0" smtClean="0"/>
              <a:t>Богатство</a:t>
            </a:r>
          </a:p>
          <a:p>
            <a:r>
              <a:rPr lang="ru-RU" dirty="0" smtClean="0"/>
              <a:t>Выразительность</a:t>
            </a:r>
          </a:p>
          <a:p>
            <a:r>
              <a:rPr lang="ru-RU" dirty="0" smtClean="0"/>
              <a:t>Чистота</a:t>
            </a:r>
          </a:p>
          <a:p>
            <a:r>
              <a:rPr lang="ru-RU" dirty="0" smtClean="0"/>
              <a:t>Точность</a:t>
            </a:r>
          </a:p>
          <a:p>
            <a:r>
              <a:rPr lang="ru-RU" dirty="0" smtClean="0"/>
              <a:t>Логичность</a:t>
            </a:r>
          </a:p>
        </p:txBody>
      </p:sp>
    </p:spTree>
    <p:extLst>
      <p:ext uri="{BB962C8B-B14F-4D97-AF65-F5344CB8AC3E}">
        <p14:creationId xmlns:p14="http://schemas.microsoft.com/office/powerpoint/2010/main" val="2031951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Языковая правильность – соблюдение норм языка в речи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2104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онетических (орфоэпических и акцентологических) норм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ексических норм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рамматических норм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тилистических норм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создает образ языковой личности, отражая уровень знания языка, уровень образованности и культуры (см. отрывок «Доживем до понедельника»).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01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86067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правильность – это соответствие этическим и коммуникативным нормам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844824"/>
            <a:ext cx="6591985" cy="4066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тратегии речевого поведения;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жанра;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тбора фактического материала ( см. история 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Е.Носове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«Дневник директора школы»);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спользования невербальных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236390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9326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Уместность речи свидетельствует о коммуникативной компетентности говорящего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Уместность бывает ситуативная: соответствует всем составляющим коммуникативной ситуации (ср.: В дома повешенного не говорят о веревке»).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Уместность речевая, т.е. подбор и организацию средств языка, которые отвечают целям и условиям общения.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32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речевая компетенция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556792"/>
            <a:ext cx="6591985" cy="435443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компетенция является частью коммуникативной компетенции и означает «язык в действии», т.е. способность использовать накопленный языковой материал в речи с целью общения.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коммуникативным нормам относятся нормы использования и невербальных средств 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13371441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изложения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5" y="1340768"/>
            <a:ext cx="6626696" cy="457045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(или доходчивость) изложения  - это способность данной формы речи быть понятной адресату.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предполагает такое построение речи, при котором уровень сложности речи и в терминологическом, и в содержательном, и в структурном отношении соответствует уровню понимания адресата.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64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научной информации – «язык науки»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72816"/>
            <a:ext cx="6591985" cy="413840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должен передавать научную информацию так, чтобы у слушателей не создавалась «семантическая преграда» в ее восприятии, т.е.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ужно учитывать возрастные особенности слушателей.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речь определения терминологического понятия, например, художник-маринист (Ср.: Марина «морская», стихотворение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М.Цветаевой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«Душа и имя»).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624110"/>
            <a:ext cx="6770712" cy="788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коммуникативной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культуроведческой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900igr.net/up/datas/224632/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25" y="1916832"/>
            <a:ext cx="5760640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4110"/>
            <a:ext cx="6554688" cy="158075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обыгрывания лексического значения термина, на основе слов-паронимов: художник-пейзажист и художник-визажист.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img-fotki.yandex.ru/get/6606/107248342.2a/0_9a74b_def0fa46_X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60848"/>
            <a:ext cx="3147693" cy="442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Докоммуникативный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 общения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45201" y="1700808"/>
            <a:ext cx="6589199" cy="42104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предстоящего педагогического общения необходимо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предвосхитить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осложнения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в рамках овладения языковой компетенцией – знание о нормированном использовании лексических средств, знание о лексическом значении слова,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частноречевое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 - правильное употребление слова в речи с учетом его лексического значения.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886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 языка и речи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268760"/>
            <a:ext cx="6591985" cy="46424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Богатство речи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качество, которое свидетельствует об определенном уровне речевого мастерства и об осознанном стремлении разнообразить свою речь использованием различных языковых и речевых средств.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внимание следует уделить использованию фразеологизмов, особенно крылатых слов.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02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6446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Выразительность речи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700808"/>
            <a:ext cx="6591985" cy="42104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выразительностью речи понимают такие особенности структуры речи, которые поддерживают внимание и интерес у слушателей и читателей. Выразительность бывает информационная и эмоциональная (способ изложения материала, манера исполнения и т.п.) Выразительной называют речь, в которой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 своего отношения к предмету и/или форме речи соответствует коммуникативной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(см. «Большая перемена»).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623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6446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Чистота речи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9" y="1268760"/>
            <a:ext cx="6770712" cy="4642462"/>
          </a:xfrm>
        </p:spPr>
        <p:txBody>
          <a:bodyPr/>
          <a:lstStyle/>
          <a:p>
            <a:pPr algn="just"/>
            <a:r>
              <a:rPr lang="ru-RU" dirty="0" smtClean="0"/>
              <a:t>Чистая речь не содержит элементов, чуждых литературному языку по нравственным или эстетическим соображениям:</a:t>
            </a:r>
          </a:p>
          <a:p>
            <a:r>
              <a:rPr lang="ru-RU" dirty="0" smtClean="0"/>
              <a:t>Слова-паразиты (слова-сорняки);</a:t>
            </a:r>
          </a:p>
          <a:p>
            <a:r>
              <a:rPr lang="ru-RU" dirty="0" smtClean="0"/>
              <a:t>Длинноты;</a:t>
            </a:r>
          </a:p>
          <a:p>
            <a:r>
              <a:rPr lang="ru-RU" dirty="0" smtClean="0"/>
              <a:t>«любимые словечки» (</a:t>
            </a:r>
            <a:r>
              <a:rPr lang="ru-RU" dirty="0"/>
              <a:t>так </a:t>
            </a:r>
            <a:r>
              <a:rPr lang="ru-RU" dirty="0" smtClean="0"/>
              <a:t>сказать, типа и </a:t>
            </a:r>
            <a:r>
              <a:rPr lang="ru-RU" dirty="0" err="1" smtClean="0"/>
              <a:t>др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Штампы</a:t>
            </a:r>
          </a:p>
          <a:p>
            <a:pPr marL="0" indent="0">
              <a:buNone/>
            </a:pPr>
            <a:r>
              <a:rPr lang="ru-RU" dirty="0" smtClean="0"/>
              <a:t>Все то, что не несет смысла и отвлекает от основного содержания речи.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662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6446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речи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1412776"/>
            <a:ext cx="6591985" cy="449844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Точной называют речь, если значения слов и словосочетаний, употребленных в ней, полностью соотнесены со смысловой и предметной сторонами речи. 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ясно мыслит, тот ясно излагает».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бывает: понятийная (место данного понятия в системе подобных понятий) и предметная (степень конкретности, правдивости, объективности).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64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Логичность речи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1340768"/>
            <a:ext cx="6554688" cy="4570454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Речь, соответствующая законам логики, является логичной: непротиворечивая, структурно правильная, стройная, связная, т.е. такая, которая облегчает понимание слушателем или читателем каждого предложения и текста в целом.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Логика: коммуникации (выбранной стратегии и тактики), текста (его построения) в единстве – истинности мысли, истинности рассуждения, истинности изложения.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- форма взаимодействия людей.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общ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625" y="2346325"/>
            <a:ext cx="4286250" cy="3352800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2143116"/>
            <a:ext cx="7358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624110"/>
            <a:ext cx="6554688" cy="11487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Функции педагогического общения: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79712" y="1772816"/>
            <a:ext cx="6554688" cy="4138406"/>
          </a:xfrm>
        </p:spPr>
        <p:txBody>
          <a:bodyPr>
            <a:normAutofit fontScale="55000" lnSpcReduction="20000"/>
          </a:bodyPr>
          <a:lstStyle/>
          <a:p>
            <a:pPr marL="137160" indent="0"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информационно-коммуникативная (гностическая) обеспечивает познание обучения, приобретения предметных знаний и социального опыта;</a:t>
            </a:r>
          </a:p>
          <a:p>
            <a:pPr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регуляционно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-коммуникативная – организаторская, обеспечивающая выбор стратегии и способов взаимодействия между учителем и учеником, а также конкретную организацию деятельности в рамках учебно-речевой ситуации; </a:t>
            </a:r>
          </a:p>
          <a:p>
            <a:pPr algn="just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-коммуникативная функция – ориентирована на развитие личностных качеств ученика, его эмоциональной сферы, на формирование эстетической восприимчивости, художественного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вкуса (см. выступление Куклачева).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которых речь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становится активно воздействующей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реализует в конкретных формах диалогическую сущность процесса познания.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выразительна: обращена к разуму и чувству ученика.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воспринимается как сплав основательных предметных знаний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4110"/>
            <a:ext cx="6554688" cy="64465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Деловое общение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pmag.ru/sites/spmag.ru/files/field/image/programma_vvodnogo_instruktazha_po_grazhdanskoi_oborone_-_20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44824"/>
            <a:ext cx="5670649" cy="37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3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6446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общение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omo.ua/wp-content/uploads/2016/02/using_discussion_groups_to_help_nurture_growth_in_gifted_studen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99" y="1772816"/>
            <a:ext cx="6045415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22148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и коммуникация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844824"/>
            <a:ext cx="6861448" cy="453650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Академик Д.С. Лихачев точно выразил сущность общения: «Общаясь, люди создают друг друга».</a:t>
            </a:r>
          </a:p>
          <a:p>
            <a:pPr marL="137160" indent="0" algn="just">
              <a:buNone/>
            </a:pPr>
            <a:r>
              <a:rPr lang="ru-RU" dirty="0" smtClean="0"/>
              <a:t>1. Коммуникация – это исключительно информационный процесс; общение имеет практический и духовный характер.</a:t>
            </a:r>
          </a:p>
          <a:p>
            <a:pPr marL="137160" indent="0" algn="just">
              <a:buNone/>
            </a:pPr>
            <a:r>
              <a:rPr lang="ru-RU" dirty="0" smtClean="0"/>
              <a:t>2.Коммуникация – это информационная связь субъекта и объекта; общение возможно только между 2 субъектами, т.е. людьми, ощущающими свою индивидуальность и уникальность.</a:t>
            </a:r>
          </a:p>
          <a:p>
            <a:pPr marL="137160" indent="0" algn="just">
              <a:buNone/>
            </a:pPr>
            <a:r>
              <a:rPr lang="ru-RU" dirty="0" smtClean="0"/>
              <a:t>3.Процесс коммуникации односторонен и </a:t>
            </a:r>
            <a:r>
              <a:rPr lang="ru-RU" dirty="0" err="1" smtClean="0"/>
              <a:t>монологичен</a:t>
            </a:r>
            <a:r>
              <a:rPr lang="ru-RU" dirty="0" smtClean="0"/>
              <a:t>; процесс общения – двусторонен и диалогичен.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2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624110"/>
            <a:ext cx="6591985" cy="7166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общение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взаимодействие педагога и учащихся, обеспечивающее мотивацию, результативность, творческий характер и воспитательный эффект совместной коммуникативной 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4110"/>
            <a:ext cx="6554688" cy="71665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педагогика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sch622.narod.ru/images/schlive/03102012/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16" y="1844824"/>
            <a:ext cx="5422701" cy="4067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21EE98603B8943A1E9568591E688BF" ma:contentTypeVersion="1" ma:contentTypeDescription="Создание документа." ma:contentTypeScope="" ma:versionID="99559e4d594c57fda9d24234d97209b5">
  <xsd:schema xmlns:xsd="http://www.w3.org/2001/XMLSchema" xmlns:xs="http://www.w3.org/2001/XMLSchema" xmlns:p="http://schemas.microsoft.com/office/2006/metadata/properties" xmlns:ns2="fe92ddc4-52ed-4eac-8c62-05322027d43b" targetNamespace="http://schemas.microsoft.com/office/2006/metadata/properties" ma:root="true" ma:fieldsID="f4717bb43edc7903ebf64ef51a43e132" ns2:_="">
    <xsd:import namespace="fe92ddc4-52ed-4eac-8c62-05322027d43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2ddc4-52ed-4eac-8c62-05322027d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BE6FC7-3C87-43CA-A382-807F966E5813}"/>
</file>

<file path=customXml/itemProps2.xml><?xml version="1.0" encoding="utf-8"?>
<ds:datastoreItem xmlns:ds="http://schemas.openxmlformats.org/officeDocument/2006/customXml" ds:itemID="{6B363F37-6BE3-4F45-A487-FDB092BAF503}"/>
</file>

<file path=customXml/itemProps3.xml><?xml version="1.0" encoding="utf-8"?>
<ds:datastoreItem xmlns:ds="http://schemas.openxmlformats.org/officeDocument/2006/customXml" ds:itemID="{49C62D79-0709-4BB6-9733-905292F23589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1148</TotalTime>
  <Words>1720</Words>
  <Application>Microsoft Office PowerPoint</Application>
  <PresentationFormat>Экран (4:3)</PresentationFormat>
  <Paragraphs>136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Century Gothic</vt:lpstr>
      <vt:lpstr>Times New Roman</vt:lpstr>
      <vt:lpstr>Wingdings 3</vt:lpstr>
      <vt:lpstr>Легкий дым</vt:lpstr>
      <vt:lpstr>Характеристика коммуникативной компетенции</vt:lpstr>
      <vt:lpstr>Определение коммуникативной компетенции</vt:lpstr>
      <vt:lpstr>Термин речевая компетенция</vt:lpstr>
      <vt:lpstr>Общение - форма взаимодействия людей. </vt:lpstr>
      <vt:lpstr>Деловое общение</vt:lpstr>
      <vt:lpstr>Педагогическое общение</vt:lpstr>
      <vt:lpstr>Общение и коммуникация</vt:lpstr>
      <vt:lpstr>Педагогическое общение </vt:lpstr>
      <vt:lpstr>Музейная педагогика</vt:lpstr>
      <vt:lpstr>Слово как важнейший инструмент обучения</vt:lpstr>
      <vt:lpstr>Особенности речевой деятельности педагога</vt:lpstr>
      <vt:lpstr>ВИДЫ РЕЧЕВОЙ ДЕЯТЕЛЬНОСТИ</vt:lpstr>
      <vt:lpstr>Речь педагога – это образец владения коммуникативной компетенцией</vt:lpstr>
      <vt:lpstr>Коммуникативная стратегия</vt:lpstr>
      <vt:lpstr>Стратегия педагогического общения сегодня -</vt:lpstr>
      <vt:lpstr>Результативность обучения</vt:lpstr>
      <vt:lpstr> «Что значит преподавать? Это значит систематически побуждать учащихся к собственным открытиям» (Герберт Спенсер).  </vt:lpstr>
      <vt:lpstr>Коммуникативная компетентность как способность к эффективному общению обусловлена:</vt:lpstr>
      <vt:lpstr>Речь педагога как образцовая должна быть нормированной</vt:lpstr>
      <vt:lpstr>Характеристика этических норм</vt:lpstr>
      <vt:lpstr>Этические нормы</vt:lpstr>
      <vt:lpstr>Этические ошибки</vt:lpstr>
      <vt:lpstr>Речевая агрессия</vt:lpstr>
      <vt:lpstr>Этикетные нормы</vt:lpstr>
      <vt:lpstr>Коммуникативные нормы</vt:lpstr>
      <vt:lpstr>Основные коммуникативные качества речи</vt:lpstr>
      <vt:lpstr>Языковая правильность – соблюдение норм языка в речи</vt:lpstr>
      <vt:lpstr>Речевая правильность – это соответствие этическим и коммуникативным нормам </vt:lpstr>
      <vt:lpstr>Уместность речи свидетельствует о коммуникативной компетентности говорящего</vt:lpstr>
      <vt:lpstr>Доступность изложения</vt:lpstr>
      <vt:lpstr>Передача научной информации – «язык науки»</vt:lpstr>
      <vt:lpstr>Единство коммуникативной и культуроведческой компетенции</vt:lpstr>
      <vt:lpstr>Прием обыгрывания лексического значения термина, на основе слов-паронимов: художник-пейзажист и художник-визажист.</vt:lpstr>
      <vt:lpstr>Докоммуникативный этап  общения</vt:lpstr>
      <vt:lpstr>Богатство языка и речи</vt:lpstr>
      <vt:lpstr>Выразительность речи</vt:lpstr>
      <vt:lpstr>Чистота речи</vt:lpstr>
      <vt:lpstr>Точность речи</vt:lpstr>
      <vt:lpstr>Логичность речи</vt:lpstr>
      <vt:lpstr>Функции педагогического общения:</vt:lpstr>
      <vt:lpstr>Условия, при которых речь учителя становится активно воздействующей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ЛЯЛЯ</dc:creator>
  <cp:lastModifiedBy>Алексей</cp:lastModifiedBy>
  <cp:revision>219</cp:revision>
  <dcterms:created xsi:type="dcterms:W3CDTF">2012-01-09T23:09:52Z</dcterms:created>
  <dcterms:modified xsi:type="dcterms:W3CDTF">2018-10-24T12:00:26Z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0x010100B921EE98603B8943A1E9568591E688BF</vt:lpwstr>
  </property>
</Properties>
</file>