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58" r:id="rId6"/>
    <p:sldId id="265" r:id="rId7"/>
    <p:sldId id="259" r:id="rId8"/>
    <p:sldId id="261" r:id="rId9"/>
    <p:sldId id="260" r:id="rId10"/>
    <p:sldId id="264" r:id="rId11"/>
    <p:sldId id="268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1" autoAdjust="0"/>
    <p:restoredTop sz="94660"/>
  </p:normalViewPr>
  <p:slideViewPr>
    <p:cSldViewPr>
      <p:cViewPr varScale="1">
        <p:scale>
          <a:sx n="75" d="100"/>
          <a:sy n="75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4FF7D8-F737-4948-8A2F-3A656949FE2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A5D12D-83D1-4312-9617-39DCA978D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1CF03-13D4-4A82-9E34-EED9925A5F3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8320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0E2-0AFB-4EE5-973E-2A800FB5371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72D7-0598-427C-9E15-73C54538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616D-4B6B-420E-AE83-34B18FA93E8E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AFBB-2008-4B11-A0CA-95E9D8A8E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A268-263F-47E5-BDCB-7E35FF28631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04EE-A144-4566-88BD-36F1A1FDA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5AA4-6BC4-4A53-81AC-CDE0E59B46AA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10F2-8471-4F6F-A319-2E6100022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7FF5-5465-4738-9080-9FDAE143CB6A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CF3E-2480-4618-B850-64B556B20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AD1F-BF70-4BD0-A7F1-09A02B8419A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4375-8DBF-4D10-B2E1-CE3872C78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085F-2214-4E52-A389-FD851D8296FB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0ED0-2FC9-44D9-A60E-8DF4C2C8D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FF1D-7BAE-4445-A0E6-53AA4063FA3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D6EB-8BAB-495E-8BEC-78145CF3B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FCCE-3D4E-4E20-B958-F308F7010FE1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0D59-C8FE-4635-ADA2-09DAF990B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B867-95E9-4BA0-B48F-0EA205E1FB4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34EB-1F19-4D2A-A5FF-E146FD86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05A8-E022-4530-A3B6-2444D91A2518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07E4-0351-46F5-8A5A-690DD4FF3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DE94DE-C84F-4811-A89A-FBD052C88E4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7210DA-B830-4AE4-8FFA-75206B55F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училище\S502371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572264" y="0"/>
            <a:ext cx="2266783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 descr="C:\Documents and Settings\Пользователь\Мои документы\Мои рисунки\S5023719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232" y="2690600"/>
            <a:ext cx="3039609" cy="3415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357554" y="571480"/>
            <a:ext cx="19288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ea typeface="+mj-ea"/>
                <a:cs typeface="+mj-cs"/>
              </a:rPr>
              <a:t>36.6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ea typeface="+mj-ea"/>
                <a:cs typeface="+mj-cs"/>
              </a:rPr>
              <a:t>º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7509" y="2978145"/>
            <a:ext cx="2714644" cy="42862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ea typeface="+mj-ea"/>
                <a:cs typeface="+mj-cs"/>
              </a:rPr>
              <a:t>Шарьинский медицинский колледж -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8"/>
            <a:ext cx="3842991" cy="1637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это современное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успешное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образовательное учреждение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786058"/>
            <a:ext cx="4500594" cy="46166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aramond" pitchFamily="18" charset="0"/>
              </a:rPr>
              <a:t>Сегодня колледж это:</a:t>
            </a:r>
          </a:p>
        </p:txBody>
      </p:sp>
      <p:sp>
        <p:nvSpPr>
          <p:cNvPr id="2056" name="Rectangle 1"/>
          <p:cNvSpPr>
            <a:spLocks noChangeArrowheads="1"/>
          </p:cNvSpPr>
          <p:nvPr/>
        </p:nvSpPr>
        <p:spPr bwMode="auto">
          <a:xfrm>
            <a:off x="3500438" y="3143250"/>
            <a:ext cx="5857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Blip>
                <a:blip r:embed="rId5"/>
              </a:buBlip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подготовка специалистов по 4 специальностям </a:t>
            </a:r>
            <a:endParaRPr lang="en-US" sz="1600" dirty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среднего медицинского образования;</a:t>
            </a:r>
            <a:endParaRPr lang="ru-RU" sz="1600" dirty="0">
              <a:latin typeface="Comic Sans MS" pitchFamily="66" charset="0"/>
            </a:endParaRPr>
          </a:p>
          <a:p>
            <a:pPr eaLnBrk="0" hangingPunct="0">
              <a:buFontTx/>
              <a:buBlip>
                <a:blip r:embed="rId5"/>
              </a:buBlip>
            </a:pPr>
            <a:r>
              <a:rPr lang="ru-RU" sz="1600" dirty="0">
                <a:latin typeface="Comic Sans MS" pitchFamily="66" charset="0"/>
              </a:rPr>
              <a:t> более   5 тыс. специалистов подготовлено  за 45 лет, </a:t>
            </a:r>
            <a:endParaRPr lang="en-US" sz="1600" dirty="0">
              <a:latin typeface="Comic Sans MS" pitchFamily="66" charset="0"/>
            </a:endParaRP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которые работают не только в  городе и районах</a:t>
            </a:r>
            <a:endParaRPr lang="en-US" sz="1600" dirty="0">
              <a:latin typeface="Comic Sans MS" pitchFamily="66" charset="0"/>
            </a:endParaRP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 Костромской области,  но и за рубежом: в Германии,</a:t>
            </a: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 Австралии, Испании, Голландии, Канаде;</a:t>
            </a:r>
          </a:p>
          <a:p>
            <a:pPr eaLnBrk="0" hangingPunct="0">
              <a:buFontTx/>
              <a:buBlip>
                <a:blip r:embed="rId5"/>
              </a:buBlip>
            </a:pPr>
            <a:r>
              <a:rPr lang="ru-RU" sz="1600" dirty="0">
                <a:latin typeface="Comic Sans MS" pitchFamily="66" charset="0"/>
              </a:rPr>
              <a:t> 250 выпускников получили дипломы с </a:t>
            </a:r>
            <a:r>
              <a:rPr lang="ru-RU" sz="1600" dirty="0" smtClean="0">
                <a:latin typeface="Comic Sans MS" pitchFamily="66" charset="0"/>
              </a:rPr>
              <a:t>отличием</a:t>
            </a:r>
            <a:r>
              <a:rPr lang="ru-RU" sz="1600" dirty="0">
                <a:latin typeface="Comic Sans MS" pitchFamily="66" charset="0"/>
              </a:rPr>
              <a:t>;</a:t>
            </a:r>
          </a:p>
          <a:p>
            <a:pPr eaLnBrk="0" hangingPunct="0">
              <a:buFontTx/>
              <a:buBlip>
                <a:blip r:embed="rId5"/>
              </a:buBlip>
            </a:pPr>
            <a:r>
              <a:rPr lang="ru-RU" sz="1600" dirty="0">
                <a:latin typeface="Comic Sans MS" pitchFamily="66" charset="0"/>
              </a:rPr>
              <a:t>6 выпускников  - преподаватели нашего  колледжа;</a:t>
            </a:r>
          </a:p>
          <a:p>
            <a:pPr eaLnBrk="0" hangingPunct="0">
              <a:buFontTx/>
              <a:buBlip>
                <a:blip r:embed="rId5"/>
              </a:buBlip>
            </a:pPr>
            <a:r>
              <a:rPr lang="ru-RU" sz="1600" dirty="0">
                <a:latin typeface="Comic Sans MS" pitchFamily="66" charset="0"/>
              </a:rPr>
              <a:t> студенты колледжа – победители и призеры </a:t>
            </a: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городских и областных конкурсов и фестивалей;</a:t>
            </a:r>
            <a:endParaRPr lang="ru-RU" sz="1600" dirty="0"/>
          </a:p>
          <a:p>
            <a:pPr eaLnBrk="0" hangingPunct="0">
              <a:buFontTx/>
              <a:buBlip>
                <a:blip r:embed="rId5"/>
              </a:buBlip>
            </a:pPr>
            <a:r>
              <a:rPr lang="ru-RU" sz="1600" dirty="0">
                <a:latin typeface="Comic Sans MS" pitchFamily="66" charset="0"/>
              </a:rPr>
              <a:t>на отделении повышения квалификации ежегодно</a:t>
            </a: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проходят переподготовку около двухсот средних </a:t>
            </a: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медицинских работников северо-восточных районов </a:t>
            </a:r>
          </a:p>
          <a:p>
            <a:pPr eaLnBrk="0" hangingPunct="0"/>
            <a:r>
              <a:rPr lang="ru-RU" sz="1600" dirty="0">
                <a:latin typeface="Comic Sans MS" pitchFamily="66" charset="0"/>
              </a:rPr>
              <a:t> Костромской  области;</a:t>
            </a:r>
            <a:endParaRPr lang="ru-RU" sz="1600" dirty="0"/>
          </a:p>
          <a:p>
            <a:pPr eaLnBrk="0" hangingPunct="0"/>
            <a:endParaRPr lang="ru-RU" sz="1600" dirty="0"/>
          </a:p>
          <a:p>
            <a:pPr eaLnBrk="0" hangingPunct="0"/>
            <a:endParaRPr lang="ru-RU" sz="1600" dirty="0"/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571625" cy="1741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8929718" cy="4286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ГОУ СПО «Шарьинский медицинский колледж»</a:t>
            </a:r>
          </a:p>
        </p:txBody>
      </p:sp>
      <p:graphicFrame>
        <p:nvGraphicFramePr>
          <p:cNvPr id="2082" name="Group 34"/>
          <p:cNvGraphicFramePr>
            <a:graphicFrameLocks noGrp="1"/>
          </p:cNvGraphicFramePr>
          <p:nvPr/>
        </p:nvGraphicFramePr>
        <p:xfrm>
          <a:off x="642910" y="1785926"/>
          <a:ext cx="5715012" cy="490538"/>
        </p:xfrm>
        <a:graphic>
          <a:graphicData uri="http://schemas.openxmlformats.org/drawingml/2006/table">
            <a:tbl>
              <a:tblPr/>
              <a:tblGrid>
                <a:gridCol w="1977745"/>
                <a:gridCol w="1522986"/>
                <a:gridCol w="2214281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www.mk-sharya.ru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Спец. выпуск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Студенческая газета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7"/>
          <p:cNvSpPr>
            <a:spLocks noChangeArrowheads="1" noChangeShapeType="1" noTextEdit="1"/>
          </p:cNvSpPr>
          <p:nvPr/>
        </p:nvSpPr>
        <p:spPr bwMode="auto">
          <a:xfrm rot="5400000">
            <a:off x="-1727994" y="2601119"/>
            <a:ext cx="5903913" cy="13684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0" lon="2069998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6600" b="1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Comic Sans MS"/>
              </a:rPr>
              <a:t>Из истории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051050" y="188913"/>
            <a:ext cx="3924300" cy="2193925"/>
          </a:xfrm>
          <a:prstGeom prst="rect">
            <a:avLst/>
          </a:prstGeom>
          <a:noFill/>
          <a:ln w="63500" cap="rnd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Comic Sans MS" pitchFamily="66" charset="0"/>
              </a:rPr>
              <a:t>История колледжа начинается с истории медицинского училища, которое готовило высококвалифицированных специалистов среднего медицинского звена с 1963 года согласно требованиям государственных образовательных стандартов  и в соответствии с социальным заказом практического здравоохранения. </a:t>
            </a:r>
          </a:p>
          <a:p>
            <a:r>
              <a:rPr lang="ru-RU" sz="1200">
                <a:latin typeface="Comic Sans MS" pitchFamily="66" charset="0"/>
              </a:rPr>
              <a:t>С 2003 года директор училища  Болотова Л.В.</a:t>
            </a:r>
          </a:p>
          <a:p>
            <a:r>
              <a:rPr lang="ru-RU" sz="1200">
                <a:latin typeface="Comic Sans MS" pitchFamily="66" charset="0"/>
              </a:rPr>
              <a:t>В 2009 году училище преобразовано в учебное заведение нового типа – колледж.</a:t>
            </a:r>
            <a:r>
              <a:rPr lang="ru-RU" sz="1400">
                <a:latin typeface="Comic Sans MS" pitchFamily="66" charset="0"/>
              </a:rPr>
              <a:t> </a:t>
            </a:r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2">
            <a:lum bright="22000" contrast="-18000"/>
          </a:blip>
          <a:srcRect/>
          <a:stretch>
            <a:fillRect/>
          </a:stretch>
        </p:blipFill>
        <p:spPr bwMode="auto">
          <a:xfrm>
            <a:off x="1928813" y="2928938"/>
            <a:ext cx="42481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3563938" y="4941888"/>
            <a:ext cx="4465637" cy="1433512"/>
          </a:xfrm>
          <a:prstGeom prst="rect">
            <a:avLst/>
          </a:prstGeom>
          <a:noFill/>
          <a:ln w="63500" cap="rnd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>
                <a:latin typeface="Comic Sans MS" pitchFamily="66" charset="0"/>
              </a:rPr>
              <a:t>Развитие и становление училища происходило одновременно с развитием нашего города. Каждый год росла численность населения, расширялись лечебные учреждения, школы, детские сады. Все это потребовало увеличения контингента студентов и открытия новых специальностей. В 1987 году  училище переехало в новое здание, где и находится по сегодняшний день.</a:t>
            </a:r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6227763" y="160338"/>
            <a:ext cx="2808287" cy="3800475"/>
          </a:xfrm>
          <a:prstGeom prst="rect">
            <a:avLst/>
          </a:prstGeom>
          <a:noFill/>
          <a:ln w="57150" cap="rnd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Comic Sans MS" pitchFamily="66" charset="0"/>
              </a:rPr>
              <a:t>К СВЕДЕНИЮ!</a:t>
            </a:r>
          </a:p>
          <a:p>
            <a:r>
              <a:rPr lang="ru-RU" sz="1200">
                <a:latin typeface="Comic Sans MS" pitchFamily="66" charset="0"/>
              </a:rPr>
              <a:t>Ровно 125 лет назад:</a:t>
            </a:r>
          </a:p>
          <a:p>
            <a:r>
              <a:rPr lang="ru-RU" sz="1200">
                <a:latin typeface="Comic Sans MS" pitchFamily="66" charset="0"/>
              </a:rPr>
              <a:t>- офтальмолог Карл Колер применил кокаин как поверхностное анестезирующее средство в глазной хирургии, что открыло эру местной анестезии.</a:t>
            </a:r>
          </a:p>
          <a:p>
            <a:r>
              <a:rPr lang="ru-RU" sz="1200">
                <a:latin typeface="Comic Sans MS" pitchFamily="66" charset="0"/>
              </a:rPr>
              <a:t>- 15 января родился И.Г. Руфанов, врач, который провел всестороннее изучение действия пенициллина.</a:t>
            </a:r>
          </a:p>
          <a:p>
            <a:r>
              <a:rPr lang="ru-RU" sz="1200">
                <a:latin typeface="Comic Sans MS" pitchFamily="66" charset="0"/>
              </a:rPr>
              <a:t>- 12 апреля родился Отто Фриц Мейергоф, немецкий биохимик и врач, лауреат нобелевской премии по физиологии и медицине за труды в области мышечного метаболизма.</a:t>
            </a:r>
          </a:p>
          <a:p>
            <a:r>
              <a:rPr lang="ru-RU" sz="1200">
                <a:latin typeface="Comic Sans MS" pitchFamily="66" charset="0"/>
              </a:rPr>
              <a:t>- 6 января скончался Г. Мендель, первооткрыватель законов генетики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0"/>
            <a:ext cx="6400800" cy="57150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Интервью с директором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2844" y="714356"/>
            <a:ext cx="3429024" cy="3970318"/>
          </a:xfrm>
          <a:prstGeom prst="rect">
            <a:avLst/>
          </a:prstGeom>
          <a:noFill/>
          <a:ln w="28575" cap="rnd" cmpd="thinThick">
            <a:solidFill>
              <a:srgbClr val="7030A0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2008 г. колледжу исполнилось 45 лет. С чего всё начиналось?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В августе 1963 г. был издан приказ министерства здравоохранения об организации медицинского училища в г. Шарья. В начале работы учебное заведение вело подготовку медицинских сестёр, затем был проведён набор фельдшеров. Позднее училище приступило к подготовке медицинских сестёр детских лечебно – профилактических учреждений. С 1988 г. начали вести подготовку зубных техников, а с 1993 г. – зубных врачей и было открыто отделение «Лицей», выпускники которого получали аттестаты о среднем (полном) общем образовании и дополнительное образование младшей медицинской сестры. Практически все выпускники отделения «Лицей» становились студентами нашего училища.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С 2009 года медицинское училище приобрело новый, более высокий статус – теперь это медицинский колледж.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5984" y="4714884"/>
            <a:ext cx="5000660" cy="1938992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И вот у Вашего учреждения очередной новый статус, можно ли это считать повышением, и будет ли отличаться образовательный процесс?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Безусловно, то, что нам присвоили статус колледжа – это признание заслуг всего преподавательского коллектива.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</a:rPr>
              <a:t>Являясь колледжем, мы можем давать своим студентам образование повышенного уровня. Учебный процесс построен в соответствии с государственными образовательными стандартами. Мы используем программу повышенного уровня. Программа интересная, сложная, насыщенная, но наши студенты её успешно осваивают. Обучение занимает 3 года 10 месяцев.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000760" y="785794"/>
            <a:ext cx="3286116" cy="406265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конце 90 –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годов престиж профессии медицинского работника стал падать. Изменилась ли ситуация в последнее время, много ли молодых людей идёт в медицину?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Престиж нашей профессии последние годы возрождается.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Ещё несколько лет назад говорили, что это низкооплачиваемая работа.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Сейчас так сказать нельзя.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рамках национального проекта «Здоровье» медицинским работникам среднего звена, в частности, участковым медсёстрам и фельдшерам скорой помощи подняли заработную плату, сейчас у них достойный заработок, соответственно и престиж профессии растёт. Потребность в медицинских кадрах будет всегда, ведь лечить людей это дело вечное, при любой власти и экономике.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E:\Мои документы\Мои рисунки\Новая папка\SDC10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785794"/>
            <a:ext cx="2562225" cy="192166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14744" y="2928934"/>
            <a:ext cx="2643206" cy="156966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Заканчивается учебный год. Выпускники задают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себе вопрос: «Куда пойти</a:t>
            </a:r>
            <a:r>
              <a:rPr kumimoji="0" lang="ru-RU" sz="1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 </a:t>
            </a: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учится?»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Если вы считаете, что у вас есть призвание к медицине – добро пожаловать в наше </a:t>
            </a:r>
            <a:r>
              <a:rPr kumimoji="0" lang="ru-RU" sz="12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 </a:t>
            </a:r>
            <a:r>
              <a:rPr kumimoji="0" lang="ru-RU" sz="1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Times New Roman" pitchFamily="18" charset="0"/>
              </a:rPr>
              <a:t>учебное заведение.</a:t>
            </a:r>
            <a:endParaRPr kumimoji="0" lang="ru-RU" sz="18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500306"/>
            <a:ext cx="2928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" pitchFamily="18" charset="0"/>
              </a:rPr>
              <a:t>Директор Л.В. Болотова </a:t>
            </a:r>
            <a:endParaRPr lang="ru-RU" sz="12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4929222" cy="138499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tile tx="0" ty="0" sx="100000" sy="100000" flip="none" algn="tl"/>
          </a:blipFill>
          <a:ln w="38100">
            <a:solidFill>
              <a:srgbClr val="7030A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СПЕЦИАЛЬНОСТЬ 060501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«Сестринское дело»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Базовый уровень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квалификация – медицинская сестра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(9 классов)</a:t>
            </a:r>
          </a:p>
          <a:p>
            <a:pPr eaLnBrk="0" hangingPunct="0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 обучения 3 года 10 мес.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6429375" y="142875"/>
            <a:ext cx="1428750" cy="1925638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4500570"/>
            <a:ext cx="4572000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СПЕЦИАЛЬНОСТЬ 060203</a:t>
            </a:r>
            <a:endParaRPr lang="ru-RU" sz="1400" dirty="0">
              <a:solidFill>
                <a:srgbClr val="CC3399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«Стоматология 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ортопедическая»</a:t>
            </a:r>
            <a:endParaRPr lang="ru-RU" sz="1400" dirty="0">
              <a:solidFill>
                <a:srgbClr val="CC3399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базовый уровень</a:t>
            </a:r>
            <a:endParaRPr lang="ru-RU" sz="1400" dirty="0">
              <a:solidFill>
                <a:srgbClr val="CC3399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квалификация – зубной техник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базе среднего (полного) общего образования (11 классов)</a:t>
            </a:r>
            <a:r>
              <a:rPr lang="en-US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CC3399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 обучения 2 года 10 мес.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5643563" y="4714875"/>
            <a:ext cx="2286000" cy="192881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214554"/>
            <a:ext cx="4429156" cy="184665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rgbClr val="7030A0"/>
            </a:solidFill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СПЕЦИАЛЬНОСТЬ 060101</a:t>
            </a:r>
            <a:endParaRPr lang="ru-RU" sz="1400" dirty="0">
              <a:solidFill>
                <a:srgbClr val="CC3399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«Лечебное дело»</a:t>
            </a: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повышенный уровень</a:t>
            </a:r>
            <a:endParaRPr lang="ru-RU" sz="1400" dirty="0">
              <a:solidFill>
                <a:srgbClr val="CC3399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квалификация – фельдшер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 базе среднего общего (полного) образования (11 классов)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Срок обучения 3 года 10. мес.</a:t>
            </a:r>
          </a:p>
          <a:p>
            <a:pPr eaLnBrk="0" hangingPunct="0">
              <a:defRPr/>
            </a:pPr>
            <a:r>
              <a:rPr lang="ru-RU" sz="1400" dirty="0">
                <a:solidFill>
                  <a:srgbClr val="CC3399"/>
                </a:solidFill>
                <a:latin typeface="Comic Sans MS" pitchFamily="66" charset="0"/>
                <a:cs typeface="Times New Roman" pitchFamily="18" charset="0"/>
              </a:rPr>
              <a:t>На базе СПО.</a:t>
            </a:r>
            <a:r>
              <a:rPr lang="ru-RU" sz="1600" dirty="0">
                <a:solidFill>
                  <a:srgbClr val="CC3399"/>
                </a:solidFill>
                <a:latin typeface="Comic Sans MS" pitchFamily="66" charset="0"/>
                <a:cs typeface="Times New Roman" pitchFamily="18" charset="0"/>
              </a:rPr>
              <a:t> Срок обучения 10 мес.</a:t>
            </a:r>
            <a:endParaRPr lang="ru-RU" sz="1400" dirty="0">
              <a:solidFill>
                <a:srgbClr val="CC33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lum contrast="40000"/>
          </a:blip>
          <a:srcRect/>
          <a:stretch>
            <a:fillRect/>
          </a:stretch>
        </p:blipFill>
        <p:spPr bwMode="auto">
          <a:xfrm>
            <a:off x="4857750" y="2286000"/>
            <a:ext cx="1571625" cy="219392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Содержимое 1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858000" y="2571750"/>
            <a:ext cx="2105025" cy="1631950"/>
          </a:xfr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/>
          </p:cNvSpPr>
          <p:nvPr>
            <p:ph type="subTitle" idx="1"/>
          </p:nvPr>
        </p:nvSpPr>
        <p:spPr>
          <a:xfrm>
            <a:off x="142875" y="214313"/>
            <a:ext cx="5035550" cy="3455987"/>
          </a:xfrm>
          <a:ln w="38100">
            <a:solidFill>
              <a:srgbClr val="7030A0"/>
            </a:solidFill>
            <a:prstDash val="sysDot"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Сферой профессиональной деятельности выпускников являются: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городские больницы  и  поликлиники, диспансеры, родильные дома;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негосударственные   медицинские учреждения;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фельдшерско-акушерские пункты;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стоматологические     поликлиники     и частные стоматологические клиники;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здравпункты и хосписы: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станции    и  отделения медицинской помощи;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учреждения социальной сферы;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аптеки;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косметологические салоны;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 учреждения    санаторно-курортного типа;</a:t>
            </a:r>
          </a:p>
          <a:p>
            <a:pPr algn="l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•   здравпункты     общеобразовательных, средних и высших профессиональных учебных заведений.</a:t>
            </a:r>
          </a:p>
          <a:p>
            <a:pPr algn="l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5292725" y="188912"/>
            <a:ext cx="3600450" cy="624048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Первое дежурство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Здравствуй, миссис Больница,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Разреши мне пройти.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Что тебе сейчас снится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 начале пути?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 ночным коридорам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Тихо бегает сон.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Спит мальчишка с «Авроры»,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Что в меня был влюблен.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Дремлют астры в стакане.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Полдник выпит до дна.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 совсем как в тумане –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 сегодня одна.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 одна с вашей болью,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 вашим стоном и злом,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 вашей силой и волей……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Ночь дрожит за окном.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 в палатах свет тушат,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И торшеры зажглись.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 беги ты, послушай,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Подожди меня, жизнь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Ты ломала, косила,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Берегла, как могла,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Но взялась где-то сила: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Вся обида – зола.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Некуда торопиться,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Никого я не жду,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Я с тобою, Больница,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 счастье иль на беду</a:t>
            </a:r>
            <a:r>
              <a:rPr lang="ru-RU" sz="1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Выпускница 1990 г. отделения «Сестринское дело» </a:t>
            </a:r>
            <a:r>
              <a:rPr lang="ru-RU" sz="12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Сорвина</a:t>
            </a:r>
            <a:r>
              <a:rPr lang="ru-RU" sz="1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Людмила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ru-RU" sz="12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3738237" cy="250032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576263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0070C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Абитуриент-ликбез</a:t>
            </a:r>
          </a:p>
        </p:txBody>
      </p:sp>
      <p:sp>
        <p:nvSpPr>
          <p:cNvPr id="18437" name="Rectangle 5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4032250" cy="3816350"/>
          </a:xfrm>
          <a:ln w="38100">
            <a:solidFill>
              <a:srgbClr val="7030A0"/>
            </a:solidFill>
            <a:prstDash val="sysDot"/>
          </a:ln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Аудитория </a:t>
            </a: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- большая, а иногда и очень маленькая комната (кабинет, зал), где проводятся лекции и семинарские занятия. Наглость студентов пропорциональна размерам аудитории и удаленности от лектора. Известны, например, случаи, когда на последних рядах... Впрочем, нет, об этом писать не буду.</a:t>
            </a:r>
          </a:p>
          <a:p>
            <a:pPr algn="l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Зачетка </a:t>
            </a: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- то. что придет на смену твоему школьному дневнику. Но если в школе ты мог порой забыть проставить оценку в дневник, то здесь тебе этого не дадут. Ведь зачетка - основной документ успеваемости студента. И не дай бог тебе потерять ее...</a:t>
            </a:r>
          </a:p>
          <a:p>
            <a:pPr algn="l">
              <a:lnSpc>
                <a:spcPct val="80000"/>
              </a:lnSpc>
              <a:defRPr/>
            </a:pPr>
            <a:endParaRPr lang="ru-RU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omic Sans MS" pitchFamily="66" charset="0"/>
              </a:rPr>
              <a:t>Курсовая работа </a:t>
            </a:r>
            <a:r>
              <a:rPr lang="ru-RU" sz="1400" dirty="0" smtClean="0">
                <a:solidFill>
                  <a:schemeClr val="tx1"/>
                </a:solidFill>
                <a:latin typeface="Comic Sans MS" pitchFamily="66" charset="0"/>
              </a:rPr>
              <a:t>- тот научный труд (самый гениальный из всех научных трудов!), который тебе нужно будет писать, сдавать и защищать перед высоким жюри.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4357686" y="3500438"/>
            <a:ext cx="4643470" cy="3143272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latin typeface="Comic Sans MS" pitchFamily="66" charset="0"/>
              </a:rPr>
              <a:t>Почему нас выбирают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Мы хотели выяснить, почему выбирают наше учебное заведение и опросили 100 студентов.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1400" dirty="0">
                <a:latin typeface="Comic Sans MS" pitchFamily="66" charset="0"/>
              </a:rPr>
              <a:t>Вот результаты опроса: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7 чел. - выросли в семье медиков;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9 чел. -посоветовала мама;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6 чел. - услышали о наборе по радио;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32 чел. – с детства мечтали о медицине;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10 чел. - не поступили в институт;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6 чел. – мечтают стать врачом;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13 чел. – видели интересные  выступления студентов колледжа в городских мероприятиях;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ru-RU" sz="1400" dirty="0">
                <a:latin typeface="Comic Sans MS" pitchFamily="66" charset="0"/>
              </a:rPr>
              <a:t> 17 чел. по совету выпускников колледжа;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ru-RU" sz="1400" dirty="0">
              <a:latin typeface="Comic Sans MS" pitchFamily="66" charset="0"/>
            </a:endParaRPr>
          </a:p>
        </p:txBody>
      </p:sp>
      <p:sp>
        <p:nvSpPr>
          <p:cNvPr id="5125" name="Rectangle 7"/>
          <p:cNvSpPr>
            <a:spLocks/>
          </p:cNvSpPr>
          <p:nvPr/>
        </p:nvSpPr>
        <p:spPr bwMode="auto">
          <a:xfrm>
            <a:off x="4572000" y="1196975"/>
            <a:ext cx="4356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sz="1200">
              <a:latin typeface="Comic Sans MS" pitchFamily="66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357686" y="857232"/>
            <a:ext cx="4643438" cy="2462213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  <a:scene3d>
              <a:camera prst="isometricOffAxis2Left"/>
              <a:lightRig rig="threePt" dir="t"/>
            </a:scene3d>
          </a:bodyPr>
          <a:lstStyle/>
          <a:p>
            <a:pPr algn="ctr">
              <a:defRPr/>
            </a:pP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 ОДЕЖКЕ ВСТРЕЧАЮТ……</a:t>
            </a:r>
          </a:p>
          <a:p>
            <a:pPr>
              <a:defRPr/>
            </a:pPr>
            <a:r>
              <a:rPr lang="ru-RU" sz="1400" dirty="0">
                <a:latin typeface="Comic Sans MS" pitchFamily="66" charset="0"/>
              </a:rPr>
              <a:t>Слово         «врач»         всегда ассоциируется с белым халатом. Конечно, в современном мире есть тенденции к изменению цвета, но белый остается неизменным. Почему именно белый? В первую очередь, это стерильное одеяние. Психологи говорят, что такой цвет умиротворяет. А что думает пациент? Глядя на белый выглаженный халат, он ощущает, что перед ним находится профессионал   и дисциплинированный работник, следовательно. все будет хорошо.</a:t>
            </a:r>
          </a:p>
        </p:txBody>
      </p:sp>
      <p:pic>
        <p:nvPicPr>
          <p:cNvPr id="5127" name="Picture 10" descr="C:\Documents and Settings\Пользователь\Мои документы\Аккредитация\Новая папка\Картинки\Анимированные рисунки\Люди\Дети, ангелы\Ycheni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57188"/>
            <a:ext cx="135731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C:\Documents and Settings\Пользователь\Мои документы\Аккредитация\Новая папка\Картинки\Анимированные рисунки\Люди\Работа, профессии\8f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42862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0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5214938"/>
            <a:ext cx="110013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142875"/>
            <a:ext cx="9001125" cy="714375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Наши студенты активно участвуют в общественной жизни колледжа и города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857250"/>
            <a:ext cx="8501063" cy="1357313"/>
          </a:xfrm>
        </p:spPr>
        <p:txBody>
          <a:bodyPr/>
          <a:lstStyle/>
          <a:p>
            <a:pPr algn="l"/>
            <a:r>
              <a:rPr lang="ru-RU" sz="1600" smtClean="0">
                <a:solidFill>
                  <a:schemeClr val="tx1"/>
                </a:solidFill>
                <a:latin typeface="Comic Sans MS" pitchFamily="66" charset="0"/>
              </a:rPr>
              <a:t>Образование, конечно, способствует жизненному успеху. Но этот успех невозможен без развития творческого потенциала выпускника. В колледже реализуется концепция воспитательной системы, которая и предполагает создание условий для развития инициативы и творческих способностей студентов, их коммуникативных и организаторских умений.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2286016" cy="171451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3" descr="C:\Documents and Settings\Пользователь\Мои документы\Аккредитация\Новая папка\Картинки\Анимированные рисунки\Музыка\musico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286375"/>
            <a:ext cx="1071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C:\Documents and Settings\Пользователь\Мои документы\Аккредитация\Новая папка\Картинки\Анимированные рисунки\Музыка\image56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571625"/>
            <a:ext cx="928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E:\Мои документы\Мои рисунки\S5023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85992"/>
            <a:ext cx="2214578" cy="180543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6215074" y="2285992"/>
            <a:ext cx="2357454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177" name="Прямоугольник 9"/>
          <p:cNvSpPr>
            <a:spLocks noChangeArrowheads="1"/>
          </p:cNvSpPr>
          <p:nvPr/>
        </p:nvSpPr>
        <p:spPr bwMode="auto">
          <a:xfrm>
            <a:off x="428625" y="4214813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latin typeface="Comic Sans MS" pitchFamily="66" charset="0"/>
              </a:rPr>
              <a:t> работа студенческого актива координирующего деятельность всех студенческих групп;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Comic Sans MS" pitchFamily="66" charset="0"/>
              </a:rPr>
              <a:t>  участие в городских и областных конкурсах и фестивалях;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Comic Sans MS" pitchFamily="66" charset="0"/>
              </a:rPr>
              <a:t>  социальная защита студентов;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Comic Sans MS" pitchFamily="66" charset="0"/>
              </a:rPr>
              <a:t>  научно-исследовательская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Comic Sans MS" pitchFamily="66" charset="0"/>
              </a:rPr>
              <a:t>  спортивно-оздоровительная жизнь;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428628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Comic Sans MS" pitchFamily="66" charset="0"/>
              </a:rPr>
              <a:t>Студенты говорят…</a:t>
            </a:r>
            <a:endParaRPr lang="ru-RU" sz="2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Documents and Settings\Пользователь\Рабочий стол\Фотографии для газеты\SDC110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2571768" cy="207170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643578"/>
            <a:ext cx="2071702" cy="85725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Виноградова Елена     (3 курс, отделение </a:t>
            </a:r>
          </a:p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«Сестринское дело»)</a:t>
            </a:r>
          </a:p>
          <a:p>
            <a:pPr algn="l"/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786058"/>
            <a:ext cx="2643206" cy="2492990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«Помимо учебы, я пробую себя в поэзии, мои стихи уже печатались в сборнике призеров и конкурсантов  литературной премии «Начало». Совсем недавно был издан сборник стихов «По зову слова» литературного объединения ГОЛОС, в которой я состою. В этот сборник вошли три моих стихотворения. Планирую не останавливаться на достигнутом.»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9" name="Рисунок 8" descr="C:\Documents and Settings\Пользователь\Рабочий стол\Фотографии для газеты\SDC11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0042"/>
            <a:ext cx="257176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14678" y="2714620"/>
            <a:ext cx="2714644" cy="3600986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«Второй год занимаюсь научно-исследовательской работой. В ноябре я принимала участие в шестом всероссийском  конкурсе научно-исследовательских работ и технического творчества в городе Тверь. Работа называлась «Демографическая проблема региона на примере Костромской области», получила диплом участника. Буду продолжать работу по этому направлению, думаю, что впереди меня ждет много конкурсов. А еще я увлекаюсь танцами, неоднократно участвовала в городском конкурсе «Студенческая весна»  и других фестивалях.» 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3" name="Рисунок 12" descr="C:\Documents and Settings\Пользователь\Рабочий стол\SDC109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0042"/>
            <a:ext cx="271464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15074" y="2714620"/>
            <a:ext cx="2714644" cy="304698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«Незаметно пролетели годы учебы. В этом году я заканчиваю отделение «Лечебное дело»  и стану фельдшером скорой помощи. Но  в моей памяти надолго останутся занятия в вокальной студии «Созвездие»  и выступления в городских и областных конкурсах и фестивалях. Благодаря этому я познакомилась с многими интересными людьми, студентами других учебных заведений.  Как бы не сложилась дальнейшая жизнь – песня всегда будет моим спутником.»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6357918" y="5929330"/>
            <a:ext cx="27860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Румянцева Юлия (5 курс,</a:t>
            </a:r>
            <a:r>
              <a:rPr kumimoji="0" lang="ru-RU" sz="12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отделение «Лечебное дело»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2786050" y="6357958"/>
            <a:ext cx="3429024" cy="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Сапегина</a:t>
            </a:r>
            <a:r>
              <a:rPr kumimoji="0" lang="ru-RU" sz="1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Марина (3 курс, отделение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«Сестринское дело»)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42853"/>
            <a:ext cx="4572032" cy="492922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ГОУ СПО «Шарьинский медицинский  колледж» объявляет набор на 2010-2011 </a:t>
            </a:r>
            <a:r>
              <a:rPr lang="ru-RU" sz="1400" b="1" dirty="0" err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</a:t>
            </a:r>
            <a:r>
              <a:rPr lang="ru-RU" sz="1400" b="1" dirty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год.</a:t>
            </a:r>
            <a:endParaRPr lang="ru-RU" sz="1400" dirty="0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Государственная лицензия на право ведения </a:t>
            </a:r>
          </a:p>
          <a:p>
            <a:pPr algn="ctr"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образовательной деятельности</a:t>
            </a:r>
          </a:p>
          <a:p>
            <a:pPr algn="ctr"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серия А № 167301 от 4 марта 2009 года. </a:t>
            </a:r>
          </a:p>
          <a:p>
            <a:pPr algn="ctr"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Свидетельство о государственной </a:t>
            </a:r>
          </a:p>
          <a:p>
            <a:pPr algn="ctr"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аккредитации № 149 от 29 декабря 2008 года серия СП № 001642.</a:t>
            </a:r>
          </a:p>
          <a:p>
            <a:pPr eaLnBrk="0" hangingPunct="0"/>
            <a:r>
              <a:rPr lang="ru-RU" sz="1200" b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Адрес:</a:t>
            </a:r>
            <a:endParaRPr lang="ru-RU" sz="12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157505, г. Шарья, ул. имени хирурга Крылова В.М., д. 9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Телефоны: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(849449) 54-284 (директор Болотова Людмила Владимировна),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54-353 (ответственный секретарь приемной комиссии Вилкова Ирина Владимировна).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Факс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: (849449) 54-284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E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en-US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mail</a:t>
            </a: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sz="1200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medik</a:t>
            </a:r>
            <a:r>
              <a:rPr lang="ru-RU" sz="12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lang="en-US" sz="1200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kosnet</a:t>
            </a:r>
            <a:r>
              <a:rPr lang="ru-RU" sz="12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lang="en-US" sz="1200" u="sng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ru</a:t>
            </a:r>
            <a:r>
              <a:rPr lang="en-US" sz="1200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При подаче заявления необходимо предъявить 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документ, </a:t>
            </a:r>
            <a:r>
              <a:rPr lang="ru-RU" sz="1200" b="1" u="sng" dirty="0">
                <a:latin typeface="Calibri" pitchFamily="34" charset="0"/>
                <a:ea typeface="Calibri" pitchFamily="34" charset="0"/>
                <a:cs typeface="Calibri" pitchFamily="34" charset="0"/>
              </a:rPr>
              <a:t>удостоверяющий личность</a:t>
            </a:r>
            <a:r>
              <a:rPr lang="ru-RU" sz="1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и предоставить: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Документ об образовании (оригинал, копия)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Медицинскую справку по форме </a:t>
            </a:r>
            <a:endParaRPr lang="ru-RU" sz="1200" dirty="0">
              <a:latin typeface="Calibri" pitchFamily="34" charset="0"/>
            </a:endParaRPr>
          </a:p>
          <a:p>
            <a:pPr eaLnBrk="0" hangingPunct="0"/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086-У.Карту профилактических прививок 063-У (можно дубликат), ксерокопию медицинского полиса.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Фото 3х4 – 6 штук.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Выписку из трудовой книжки (для работающих)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Свидетельство о результатах ЕГЭ, для поступающих на отделения «Сестринское дело», «Лечебное дело»</a:t>
            </a:r>
            <a:endParaRPr lang="ru-RU" sz="1200" dirty="0">
              <a:latin typeface="Calibri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1200" dirty="0">
                <a:latin typeface="Calibri" pitchFamily="34" charset="0"/>
                <a:ea typeface="Calibri" pitchFamily="34" charset="0"/>
                <a:cs typeface="Calibri" pitchFamily="34" charset="0"/>
              </a:rPr>
              <a:t>Военный билет (для военнообязанных).                                      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00628" y="142853"/>
            <a:ext cx="3857652" cy="5262979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</a:pPr>
            <a:r>
              <a:rPr lang="ru-RU" sz="12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Отделение </a:t>
            </a:r>
            <a:r>
              <a:rPr lang="ru-RU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Сестринское дело</a:t>
            </a:r>
            <a:r>
              <a:rPr lang="ru-RU" sz="1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(базовый уровень)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Квалификация </a:t>
            </a:r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медицинская сестра.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 базе основного общего образования (9 классов).</a:t>
            </a:r>
            <a:endParaRPr lang="ru-RU" sz="1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Срок обучения </a:t>
            </a:r>
            <a:r>
              <a:rPr lang="ru-RU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Times New Roman" pitchFamily="18" charset="0"/>
              </a:rPr>
              <a:t> 3 года 10 месяцев.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Зачисление проводится на конкурсной основе по результатам вступительных испытаний (биология и русский язык).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подачи заявлений до 25 июля.</a:t>
            </a:r>
            <a:endParaRPr lang="ru-RU" sz="1200"/>
          </a:p>
          <a:p>
            <a:pPr eaLnBrk="0" hangingPunct="0">
              <a:buFontTx/>
              <a:buChar char="•"/>
            </a:pP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Отделение 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Лечебное дело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(повышенный уровень)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Квалификация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фельдшер.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На базе среднего (полного) общего образования (11 классов).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обучения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3 года 10 месяцев.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Зачисление проводится на конкурсной основе по результатам ЕГЭ (биология и русский язык).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подачи заявлений до 25 июля.</a:t>
            </a:r>
            <a:endParaRPr lang="ru-RU" sz="1200"/>
          </a:p>
          <a:p>
            <a:pPr eaLnBrk="0" hangingPunct="0">
              <a:buFontTx/>
              <a:buChar char="•"/>
            </a:pP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Отделение 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Лечебное дело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(повышенный уровень)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Квалификация  - фельдшер.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На базе среднего специального образования (медицинская сестра).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обучения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10 месяцев.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Зачисление проводится по результатам вступительных испытаний (биология, русский язык)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подачи заявлений до 10 августа. Обучение платное.</a:t>
            </a:r>
            <a:endParaRPr lang="ru-RU" sz="1200"/>
          </a:p>
          <a:p>
            <a:pPr eaLnBrk="0" hangingPunct="0">
              <a:buFontTx/>
              <a:buChar char="•"/>
            </a:pP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Отделение 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200" b="1">
                <a:latin typeface="Arial Narrow" pitchFamily="34" charset="0"/>
                <a:ea typeface="Calibri" pitchFamily="34" charset="0"/>
                <a:cs typeface="Calibri" pitchFamily="34" charset="0"/>
              </a:rPr>
              <a:t>Стоматология ортопедическая</a:t>
            </a:r>
            <a:r>
              <a:rPr lang="ru-RU" sz="1200" b="1"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Квалификация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зубной техник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На базе среднего (полного) общего образования (11 классов).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обучения </a:t>
            </a:r>
            <a:r>
              <a:rPr lang="ru-RU" sz="12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 2 года 10 месяцев.</a:t>
            </a:r>
            <a:endParaRPr lang="ru-RU" sz="1200"/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вступительные испытания: химия, русский язык, физика.</a:t>
            </a:r>
          </a:p>
          <a:p>
            <a:pPr eaLnBrk="0" hangingPunct="0"/>
            <a:r>
              <a:rPr lang="ru-RU" sz="1200">
                <a:latin typeface="Arial Narrow" pitchFamily="34" charset="0"/>
                <a:ea typeface="Calibri" pitchFamily="34" charset="0"/>
                <a:cs typeface="Calibri" pitchFamily="34" charset="0"/>
              </a:rPr>
              <a:t>Срок подачи заявлений до 10 августа. Обучение платное</a:t>
            </a:r>
            <a:r>
              <a:rPr lang="ru-RU" sz="1200"/>
              <a:t> 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5000625" y="5786438"/>
            <a:ext cx="3990975" cy="8286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3776a7a31b132ad9371b7abd49c88d21bb53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457A909-9E3E-48EF-9607-9693E8C3A809}"/>
</file>

<file path=customXml/itemProps2.xml><?xml version="1.0" encoding="utf-8"?>
<ds:datastoreItem xmlns:ds="http://schemas.openxmlformats.org/officeDocument/2006/customXml" ds:itemID="{31B34BB4-1C80-4D38-8A4E-898FD51BEB12}"/>
</file>

<file path=customXml/itemProps3.xml><?xml version="1.0" encoding="utf-8"?>
<ds:datastoreItem xmlns:ds="http://schemas.openxmlformats.org/officeDocument/2006/customXml" ds:itemID="{CB0A7A89-508A-46F3-A0D7-3C8BB70BEA2C}"/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2036</Words>
  <Application>Microsoft Office PowerPoint</Application>
  <PresentationFormat>Экран (4:3)</PresentationFormat>
  <Paragraphs>197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Book Antiqua</vt:lpstr>
      <vt:lpstr>Bookman Old Style</vt:lpstr>
      <vt:lpstr>Calibri</vt:lpstr>
      <vt:lpstr>Century</vt:lpstr>
      <vt:lpstr>Comic Sans MS</vt:lpstr>
      <vt:lpstr>Garamond</vt:lpstr>
      <vt:lpstr>Times New Roman</vt:lpstr>
      <vt:lpstr>Wingdings</vt:lpstr>
      <vt:lpstr>Тема Office</vt:lpstr>
      <vt:lpstr>ГОУ СПО «Шарьинский медицинский колледж»</vt:lpstr>
      <vt:lpstr>Презентация PowerPoint</vt:lpstr>
      <vt:lpstr>Презентация PowerPoint</vt:lpstr>
      <vt:lpstr>Презентация PowerPoint</vt:lpstr>
      <vt:lpstr>Презентация PowerPoint</vt:lpstr>
      <vt:lpstr>Абитуриент-ликбез</vt:lpstr>
      <vt:lpstr>Наши студенты активно участвуют в общественной жизни колледжа и города</vt:lpstr>
      <vt:lpstr>Студенты говорят…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СПО «Шарьинский медицинский колледж»</dc:title>
  <dc:creator>Пользователь</dc:creator>
  <cp:lastModifiedBy>Пользователь</cp:lastModifiedBy>
  <cp:revision>101</cp:revision>
  <dcterms:created xsi:type="dcterms:W3CDTF">2010-01-26T07:24:18Z</dcterms:created>
  <dcterms:modified xsi:type="dcterms:W3CDTF">2015-09-24T09:40:53Z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