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0" r:id="rId4"/>
    <p:sldId id="261" r:id="rId5"/>
    <p:sldId id="262" r:id="rId6"/>
    <p:sldId id="263" r:id="rId7"/>
    <p:sldId id="268" r:id="rId8"/>
    <p:sldId id="264" r:id="rId9"/>
    <p:sldId id="269" r:id="rId10"/>
    <p:sldId id="267" r:id="rId11"/>
    <p:sldId id="265" r:id="rId12"/>
    <p:sldId id="266" r:id="rId13"/>
    <p:sldId id="270" r:id="rId14"/>
    <p:sldId id="271" r:id="rId15"/>
    <p:sldId id="272" r:id="rId16"/>
    <p:sldId id="273" r:id="rId17"/>
    <p:sldId id="275" r:id="rId18"/>
    <p:sldId id="274" r:id="rId19"/>
    <p:sldId id="279" r:id="rId20"/>
    <p:sldId id="280" r:id="rId21"/>
    <p:sldId id="276" r:id="rId22"/>
    <p:sldId id="281" r:id="rId23"/>
    <p:sldId id="282" r:id="rId24"/>
    <p:sldId id="283" r:id="rId25"/>
    <p:sldId id="278" r:id="rId26"/>
    <p:sldId id="284" r:id="rId27"/>
    <p:sldId id="285" r:id="rId28"/>
    <p:sldId id="277" r:id="rId29"/>
    <p:sldId id="286" r:id="rId30"/>
    <p:sldId id="289" r:id="rId31"/>
    <p:sldId id="287" r:id="rId32"/>
    <p:sldId id="288" r:id="rId33"/>
    <p:sldId id="290" r:id="rId34"/>
    <p:sldId id="25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2D050"/>
    <a:srgbClr val="000099"/>
    <a:srgbClr val="0033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1" autoAdjust="0"/>
    <p:restoredTop sz="94709" autoAdjust="0"/>
  </p:normalViewPr>
  <p:slideViewPr>
    <p:cSldViewPr>
      <p:cViewPr>
        <p:scale>
          <a:sx n="50" d="100"/>
          <a:sy n="50" d="100"/>
        </p:scale>
        <p:origin x="-100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E52F9-015F-4C9C-9F66-C8C27E781B1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9A329-10E8-4263-9AF3-4C51F25FD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9A329-10E8-4263-9AF3-4C51F25FD2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4.png"/><Relationship Id="rId21" Type="http://schemas.openxmlformats.org/officeDocument/2006/relationships/slide" Target="slide20.xml"/><Relationship Id="rId34" Type="http://schemas.openxmlformats.org/officeDocument/2006/relationships/slide" Target="slide3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slide" Target="slide32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1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44.ru/files/foto2/foto-b191.jpg" TargetMode="External"/><Relationship Id="rId2" Type="http://schemas.openxmlformats.org/officeDocument/2006/relationships/hyperlink" Target="http://t0.gstatic.com/images?q=tbn:ANd9GcT8vE1JgSiVHCrdVnpLkA-JL0gBRbF0g5Q8WCUom6rLVf5Cox325xktw25V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hyperlink" Target="https://cdn.photosight.ru/img/a/87d/5329887_xlarge.jpg" TargetMode="External"/><Relationship Id="rId4" Type="http://schemas.openxmlformats.org/officeDocument/2006/relationships/hyperlink" Target="http://fantasyflash.ru/anime/balloons/image/balloons17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66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Интеллектуальная игра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«Вода, вода – кругом вода»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717304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 bwMode="auto">
          <a:xfrm>
            <a:off x="3571868" y="6072206"/>
            <a:ext cx="2143140" cy="428628"/>
          </a:xfrm>
          <a:prstGeom prst="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Cambria" pitchFamily="18" charset="0"/>
              </a:rPr>
              <a:t>начать игру</a:t>
            </a:r>
          </a:p>
        </p:txBody>
      </p:sp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5929322" y="6072206"/>
            <a:ext cx="571504" cy="42862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" pitchFamily="18" charset="0"/>
              </a:rPr>
              <a:t>МОУ СОШ № 13 им. Р.А. Наумова г. Буя</a:t>
            </a:r>
            <a:endParaRPr lang="ru-RU" b="1" dirty="0"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20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938992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Каково происхождение озёрных котловин Галичского и Чухломского озёр?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5000636"/>
            <a:ext cx="5214974" cy="78581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ледниковое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30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Какие формы имеют Галичское и Чухломское озёра?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4429132"/>
            <a:ext cx="7572428" cy="1214446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Галичское – овальную, Чухломское - круглую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40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Какими водами питаются озёра области?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4429132"/>
            <a:ext cx="6858048" cy="114300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поверхностными и грунтовыми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50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2554545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 называются реки с одноимённым названием, вытекающие из Галичского и Чухломского озёр?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5214950"/>
            <a:ext cx="4500594" cy="78581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</a:t>
            </a:r>
            <a:r>
              <a:rPr lang="ru-RU" sz="4000" b="1" dirty="0" err="1" smtClean="0">
                <a:solidFill>
                  <a:srgbClr val="003300"/>
                </a:solidFill>
                <a:latin typeface="Cambria" pitchFamily="18" charset="0"/>
              </a:rPr>
              <a:t>Вёкса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60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938992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Каким полезным ископаемым богаты Галичское и Чухломское озёра?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5072074"/>
            <a:ext cx="5143536" cy="78581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сапропелем 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10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707886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Куда впадает река Унжа?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4500570"/>
            <a:ext cx="8358246" cy="114300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</a:t>
            </a:r>
            <a:r>
              <a:rPr lang="ru-RU" sz="4000" b="1" dirty="0" err="1" smtClean="0">
                <a:solidFill>
                  <a:srgbClr val="003300"/>
                </a:solidFill>
                <a:latin typeface="Cambria" pitchFamily="18" charset="0"/>
              </a:rPr>
              <a:t>Унженский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 залив Горьковское водохранилище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20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 называется самый большой приток реки Унжи?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4786322"/>
            <a:ext cx="6715172" cy="928694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Вига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30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707886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Какие города стоят на реке Унжа?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4429132"/>
            <a:ext cx="6572296" cy="150019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Кологрив, </a:t>
            </a:r>
            <a:r>
              <a:rPr lang="ru-RU" sz="4000" b="1" dirty="0" err="1" smtClean="0">
                <a:solidFill>
                  <a:srgbClr val="003300"/>
                </a:solidFill>
                <a:latin typeface="Cambria" pitchFamily="18" charset="0"/>
              </a:rPr>
              <a:t>Мантурово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, Макарьев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40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707886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Какова длина реки Унжи?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3786190"/>
            <a:ext cx="6143668" cy="1071570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426 км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50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707886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Что такое перекаты?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933056"/>
            <a:ext cx="8136904" cy="1281894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мелководные участки русла реки 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2285984" y="2857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285728"/>
            <a:ext cx="2071702" cy="1000132"/>
          </a:xfrm>
          <a:prstGeom prst="roundRect">
            <a:avLst/>
          </a:prstGeom>
          <a:solidFill>
            <a:srgbClr val="92D050">
              <a:alpha val="7059"/>
            </a:srgb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Река Волга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2857488" y="6429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1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3428992" y="2857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4000496" y="6429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2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4572000" y="2857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2" name="TextBox 31">
            <a:hlinkClick r:id="rId6" action="ppaction://hlinksldjump"/>
          </p:cNvPr>
          <p:cNvSpPr txBox="1"/>
          <p:nvPr/>
        </p:nvSpPr>
        <p:spPr>
          <a:xfrm>
            <a:off x="5143504" y="6429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5715008" y="2857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4" name="TextBox 33">
            <a:hlinkClick r:id="rId7" action="ppaction://hlinksldjump"/>
          </p:cNvPr>
          <p:cNvSpPr txBox="1"/>
          <p:nvPr/>
        </p:nvSpPr>
        <p:spPr>
          <a:xfrm>
            <a:off x="6286512" y="6429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6858016" y="2857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6" name="TextBox 35">
            <a:hlinkClick r:id="rId8" action="ppaction://hlinksldjump"/>
          </p:cNvPr>
          <p:cNvSpPr txBox="1"/>
          <p:nvPr/>
        </p:nvSpPr>
        <p:spPr>
          <a:xfrm>
            <a:off x="7429520" y="6429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8001024" y="2857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8" name="TextBox 37">
            <a:hlinkClick r:id="rId9" action="ppaction://hlinksldjump"/>
          </p:cNvPr>
          <p:cNvSpPr txBox="1"/>
          <p:nvPr/>
        </p:nvSpPr>
        <p:spPr>
          <a:xfrm>
            <a:off x="8572528" y="6429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2285984" y="1428736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0" name="Скругленный прямоугольник 39"/>
          <p:cNvSpPr/>
          <p:nvPr/>
        </p:nvSpPr>
        <p:spPr>
          <a:xfrm>
            <a:off x="142844" y="5072074"/>
            <a:ext cx="2071702" cy="1000132"/>
          </a:xfrm>
          <a:prstGeom prst="roundRect">
            <a:avLst/>
          </a:prstGeom>
          <a:solidFill>
            <a:srgbClr val="92D050">
              <a:alpha val="7059"/>
            </a:srgb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Река Кострома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1" name="TextBox 40">
            <a:hlinkClick r:id="rId10" action="ppaction://hlinksldjump"/>
          </p:cNvPr>
          <p:cNvSpPr txBox="1"/>
          <p:nvPr/>
        </p:nvSpPr>
        <p:spPr>
          <a:xfrm>
            <a:off x="2857488" y="1785926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1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3428992" y="1428736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4000496" y="1785926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2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4572000" y="1428736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5143504" y="1785926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5715008" y="1428736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7" name="TextBox 46">
            <a:hlinkClick r:id="rId13" action="ppaction://hlinksldjump"/>
          </p:cNvPr>
          <p:cNvSpPr txBox="1"/>
          <p:nvPr/>
        </p:nvSpPr>
        <p:spPr>
          <a:xfrm>
            <a:off x="6286512" y="1785926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6858016" y="1428736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9" name="TextBox 48">
            <a:hlinkClick r:id="rId14" action="ppaction://hlinksldjump"/>
          </p:cNvPr>
          <p:cNvSpPr txBox="1"/>
          <p:nvPr/>
        </p:nvSpPr>
        <p:spPr>
          <a:xfrm>
            <a:off x="7429520" y="1785926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8001024" y="1428736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1" name="TextBox 50">
            <a:hlinkClick r:id="rId15" action="ppaction://hlinksldjump"/>
          </p:cNvPr>
          <p:cNvSpPr txBox="1"/>
          <p:nvPr/>
        </p:nvSpPr>
        <p:spPr>
          <a:xfrm>
            <a:off x="8572528" y="1785926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2285984" y="2643182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3" name="Скругленный прямоугольник 52"/>
          <p:cNvSpPr/>
          <p:nvPr/>
        </p:nvSpPr>
        <p:spPr>
          <a:xfrm>
            <a:off x="142844" y="2643182"/>
            <a:ext cx="2071702" cy="1000132"/>
          </a:xfrm>
          <a:prstGeom prst="roundRect">
            <a:avLst/>
          </a:prstGeom>
          <a:solidFill>
            <a:srgbClr val="92D050">
              <a:alpha val="7059"/>
            </a:srgb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Река Унжа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4" name="TextBox 53">
            <a:hlinkClick r:id="rId16" action="ppaction://hlinksldjump"/>
          </p:cNvPr>
          <p:cNvSpPr txBox="1"/>
          <p:nvPr/>
        </p:nvSpPr>
        <p:spPr>
          <a:xfrm>
            <a:off x="2857488" y="3000372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1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3428992" y="2643182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6" name="TextBox 55">
            <a:hlinkClick r:id="rId17" action="ppaction://hlinksldjump"/>
          </p:cNvPr>
          <p:cNvSpPr txBox="1"/>
          <p:nvPr/>
        </p:nvSpPr>
        <p:spPr>
          <a:xfrm>
            <a:off x="4000496" y="3000372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2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4572000" y="2643182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8" name="TextBox 57">
            <a:hlinkClick r:id="rId18" action="ppaction://hlinksldjump"/>
          </p:cNvPr>
          <p:cNvSpPr txBox="1"/>
          <p:nvPr/>
        </p:nvSpPr>
        <p:spPr>
          <a:xfrm>
            <a:off x="5143504" y="3000372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5715008" y="2643182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0" name="TextBox 59">
            <a:hlinkClick r:id="rId19" action="ppaction://hlinksldjump"/>
          </p:cNvPr>
          <p:cNvSpPr txBox="1"/>
          <p:nvPr/>
        </p:nvSpPr>
        <p:spPr>
          <a:xfrm>
            <a:off x="6286512" y="3000372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6858016" y="2643182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2" name="TextBox 61">
            <a:hlinkClick r:id="rId20" action="ppaction://hlinksldjump"/>
          </p:cNvPr>
          <p:cNvSpPr txBox="1"/>
          <p:nvPr/>
        </p:nvSpPr>
        <p:spPr>
          <a:xfrm>
            <a:off x="7429520" y="3000372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8001024" y="2643182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4" name="TextBox 63">
            <a:hlinkClick r:id="rId21" action="ppaction://hlinksldjump"/>
          </p:cNvPr>
          <p:cNvSpPr txBox="1"/>
          <p:nvPr/>
        </p:nvSpPr>
        <p:spPr>
          <a:xfrm>
            <a:off x="8572528" y="3000372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2285984" y="38576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6" name="Скругленный прямоугольник 65"/>
          <p:cNvSpPr/>
          <p:nvPr/>
        </p:nvSpPr>
        <p:spPr>
          <a:xfrm>
            <a:off x="142844" y="3857628"/>
            <a:ext cx="2071702" cy="1000132"/>
          </a:xfrm>
          <a:prstGeom prst="roundRect">
            <a:avLst/>
          </a:prstGeom>
          <a:solidFill>
            <a:srgbClr val="92D050">
              <a:alpha val="7059"/>
            </a:srgb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Внутренние воды КО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67" name="TextBox 66">
            <a:hlinkClick r:id="rId22" action="ppaction://hlinksldjump"/>
          </p:cNvPr>
          <p:cNvSpPr txBox="1"/>
          <p:nvPr/>
        </p:nvSpPr>
        <p:spPr>
          <a:xfrm>
            <a:off x="2857488" y="42148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1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3428992" y="38576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9" name="TextBox 68">
            <a:hlinkClick r:id="rId23" action="ppaction://hlinksldjump"/>
          </p:cNvPr>
          <p:cNvSpPr txBox="1"/>
          <p:nvPr/>
        </p:nvSpPr>
        <p:spPr>
          <a:xfrm>
            <a:off x="4000496" y="42148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2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4572000" y="38576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1" name="TextBox 70">
            <a:hlinkClick r:id="rId24" action="ppaction://hlinksldjump"/>
          </p:cNvPr>
          <p:cNvSpPr txBox="1"/>
          <p:nvPr/>
        </p:nvSpPr>
        <p:spPr>
          <a:xfrm>
            <a:off x="5143504" y="42148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5715008" y="38576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3" name="TextBox 72">
            <a:hlinkClick r:id="rId25" action="ppaction://hlinksldjump"/>
          </p:cNvPr>
          <p:cNvSpPr txBox="1"/>
          <p:nvPr/>
        </p:nvSpPr>
        <p:spPr>
          <a:xfrm>
            <a:off x="6286512" y="42148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6858016" y="38576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5" name="TextBox 74">
            <a:hlinkClick r:id="rId26" action="ppaction://hlinksldjump"/>
          </p:cNvPr>
          <p:cNvSpPr txBox="1"/>
          <p:nvPr/>
        </p:nvSpPr>
        <p:spPr>
          <a:xfrm>
            <a:off x="7429520" y="42148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8001024" y="3857628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7" name="TextBox 76">
            <a:hlinkClick r:id="rId27" action="ppaction://hlinksldjump"/>
          </p:cNvPr>
          <p:cNvSpPr txBox="1"/>
          <p:nvPr/>
        </p:nvSpPr>
        <p:spPr>
          <a:xfrm>
            <a:off x="8572528" y="4214818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2285984" y="5072074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9" name="Скругленный прямоугольник 78"/>
          <p:cNvSpPr/>
          <p:nvPr/>
        </p:nvSpPr>
        <p:spPr>
          <a:xfrm>
            <a:off x="142844" y="1428736"/>
            <a:ext cx="2071702" cy="1000132"/>
          </a:xfrm>
          <a:prstGeom prst="roundRect">
            <a:avLst/>
          </a:prstGeom>
          <a:solidFill>
            <a:srgbClr val="92D050">
              <a:alpha val="7059"/>
            </a:srgb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Край озёр</a:t>
            </a:r>
            <a:endParaRPr lang="ru-RU" sz="23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80" name="TextBox 79">
            <a:hlinkClick r:id="rId28" action="ppaction://hlinksldjump"/>
          </p:cNvPr>
          <p:cNvSpPr txBox="1"/>
          <p:nvPr/>
        </p:nvSpPr>
        <p:spPr>
          <a:xfrm>
            <a:off x="2857488" y="5429264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1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3428992" y="5072074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2" name="TextBox 81">
            <a:hlinkClick r:id="rId29" action="ppaction://hlinksldjump"/>
          </p:cNvPr>
          <p:cNvSpPr txBox="1"/>
          <p:nvPr/>
        </p:nvSpPr>
        <p:spPr>
          <a:xfrm>
            <a:off x="4000496" y="5429264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2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4572000" y="5072074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4" name="TextBox 83">
            <a:hlinkClick r:id="rId30" action="ppaction://hlinksldjump"/>
          </p:cNvPr>
          <p:cNvSpPr txBox="1"/>
          <p:nvPr/>
        </p:nvSpPr>
        <p:spPr>
          <a:xfrm>
            <a:off x="5143504" y="5429264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3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5715008" y="5072074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6" name="TextBox 85">
            <a:hlinkClick r:id="rId31" action="ppaction://hlinksldjump"/>
          </p:cNvPr>
          <p:cNvSpPr txBox="1"/>
          <p:nvPr/>
        </p:nvSpPr>
        <p:spPr>
          <a:xfrm>
            <a:off x="6286512" y="5429264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4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6858016" y="5072074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8" name="TextBox 87">
            <a:hlinkClick r:id="rId32" action="ppaction://hlinksldjump"/>
          </p:cNvPr>
          <p:cNvSpPr txBox="1"/>
          <p:nvPr/>
        </p:nvSpPr>
        <p:spPr>
          <a:xfrm>
            <a:off x="7429520" y="5429264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5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3" cstate="print"/>
          <a:srcRect l="18421" b="23684"/>
          <a:stretch>
            <a:fillRect/>
          </a:stretch>
        </p:blipFill>
        <p:spPr bwMode="auto">
          <a:xfrm>
            <a:off x="8001024" y="5072074"/>
            <a:ext cx="1069107" cy="100013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0" name="TextBox 89">
            <a:hlinkClick r:id="rId33" action="ppaction://hlinksldjump"/>
          </p:cNvPr>
          <p:cNvSpPr txBox="1"/>
          <p:nvPr/>
        </p:nvSpPr>
        <p:spPr>
          <a:xfrm>
            <a:off x="8572528" y="5429264"/>
            <a:ext cx="5000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Cambria" pitchFamily="18" charset="0"/>
                <a:cs typeface="Arial" pitchFamily="34" charset="0"/>
              </a:rPr>
              <a:t>6</a:t>
            </a:r>
            <a:endParaRPr lang="ru-RU" sz="4400" b="1" dirty="0">
              <a:solidFill>
                <a:srgbClr val="008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1" name="Прямоугольник 90">
            <a:hlinkClick r:id="rId34" action="ppaction://hlinksldjump"/>
          </p:cNvPr>
          <p:cNvSpPr/>
          <p:nvPr/>
        </p:nvSpPr>
        <p:spPr bwMode="auto">
          <a:xfrm>
            <a:off x="3428992" y="6215082"/>
            <a:ext cx="2500330" cy="428628"/>
          </a:xfrm>
          <a:prstGeom prst="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Cambria" pitchFamily="18" charset="0"/>
              </a:rPr>
              <a:t> завершить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Cambria" pitchFamily="18" charset="0"/>
              </a:rPr>
              <a:t>игру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2" grpId="0"/>
      <p:bldP spid="34" grpId="0"/>
      <p:bldP spid="36" grpId="0"/>
      <p:bldP spid="38" grpId="0"/>
      <p:bldP spid="41" grpId="0"/>
      <p:bldP spid="43" grpId="0"/>
      <p:bldP spid="45" grpId="0"/>
      <p:bldP spid="47" grpId="0"/>
      <p:bldP spid="49" grpId="0"/>
      <p:bldP spid="51" grpId="0"/>
      <p:bldP spid="54" grpId="0"/>
      <p:bldP spid="56" grpId="0"/>
      <p:bldP spid="58" grpId="0"/>
      <p:bldP spid="60" grpId="0"/>
      <p:bldP spid="62" grpId="0"/>
      <p:bldP spid="64" grpId="0"/>
      <p:bldP spid="67" grpId="0"/>
      <p:bldP spid="69" grpId="0"/>
      <p:bldP spid="71" grpId="0"/>
      <p:bldP spid="73" grpId="0"/>
      <p:bldP spid="75" grpId="0"/>
      <p:bldP spid="77" grpId="0"/>
      <p:bldP spid="80" grpId="0"/>
      <p:bldP spid="82" grpId="0"/>
      <p:bldP spid="84" grpId="0"/>
      <p:bldP spid="86" grpId="0"/>
      <p:bldP spid="88" grpId="0"/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60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1571612"/>
            <a:ext cx="4429156" cy="317009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 называется город , у которого сделан снимок реки Унжи</a:t>
            </a: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929198"/>
            <a:ext cx="4000528" cy="1214446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Макарьев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52734" t="35156" r="21631" b="37500"/>
          <a:stretch>
            <a:fillRect/>
          </a:stretch>
        </p:blipFill>
        <p:spPr bwMode="auto">
          <a:xfrm>
            <a:off x="285720" y="2143116"/>
            <a:ext cx="3857652" cy="30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10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938992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Каким  типом водоёма является Костромское море по происхождению?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4429132"/>
            <a:ext cx="6572296" cy="114300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водохранилищем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20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Где в походных условиях следует искать родник?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143380"/>
            <a:ext cx="8572560" cy="1643074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в низинах, оврагах, ложбинах, т.е в понижениях рельефа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30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Почему подземные воды – лучшая питьевая вода?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4429132"/>
            <a:ext cx="6929486" cy="1571636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воды проходят природную фильтрацию, очистку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40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938992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 используются в области месторождения минеральных вод?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4581128"/>
            <a:ext cx="7786742" cy="1449280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в лечебно-оздоровительных целях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50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Почему зимой воды в колодцах мало, а весной много?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3857628"/>
            <a:ext cx="8358246" cy="2357454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Cambria" pitchFamily="18" charset="0"/>
              </a:rPr>
              <a:t>Ответ: подземные воды питают реки, поэтому вся вода уходит в реки, а весной талые воды просачиваются сквозь водопроницаемые слои, и колодец наполняется</a:t>
            </a:r>
            <a:endParaRPr lang="ru-RU" sz="32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60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Что служит дном колодца в нашей местности?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4143380"/>
            <a:ext cx="7000924" cy="185738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глина, которая является водоупорным слоем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10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В какой период года река Кострома скована льдом?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357694"/>
            <a:ext cx="8643998" cy="1357322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с глубокой осени (конец ноября) до весны (конец марта)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20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Приведите примеры городов, расположенных на реке Костроме 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500570"/>
            <a:ext cx="8643998" cy="78581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Солигалич, Буй, Кострома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30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707886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Какова длина реки Костромы?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4500570"/>
            <a:ext cx="4786346" cy="78581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Ответ:354 км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10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0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938992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 называется </a:t>
            </a: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равнина по которой протекает самая </a:t>
            </a: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большая река </a:t>
            </a: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Европы</a:t>
            </a: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- Волга</a:t>
            </a: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5643578"/>
            <a:ext cx="8572560" cy="78581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Восточно-Европейская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9" name="Нашивка 18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40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С какой возвышенности берёт начало река Кострома?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4357694"/>
            <a:ext cx="6143668" cy="1214446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3300"/>
                </a:solidFill>
                <a:latin typeface="Cambria" pitchFamily="18" charset="0"/>
              </a:rPr>
              <a:t>Ответ:Галичско-Чухломской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50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 называется самый крупный приток Костромы</a:t>
            </a: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4429132"/>
            <a:ext cx="5286412" cy="1071570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</a:t>
            </a:r>
            <a:r>
              <a:rPr lang="ru-RU" sz="4000" b="1" dirty="0" err="1" smtClean="0">
                <a:solidFill>
                  <a:srgbClr val="003300"/>
                </a:solidFill>
                <a:latin typeface="Cambria" pitchFamily="18" charset="0"/>
              </a:rPr>
              <a:t>Обнора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 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60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1928802"/>
            <a:ext cx="5000660" cy="317009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В каком городе Костромской области сделан снимок реки Костромы?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5429264"/>
            <a:ext cx="5000660" cy="928694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Солигалич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5381" t="9765" r="50928" b="24805"/>
          <a:stretch>
            <a:fillRect/>
          </a:stretch>
        </p:blipFill>
        <p:spPr bwMode="auto">
          <a:xfrm>
            <a:off x="1000100" y="2365194"/>
            <a:ext cx="2643206" cy="38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balloons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2428892" cy="4736341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balloons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29256" y="1643050"/>
            <a:ext cx="2571768" cy="4736341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balloons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86116" y="1571612"/>
            <a:ext cx="2428892" cy="47363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 !!!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 bwMode="auto">
          <a:xfrm>
            <a:off x="7358082" y="6072206"/>
            <a:ext cx="1571636" cy="428628"/>
          </a:xfrm>
          <a:prstGeom prst="actionButtonBlank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выход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0067" y="1000109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hlinkClick r:id="rId2"/>
              </a:rPr>
              <a:t>http://t0.gstatic.com/images?q=tbn:ANd9GcT8vE1JgSiVHCrdVnpLkA-JL0gBRbF0g5Q8WCUom6rLVf5Cox325xktw25V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 – капля воды</a:t>
            </a:r>
          </a:p>
          <a:p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hlinkClick r:id="rId3"/>
              </a:rPr>
              <a:t>http://www.region44.ru/files/foto2/foto-b191.jpg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 - фото реки</a:t>
            </a:r>
          </a:p>
          <a:p>
            <a:r>
              <a:rPr lang="en-US" dirty="0" smtClean="0">
                <a:latin typeface="Cambria" pitchFamily="18" charset="0"/>
                <a:hlinkClick r:id="rId4"/>
              </a:rPr>
              <a:t>http://fantasyflash.ru/anime/balloons/image/balloons17.gif</a:t>
            </a:r>
            <a:r>
              <a:rPr lang="ru-RU" dirty="0" smtClean="0">
                <a:latin typeface="Cambria" pitchFamily="18" charset="0"/>
              </a:rPr>
              <a:t> - анимационная картинка  для завершения </a:t>
            </a:r>
            <a:r>
              <a:rPr lang="ru-RU" dirty="0" smtClean="0">
                <a:latin typeface="Cambria" pitchFamily="18" charset="0"/>
              </a:rPr>
              <a:t>игры</a:t>
            </a:r>
          </a:p>
          <a:p>
            <a:r>
              <a:rPr lang="en-US" dirty="0" smtClean="0">
                <a:latin typeface="Cambria" pitchFamily="18" charset="0"/>
                <a:hlinkClick r:id="rId5"/>
              </a:rPr>
              <a:t>https://</a:t>
            </a:r>
            <a:r>
              <a:rPr lang="en-US" dirty="0" smtClean="0">
                <a:latin typeface="Cambria" pitchFamily="18" charset="0"/>
                <a:hlinkClick r:id="rId5"/>
              </a:rPr>
              <a:t>cdn.photosight.ru/img/a/87d/5329887_xlarge.jpg</a:t>
            </a:r>
            <a:r>
              <a:rPr lang="ru-RU" dirty="0" smtClean="0">
                <a:latin typeface="Cambria" pitchFamily="18" charset="0"/>
              </a:rPr>
              <a:t> - река Кострома в пределах Солигалича</a:t>
            </a:r>
          </a:p>
          <a:p>
            <a:endParaRPr lang="ru-RU" dirty="0" smtClean="0"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35716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Ресурсы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Нашивка 4">
            <a:hlinkClick r:id="rId6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342900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Авторы 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92906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Авторы-разработчики игры: </a:t>
            </a:r>
            <a:r>
              <a:rPr lang="ru-RU" dirty="0" smtClean="0">
                <a:latin typeface="Cambria" pitchFamily="18" charset="0"/>
              </a:rPr>
              <a:t>учителя начальных классов Малова И.В., Мельникова О.К.</a:t>
            </a:r>
          </a:p>
          <a:p>
            <a:r>
              <a:rPr lang="ru-RU" dirty="0" smtClean="0">
                <a:latin typeface="Cambria" pitchFamily="18" charset="0"/>
              </a:rPr>
              <a:t>Автор макета: Смирнова Л.В., директор школы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20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938992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На каком берегу реки Волги находится центральная часть Костромы?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35951" y="4572008"/>
            <a:ext cx="5072098" cy="78581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левом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30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938992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Назовите основные притоки реки Волги, расположенные в пределах Костромской области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4714884"/>
            <a:ext cx="8424936" cy="1450420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Кострома, Унжа, Ветлуга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40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С территории какой области берёт начало река Волга?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5214950"/>
            <a:ext cx="4500594" cy="78581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: Тверской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50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 какому типу водного режима относятся реки области?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4214818"/>
            <a:ext cx="5500726" cy="1357322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с весенним половодьем 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60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 в древние времена называли Волгу греки, татары, арабы?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143380"/>
            <a:ext cx="8501122" cy="1285884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греки – «Ра», татары – «</a:t>
            </a:r>
            <a:r>
              <a:rPr lang="ru-RU" sz="4000" b="1" dirty="0" err="1" smtClean="0">
                <a:solidFill>
                  <a:srgbClr val="003300"/>
                </a:solidFill>
                <a:latin typeface="Cambria" pitchFamily="18" charset="0"/>
              </a:rPr>
              <a:t>Идель</a:t>
            </a:r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», арабы – «Итиль»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214282" y="214290"/>
            <a:ext cx="1571636" cy="2000265"/>
            <a:chOff x="2786050" y="857232"/>
            <a:chExt cx="2071702" cy="30372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64" r="31725" b="23684"/>
            <a:stretch>
              <a:fillRect/>
            </a:stretch>
          </p:blipFill>
          <p:spPr bwMode="auto">
            <a:xfrm>
              <a:off x="2786050" y="857232"/>
              <a:ext cx="2071702" cy="30372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2786050" y="2050443"/>
              <a:ext cx="1883364" cy="1448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10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25000"/>
                    </a:schemeClr>
                  </a:solidFill>
                  <a:latin typeface="Cambria" pitchFamily="18" charset="0"/>
                </a:rPr>
                <a:t>баллов</a:t>
              </a:r>
              <a:endPara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7643834" y="214290"/>
            <a:ext cx="1285884" cy="1214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214290"/>
            <a:ext cx="1428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9"/>
            </a:pPr>
            <a:r>
              <a:rPr lang="ru-RU" dirty="0" smtClean="0"/>
              <a:t>            3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3" name="Группа 67"/>
          <p:cNvGrpSpPr/>
          <p:nvPr/>
        </p:nvGrpSpPr>
        <p:grpSpPr>
          <a:xfrm>
            <a:off x="8143900" y="285728"/>
            <a:ext cx="285752" cy="1214446"/>
            <a:chOff x="3929058" y="4357694"/>
            <a:chExt cx="357190" cy="157163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rgbClr val="92D05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ambria" pitchFamily="18" charset="0"/>
              </a:rPr>
              <a:t>Вопрос №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85992"/>
            <a:ext cx="8643998" cy="1323439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Как называется самое крупное по площади озеро области?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4429132"/>
            <a:ext cx="4500594" cy="785818"/>
          </a:xfrm>
          <a:prstGeom prst="rect">
            <a:avLst/>
          </a:prstGeom>
          <a:noFill/>
          <a:ln w="57150" cmpd="tri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ambria" pitchFamily="18" charset="0"/>
              </a:rPr>
              <a:t>Ответ: Галичское</a:t>
            </a:r>
            <a:endParaRPr lang="ru-RU" sz="4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6" name="Нашивка 15">
            <a:hlinkClick r:id="rId4" action="ppaction://hlinksldjump"/>
          </p:cNvPr>
          <p:cNvSpPr/>
          <p:nvPr/>
        </p:nvSpPr>
        <p:spPr bwMode="auto">
          <a:xfrm flipH="1">
            <a:off x="8143900" y="6429396"/>
            <a:ext cx="785786" cy="3571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F89D8-4460-4274-917D-AFA83B431F27}"/>
</file>

<file path=customXml/itemProps2.xml><?xml version="1.0" encoding="utf-8"?>
<ds:datastoreItem xmlns:ds="http://schemas.openxmlformats.org/officeDocument/2006/customXml" ds:itemID="{7001B507-9490-483F-A034-3F4BEB72BE90}"/>
</file>

<file path=customXml/itemProps3.xml><?xml version="1.0" encoding="utf-8"?>
<ds:datastoreItem xmlns:ds="http://schemas.openxmlformats.org/officeDocument/2006/customXml" ds:itemID="{AFC05EBE-B4E0-4F6D-93B9-6D660B4F15FB}"/>
</file>

<file path=docProps/app.xml><?xml version="1.0" encoding="utf-8"?>
<Properties xmlns="http://schemas.openxmlformats.org/officeDocument/2006/extended-properties" xmlns:vt="http://schemas.openxmlformats.org/officeDocument/2006/docPropsVTypes">
  <Template>ГЛАВНАЯ</Template>
  <TotalTime>355</TotalTime>
  <Words>839</Words>
  <Application>Microsoft Office PowerPoint</Application>
  <PresentationFormat>Экран (4:3)</PresentationFormat>
  <Paragraphs>291</Paragraphs>
  <Slides>34</Slides>
  <Notes>1</Notes>
  <HiddenSlides>33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Электронная паутина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User-011</cp:lastModifiedBy>
  <cp:revision>76</cp:revision>
  <dcterms:modified xsi:type="dcterms:W3CDTF">2020-06-01T11:14:44Z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