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256" r:id="rId3"/>
    <p:sldId id="257" r:id="rId4"/>
    <p:sldId id="258" r:id="rId5"/>
    <p:sldId id="261" r:id="rId6"/>
    <p:sldId id="262" r:id="rId7"/>
    <p:sldId id="263" r:id="rId8"/>
    <p:sldId id="264" r:id="rId9"/>
    <p:sldId id="272" r:id="rId10"/>
    <p:sldId id="265" r:id="rId11"/>
    <p:sldId id="273" r:id="rId12"/>
    <p:sldId id="266" r:id="rId13"/>
    <p:sldId id="274" r:id="rId14"/>
    <p:sldId id="267" r:id="rId15"/>
    <p:sldId id="268" r:id="rId16"/>
    <p:sldId id="269" r:id="rId17"/>
    <p:sldId id="270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251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13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82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383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15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81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357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6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085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04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7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9045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62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46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00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5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1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F654E69-DC23-4904-8148-5394FF07B8B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700E374-DA04-4D5A-87EC-0EFB67239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7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87445651?w=wall-187445651_3767" TargetMode="External"/><Relationship Id="rId2" Type="http://schemas.openxmlformats.org/officeDocument/2006/relationships/hyperlink" Target="https://cloud.mail.ru/public/eccc/2hGFnBQS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loud.mail.ru/public/rxoV/YuNwJwbpo" TargetMode="External"/><Relationship Id="rId4" Type="http://schemas.openxmlformats.org/officeDocument/2006/relationships/hyperlink" Target="https://vk.com/club187445651?w=wall-187445651_377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28872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Развитие креативного мышления учащихся во внеурочной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(</a:t>
            </a:r>
            <a:r>
              <a:rPr lang="ru-RU" sz="2400" dirty="0" smtClean="0"/>
              <a:t>на примере вокально-хорового кружка)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3"/>
          </p:nvPr>
        </p:nvSpPr>
        <p:spPr>
          <a:xfrm>
            <a:off x="514351" y="4725144"/>
            <a:ext cx="7796030" cy="649441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err="1" smtClean="0">
                <a:solidFill>
                  <a:srgbClr val="7030A0"/>
                </a:solidFill>
              </a:rPr>
              <a:t>Зелова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В.А. </a:t>
            </a:r>
            <a:r>
              <a:rPr lang="ru-RU" dirty="0" smtClean="0">
                <a:solidFill>
                  <a:srgbClr val="7030A0"/>
                </a:solidFill>
              </a:rPr>
              <a:t>,</a:t>
            </a:r>
          </a:p>
          <a:p>
            <a:pPr algn="r"/>
            <a:r>
              <a:rPr lang="ru-RU" dirty="0" smtClean="0">
                <a:solidFill>
                  <a:srgbClr val="7030A0"/>
                </a:solidFill>
              </a:rPr>
              <a:t>учитель музыки МБОУ города Костромы «ЛИЦЕЙ №41»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Старший хор «Веселые нотки»</a:t>
            </a:r>
            <a:endParaRPr lang="ru-RU" dirty="0"/>
          </a:p>
        </p:txBody>
      </p:sp>
      <p:pic>
        <p:nvPicPr>
          <p:cNvPr id="31746" name="Picture 2" descr="F:\Хоровой кружок 2020-2021 ФОТО\Веселые нотки 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68341" y="2063750"/>
            <a:ext cx="5088230" cy="331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b="1" dirty="0" smtClean="0"/>
              <a:t>Вокальный ансамбль «Соловушки»: </a:t>
            </a:r>
            <a:br>
              <a:rPr lang="ru-RU" b="1" dirty="0" smtClean="0"/>
            </a:br>
            <a:r>
              <a:rPr lang="ru-RU" b="1" dirty="0" smtClean="0"/>
              <a:t>младший и старший состав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В этом коллективе поют самые одаренные учащиеся. Организую также индивидуальную работу с солистами. Участники ансамбля любят петь. Они научились владеть своим голосом и держаться на сцене, понимать мои дирижёрские жесты и многие вокальные термины.  В репертуаре ансамбля преобладает двухголосное пение, иногда с элементами трехголосья.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Вокальный ансамбль «Соловушки»</a:t>
            </a:r>
            <a:endParaRPr lang="ru-RU" dirty="0"/>
          </a:p>
        </p:txBody>
      </p:sp>
      <p:pic>
        <p:nvPicPr>
          <p:cNvPr id="29698" name="Picture 2" descr="F:\Хоровой кружок 2020-2021 ФОТО\Соловуш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1412" y="2063750"/>
            <a:ext cx="5882089" cy="331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Результаты деятельности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   </a:t>
            </a:r>
            <a:r>
              <a:rPr lang="ru-RU" sz="3600" dirty="0" smtClean="0">
                <a:solidFill>
                  <a:srgbClr val="7030A0"/>
                </a:solidFill>
              </a:rPr>
              <a:t>Солисты и участники ансамбля «Соловушки» являются победителями и призерами  различных вокальных конкурсов муниципального и регионального уровней. Примером может служить ежегодный  Городской фестиваль патриотической песни «Пока горит свеча»: дипломы лауреатов и дипломы 1, 2, и 3 степени. Дважды солисты ансамбля становились победителями регионального этапа Всероссийского фестиваля «Юные таланты за безопасность» в номинации: вокальное искусство. Неотъемлемой частью деятельности вокального ансамбля и солистов являются  их выступления на школьных мероприятиях. </a:t>
            </a:r>
          </a:p>
          <a:p>
            <a:pPr>
              <a:buNone/>
            </a:pPr>
            <a:r>
              <a:rPr lang="ru-RU" dirty="0" smtClean="0"/>
              <a:t>      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46" y="44624"/>
            <a:ext cx="5122966" cy="1151965"/>
          </a:xfrm>
        </p:spPr>
        <p:txBody>
          <a:bodyPr/>
          <a:lstStyle/>
          <a:p>
            <a:r>
              <a:rPr lang="ru-RU" b="1" dirty="0" smtClean="0"/>
              <a:t>Наши достижения</a:t>
            </a:r>
            <a:endParaRPr lang="ru-RU" b="1" dirty="0"/>
          </a:p>
        </p:txBody>
      </p:sp>
      <p:pic>
        <p:nvPicPr>
          <p:cNvPr id="7" name="Picture 2" descr="F:\Пока горит свеча 2022\Лицей_41_Ансамбль_Соловушк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764704"/>
            <a:ext cx="3740013" cy="5285585"/>
          </a:xfrm>
          <a:prstGeom prst="rect">
            <a:avLst/>
          </a:prstGeom>
          <a:noFill/>
        </p:spPr>
      </p:pic>
      <p:pic>
        <p:nvPicPr>
          <p:cNvPr id="1027" name="Picture 3" descr="F:\Пока горит свеча 2022\Хренова_Екате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412776"/>
            <a:ext cx="381642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ока горит свеча 2022\Лицей_41_Ансамбль_мальчик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888431" cy="5760640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Аттестация 2018\Диск по АТТЕСТАЦИИ 2018\Дипломы\img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450219"/>
            <a:ext cx="4435985" cy="6065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Администратор\Desktop\Аттестация 2018\Диск по АТТЕСТАЦИИ 2018\Дипломы\img5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052736"/>
            <a:ext cx="3600400" cy="5110935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Аттестация 2018\Диск по АТТЕСТАЦИИ 2018\Дипломы\img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149" y="283548"/>
            <a:ext cx="3902259" cy="5449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Музыка – средство раскрытия творческого начала учащихся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dirty="0" smtClean="0">
                <a:solidFill>
                  <a:srgbClr val="7030A0"/>
                </a:solidFill>
              </a:rPr>
              <a:t>Дети от природы любознательны и полны желания учиться. Музыка является посредником между творчеством и восприятием. Необходимо не только учить ребенка музыкальным умениям, но важно пробудить в нем творческую активность. 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   Креативное мышление необходимо учащимся, так как оно помогает раскрыть возможности ребенка, которые он актуализирует в своей дальнейшей жизни.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Ссылки на выступления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7657" y="1609948"/>
            <a:ext cx="7796030" cy="3115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9736" y="1609948"/>
            <a:ext cx="4089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hlinkClick r:id="rId2"/>
              </a:rPr>
              <a:t>Зелова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ВА_Лицей</a:t>
            </a:r>
            <a:r>
              <a:rPr lang="ru-RU" dirty="0">
                <a:hlinkClick r:id="rId2"/>
              </a:rPr>
              <a:t> №41 / Облако Mail.ru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1456" y="2157997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https://vk.com/club187445651?w=wall-187445651_3767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086471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https://vk.com/club187445651?w=wall-187445651_3772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3569822"/>
            <a:ext cx="4572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https://cloud.mail.ru/public/rxoV/YuNwJwbpo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Креативное мышление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dirty="0" smtClean="0">
                <a:solidFill>
                  <a:srgbClr val="7030A0"/>
                </a:solidFill>
              </a:rPr>
              <a:t>Креативное </a:t>
            </a:r>
            <a:r>
              <a:rPr lang="ru-RU" dirty="0">
                <a:solidFill>
                  <a:srgbClr val="7030A0"/>
                </a:solidFill>
              </a:rPr>
              <a:t>мышление — это </a:t>
            </a:r>
            <a:r>
              <a:rPr lang="ru-RU" dirty="0" smtClean="0">
                <a:solidFill>
                  <a:srgbClr val="7030A0"/>
                </a:solidFill>
              </a:rPr>
              <a:t>способность создавать </a:t>
            </a:r>
            <a:r>
              <a:rPr lang="ru-RU" dirty="0">
                <a:solidFill>
                  <a:srgbClr val="7030A0"/>
                </a:solidFill>
              </a:rPr>
              <a:t>или иным образом воплощать в жизнь что-то новое, будь то решение проблемы, метод, </a:t>
            </a:r>
            <a:r>
              <a:rPr lang="ru-RU" dirty="0" smtClean="0">
                <a:solidFill>
                  <a:srgbClr val="7030A0"/>
                </a:solidFill>
              </a:rPr>
              <a:t>художественный объект, устройство или форма.</a:t>
            </a:r>
            <a:r>
              <a:rPr lang="ru-RU" dirty="0">
                <a:solidFill>
                  <a:srgbClr val="7030A0"/>
                </a:solidFill>
              </a:rPr>
              <a:t> Креативное мышление помогает быстро реагировать на любую проблему и находить нестандартные пути выхода из сложных ситуаций.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772816"/>
            <a:ext cx="7796030" cy="1369521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7030A0"/>
                </a:solidFill>
              </a:rPr>
              <a:t>  </a:t>
            </a:r>
            <a:r>
              <a:rPr lang="ru-RU" dirty="0" smtClean="0">
                <a:solidFill>
                  <a:srgbClr val="7030A0"/>
                </a:solidFill>
              </a:rPr>
              <a:t>Внеурочная работа  по музыке  представляет общекультурное направление в лицее и  дополняет уроки музыки. Данный вид деятельности способствует расширению музыкального кругозора учащихся, углублению получаемых ими музыкальных знаний, а также совершенствованию исполнительских умений и навыков, то есть креативно мыслить.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55576" y="3508587"/>
            <a:ext cx="7796030" cy="14415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7030A0"/>
                </a:solidFill>
              </a:rPr>
              <a:t>    В результате участия школьников во внеурочной деятельности происходит гармонизация интеллектуального и эмоционального развития личности обучающихся, формируется целостное представление о мире, развивается образное восприятие, а через эстетическое переживание и освоение способов творческого самовыражения осуществляется познание и самопознание.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97662" cy="115196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Важная форма                         самовыражения учащихся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3156874"/>
            <a:ext cx="8280920" cy="230425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7030A0"/>
                </a:solidFill>
              </a:rPr>
              <a:t>Коллективное </a:t>
            </a:r>
            <a:r>
              <a:rPr lang="ru-RU" dirty="0" smtClean="0">
                <a:solidFill>
                  <a:srgbClr val="7030A0"/>
                </a:solidFill>
              </a:rPr>
              <a:t>(хоровое) пение и пение в ансамбле, именно здесь формируются </a:t>
            </a:r>
            <a:r>
              <a:rPr lang="ru-RU" dirty="0" smtClean="0">
                <a:solidFill>
                  <a:srgbClr val="7030A0"/>
                </a:solidFill>
              </a:rPr>
              <a:t>личные качества </a:t>
            </a:r>
            <a:r>
              <a:rPr lang="ru-RU" dirty="0" smtClean="0">
                <a:solidFill>
                  <a:srgbClr val="7030A0"/>
                </a:solidFill>
              </a:rPr>
              <a:t>учащегося.  Обучение пению в хоре и ансамбле обеспечивает личностное, социальное, познавательное, коммуникативное развитие учащихся. У школьников обогащается эмоционально – духовная сфера, формируются ценностные ориентации, умение решать художественно – творческие задачи; воспитывается художественный вкус, развивается воображение, образное и ассоциативное мышление, стремление принимать участие в социально значимой деятельности, в художественных проектах лицея, культурных событиях города, региона и др.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1954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Пение </a:t>
            </a:r>
            <a:r>
              <a:rPr lang="ru-RU" dirty="0">
                <a:solidFill>
                  <a:srgbClr val="7030A0"/>
                </a:solidFill>
              </a:rPr>
              <a:t>занимает важное место в жизни человека и принадлежит к основным видам исполнительства. Занятия пением приносят учащимся не только наслаждение красотой музыкальных звуков, которое благотворно влияет на детскую психику и способствует нравственно – эстетическому развитию личности, но и дают специфические знания и умения в этой области искусства.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Вокально-хоровой кружок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В нашем образовательном учреждении общекультурному направлению внеурочной деятельности всегда уделялось большое внимание. Одной из форм организации  является вокально-хоровой кружок, руководителем которого я являюсь в течение 20 лет.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Структура организации деятельности по музыке: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rgbClr val="7030A0"/>
                </a:solidFill>
              </a:rPr>
              <a:t>Младший хор «Непоседы» (для учащихся 1-2 классов) </a:t>
            </a:r>
          </a:p>
          <a:p>
            <a:pPr lvl="0"/>
            <a:r>
              <a:rPr lang="ru-RU" dirty="0" smtClean="0">
                <a:solidFill>
                  <a:srgbClr val="7030A0"/>
                </a:solidFill>
              </a:rPr>
              <a:t>Старший хор «Веселые нотки» (для учащихся 3-8 классов)</a:t>
            </a:r>
          </a:p>
          <a:p>
            <a:pPr lvl="0"/>
            <a:r>
              <a:rPr lang="ru-RU" dirty="0" smtClean="0">
                <a:solidFill>
                  <a:srgbClr val="7030A0"/>
                </a:solidFill>
              </a:rPr>
              <a:t>Вокальный ансамбль «Соловушки»: младший состав (1-4 классы) и старший состав (5-11 классы)</a:t>
            </a:r>
          </a:p>
          <a:p>
            <a:pPr lvl="0"/>
            <a:r>
              <a:rPr lang="ru-RU" dirty="0" smtClean="0">
                <a:solidFill>
                  <a:srgbClr val="7030A0"/>
                </a:solidFill>
              </a:rPr>
              <a:t>Солисты вокальной студии (1-11 классы). </a:t>
            </a:r>
          </a:p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>Младший хор «Непоседы» </a:t>
            </a:r>
            <a:br>
              <a:rPr lang="ru-RU" b="1" dirty="0" smtClean="0"/>
            </a:br>
            <a:r>
              <a:rPr lang="ru-RU" b="1" dirty="0" smtClean="0"/>
              <a:t>(для учащихся 1-2 классов)</a:t>
            </a:r>
            <a:r>
              <a:rPr lang="ru-RU" dirty="0" smtClean="0"/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Все занятия малышей подчиняю главной цели: увлечь детей хоровым пением, коллективным творчеством, самой музыкой. Для достижения этой цели важно создать творческую атмосферу в коллективе. Стараюсь вызвать интерес к разучиваемой песне, к ее авторам. Считаю очень важным воспитывать в детях любовь к процессу совместного пения. Работу с младшим хором стараюсь разнообразить. Выбираю солистов. В конце года младший хор участвует в Отчетном концерте для ветеранов, приуроченном ко Дню Победы. Количественный состав хора: около 90 человек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Младший хор «Непоседы»</a:t>
            </a:r>
            <a:endParaRPr lang="ru-RU" dirty="0"/>
          </a:p>
        </p:txBody>
      </p:sp>
      <p:pic>
        <p:nvPicPr>
          <p:cNvPr id="30723" name="Picture 3" descr="F:\Хоровой кружок 2020-2021 ФОТО\Непоседы 1 Е и 2 Е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68879" y="2063750"/>
            <a:ext cx="5887155" cy="331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Старший хор «Веселые нотки» </a:t>
            </a:r>
            <a:br>
              <a:rPr lang="ru-RU" b="1" dirty="0" smtClean="0"/>
            </a:br>
            <a:r>
              <a:rPr lang="ru-RU" b="1" dirty="0" smtClean="0"/>
              <a:t>(для учащихся 3-8 классов)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    Детей 9-14 лет отличает огромная энергия, желание все знать, всему научиться. Стараюсь расширять репертуар. Развиваю гармонический слух, укрепляю самостоятельность каждой хоровой партии. Провожу занятия по партиям. Количественный состав хора: около 85 человек. Старший хор активно выступает в концертах лицея: хоровые праздники; встречи с ветеранами.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655BD8-4D9A-46EA-A5F0-84FC33BD16D9}"/>
</file>

<file path=customXml/itemProps2.xml><?xml version="1.0" encoding="utf-8"?>
<ds:datastoreItem xmlns:ds="http://schemas.openxmlformats.org/officeDocument/2006/customXml" ds:itemID="{106EF278-0FEE-4823-BB96-D01CA95BF9DD}"/>
</file>

<file path=customXml/itemProps3.xml><?xml version="1.0" encoding="utf-8"?>
<ds:datastoreItem xmlns:ds="http://schemas.openxmlformats.org/officeDocument/2006/customXml" ds:itemID="{754FA429-4BE1-4313-A6CD-09A35E43843D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343</TotalTime>
  <Words>718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Impact</vt:lpstr>
      <vt:lpstr>Times New Roman</vt:lpstr>
      <vt:lpstr>Тема Office</vt:lpstr>
      <vt:lpstr>Главное мероприятие</vt:lpstr>
      <vt:lpstr>Развитие креативного мышления учащихся во внеурочной деятельности  (на примере вокально-хорового кружка)</vt:lpstr>
      <vt:lpstr>Креативное мышление</vt:lpstr>
      <vt:lpstr>Внеурочная деятельность</vt:lpstr>
      <vt:lpstr>Важная форма                         самовыражения учащихся</vt:lpstr>
      <vt:lpstr>Вокально-хоровой кружок</vt:lpstr>
      <vt:lpstr> Структура организации деятельности по музыке: </vt:lpstr>
      <vt:lpstr>Младший хор «Непоседы»  (для учащихся 1-2 классов) </vt:lpstr>
      <vt:lpstr>Младший хор «Непоседы»</vt:lpstr>
      <vt:lpstr> Старший хор «Веселые нотки»  (для учащихся 3-8 классов) </vt:lpstr>
      <vt:lpstr>Старший хор «Веселые нотки»</vt:lpstr>
      <vt:lpstr> Вокальный ансамбль «Соловушки»:  младший и старший состав  </vt:lpstr>
      <vt:lpstr>Вокальный ансамбль «Соловушки»</vt:lpstr>
      <vt:lpstr>Результаты деятельности</vt:lpstr>
      <vt:lpstr>Наши достижения</vt:lpstr>
      <vt:lpstr>Презентация PowerPoint</vt:lpstr>
      <vt:lpstr>Презентация PowerPoint</vt:lpstr>
      <vt:lpstr>Музыка – средство раскрытия творческого начала учащихся</vt:lpstr>
      <vt:lpstr>Ссылки на выступления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креативного мышления учащихся во внеурочной деятельности (на примере вокально-хорового кружка)</dc:title>
  <dc:creator>Администратор</dc:creator>
  <cp:lastModifiedBy>User</cp:lastModifiedBy>
  <cp:revision>37</cp:revision>
  <dcterms:created xsi:type="dcterms:W3CDTF">2022-10-25T11:42:13Z</dcterms:created>
  <dcterms:modified xsi:type="dcterms:W3CDTF">2022-10-28T06:44:12Z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