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7" r:id="rId2"/>
    <p:sldId id="294" r:id="rId3"/>
    <p:sldId id="295" r:id="rId4"/>
    <p:sldId id="296" r:id="rId5"/>
    <p:sldId id="297" r:id="rId6"/>
    <p:sldId id="317" r:id="rId7"/>
    <p:sldId id="315" r:id="rId8"/>
    <p:sldId id="263" r:id="rId9"/>
    <p:sldId id="298" r:id="rId10"/>
    <p:sldId id="313" r:id="rId11"/>
    <p:sldId id="301" r:id="rId12"/>
    <p:sldId id="312" r:id="rId13"/>
    <p:sldId id="302" r:id="rId14"/>
    <p:sldId id="311" r:id="rId15"/>
    <p:sldId id="303" r:id="rId16"/>
    <p:sldId id="306" r:id="rId17"/>
    <p:sldId id="307" r:id="rId18"/>
    <p:sldId id="308" r:id="rId19"/>
    <p:sldId id="309" r:id="rId20"/>
    <p:sldId id="316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0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353" autoAdjust="0"/>
    <p:restoredTop sz="99538" autoAdjust="0"/>
  </p:normalViewPr>
  <p:slideViewPr>
    <p:cSldViewPr snapToGrid="0">
      <p:cViewPr varScale="1">
        <p:scale>
          <a:sx n="85" d="100"/>
          <a:sy n="85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 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236211"/>
            <a:ext cx="7788729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472556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69185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+ Два объекта з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84" y="313267"/>
            <a:ext cx="8262257" cy="8128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9516" y="1737782"/>
            <a:ext cx="3985683" cy="48154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2441" y="1724025"/>
            <a:ext cx="3886200" cy="48291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73842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+ Два объекта _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0933"/>
            <a:ext cx="8262257" cy="92286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664757"/>
            <a:ext cx="4104217" cy="48715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707" y="1664758"/>
            <a:ext cx="3886200" cy="48715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18991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леная вертика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511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1892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леная вертика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5115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615" y="204597"/>
            <a:ext cx="8089900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684616" y="1231900"/>
            <a:ext cx="8089498" cy="47418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70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 правы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537960"/>
            <a:ext cx="91440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276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 пра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430" y="302133"/>
            <a:ext cx="8508153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537960"/>
            <a:ext cx="9144000" cy="32004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355600" y="1365250"/>
            <a:ext cx="8507413" cy="4999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1506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 левы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565392"/>
            <a:ext cx="914400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92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 ле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238" y="302133"/>
            <a:ext cx="8495961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565392"/>
            <a:ext cx="9144000" cy="29260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342900" y="1304925"/>
            <a:ext cx="8496300" cy="50466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5060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 зелен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7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601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 зеленая 2+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302133"/>
            <a:ext cx="8034527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804672" y="1365885"/>
            <a:ext cx="8034528" cy="53153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07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4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841" y="1743455"/>
            <a:ext cx="7200901" cy="168116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841" y="3814309"/>
            <a:ext cx="7200901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860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 сер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75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7494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 серая 2+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302133"/>
            <a:ext cx="8034527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804672" y="1365885"/>
            <a:ext cx="8034528" cy="53153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75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265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5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29588" cy="82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0"/>
          </p:nvPr>
        </p:nvSpPr>
        <p:spPr>
          <a:xfrm>
            <a:off x="628651" y="1614488"/>
            <a:ext cx="8129588" cy="47291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2704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29588" cy="82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628650" y="1471613"/>
            <a:ext cx="4400550" cy="485775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329238" y="1471613"/>
            <a:ext cx="3429000" cy="485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911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29588" cy="82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329238" y="1471613"/>
            <a:ext cx="3429000" cy="485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Рисунок SmartArt 4"/>
          <p:cNvSpPr>
            <a:spLocks noGrp="1"/>
          </p:cNvSpPr>
          <p:nvPr>
            <p:ph type="dgm" sz="quarter" idx="12"/>
          </p:nvPr>
        </p:nvSpPr>
        <p:spPr>
          <a:xfrm>
            <a:off x="628650" y="1471613"/>
            <a:ext cx="4471988" cy="48577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24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2 объе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29588" cy="82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628651" y="1514475"/>
            <a:ext cx="3957638" cy="50149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1"/>
          </p:nvPr>
        </p:nvSpPr>
        <p:spPr>
          <a:xfrm>
            <a:off x="4843463" y="1514475"/>
            <a:ext cx="3957637" cy="50149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428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4183" y="2724851"/>
            <a:ext cx="3935633" cy="86501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186266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КОНТАКТЫ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2776"/>
          <a:stretch/>
        </p:blipFill>
        <p:spPr>
          <a:xfrm>
            <a:off x="2561766" y="3893136"/>
            <a:ext cx="1324432" cy="1330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1136" y="3903133"/>
            <a:ext cx="1285304" cy="1315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4909" y="3901603"/>
            <a:ext cx="1290690" cy="130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74370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327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_зеле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706" y="1455667"/>
            <a:ext cx="7788729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706" y="4701156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6089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_сер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406899"/>
            <a:ext cx="7788729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701156"/>
            <a:ext cx="7788729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5512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492" y="290110"/>
            <a:ext cx="7642860" cy="68338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96" y="131019"/>
            <a:ext cx="1012698" cy="100156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158496" y="1438656"/>
            <a:ext cx="8753856" cy="507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823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_с лин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492" y="260543"/>
            <a:ext cx="7642860" cy="68338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96" y="131019"/>
            <a:ext cx="1012698" cy="100156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158496" y="1438656"/>
            <a:ext cx="8753856" cy="507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1194" y="973496"/>
            <a:ext cx="7286164" cy="2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51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линией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492" y="260543"/>
            <a:ext cx="7642860" cy="68338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96" y="131019"/>
            <a:ext cx="1012698" cy="100156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158496" y="1438656"/>
            <a:ext cx="8753856" cy="50718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8062" y="1047466"/>
            <a:ext cx="7808891" cy="9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85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_зеле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450" y="102247"/>
            <a:ext cx="7894865" cy="108037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450" y="1667933"/>
            <a:ext cx="8102128" cy="4868334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053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_сер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31800"/>
            <a:ext cx="8245929" cy="77893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00200"/>
            <a:ext cx="8245929" cy="48175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475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86408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9" r:id="rId2"/>
    <p:sldLayoutId id="2147483714" r:id="rId3"/>
    <p:sldLayoutId id="2147483715" r:id="rId4"/>
    <p:sldLayoutId id="2147483721" r:id="rId5"/>
    <p:sldLayoutId id="2147483722" r:id="rId6"/>
    <p:sldLayoutId id="2147483724" r:id="rId7"/>
    <p:sldLayoutId id="2147483712" r:id="rId8"/>
    <p:sldLayoutId id="2147483723" r:id="rId9"/>
    <p:sldLayoutId id="2147483717" r:id="rId10"/>
    <p:sldLayoutId id="2147483718" r:id="rId11"/>
    <p:sldLayoutId id="2147483728" r:id="rId12"/>
    <p:sldLayoutId id="2147483725" r:id="rId13"/>
    <p:sldLayoutId id="2147483729" r:id="rId14"/>
    <p:sldLayoutId id="2147483726" r:id="rId15"/>
    <p:sldLayoutId id="2147483727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05" r:id="rId22"/>
    <p:sldLayoutId id="2147483735" r:id="rId23"/>
    <p:sldLayoutId id="2147483736" r:id="rId24"/>
    <p:sldLayoutId id="2147483737" r:id="rId25"/>
    <p:sldLayoutId id="2147483738" r:id="rId26"/>
    <p:sldLayoutId id="214748372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55271" y="1324346"/>
            <a:ext cx="7634493" cy="2597659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err="1" smtClean="0"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- педагогическое сопровождение обучающихся с ОВЗ на уровне основного общего образования.</a:t>
            </a:r>
            <a:b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Подготовила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учитель – дефектолог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ГКОУ Никольской школы- интернат</a:t>
            </a:r>
          </a:p>
          <a:p>
            <a:pPr algn="ctr"/>
            <a:r>
              <a:rPr lang="ru-RU" altLang="ru-RU" b="1" dirty="0" err="1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Яровицына</a:t>
            </a:r>
            <a:r>
              <a:rPr lang="ru-RU" altLang="ru-RU" b="1" dirty="0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 С.П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089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учителя- дефектолога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03"/>
          <a:stretch>
            <a:fillRect/>
          </a:stretch>
        </p:blipFill>
        <p:spPr bwMode="auto">
          <a:xfrm>
            <a:off x="657921" y="1363726"/>
            <a:ext cx="4347752" cy="275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262" t="8887" r="3303"/>
          <a:stretch>
            <a:fillRect/>
          </a:stretch>
        </p:blipFill>
        <p:spPr bwMode="auto">
          <a:xfrm>
            <a:off x="4672361" y="3980985"/>
            <a:ext cx="3952559" cy="252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Учитель- логопед: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обязанности  сопровождения  учителя-логопеда входит: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всестороннее изучение речи обучающихся,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проведение индивидуально-групповых и фронтальных занятий с учащимися, имеющими отклонения в речевом</a:t>
            </a:r>
          </a:p>
          <a:p>
            <a:r>
              <a:rPr lang="ru-RU" dirty="0" smtClean="0"/>
              <a:t>развитии,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оказание методической помощи учителям по преодолению трудностей при освоении обучающимися родного языка.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Кабинет учителя-логопеда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5713"/>
          <a:stretch>
            <a:fillRect/>
          </a:stretch>
        </p:blipFill>
        <p:spPr bwMode="auto">
          <a:xfrm>
            <a:off x="761960" y="963716"/>
            <a:ext cx="7590303" cy="57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Педагог- психолог: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В обязанности сопровождения педагога- психолога входит: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выявление особенности  интеллектуального развития, личностных и поведенческих реакций,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проведение групповых и индивидуальных занятий, направленных на нормализацию эмоционально-</a:t>
            </a:r>
          </a:p>
          <a:p>
            <a:r>
              <a:rPr lang="ru-RU" dirty="0" smtClean="0"/>
              <a:t>волевой сферы,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формирование продуктивных способов мыслительной</a:t>
            </a:r>
          </a:p>
          <a:p>
            <a:r>
              <a:rPr lang="ru-RU" dirty="0" smtClean="0"/>
              <a:t>деятельности,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профилактика возможных отклонений межличностных отношений,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оказание методической помощи учителям;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развитие психолого-педагогической компетентности педагогов и родителей.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Развивающая среда в кабинете педагога психолога по сопровождению обучающихся с ОВЗ</a:t>
            </a:r>
            <a:endParaRPr lang="ru-RU" sz="2400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004" y="1388768"/>
            <a:ext cx="7345025" cy="502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Учитель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494263"/>
            <a:ext cx="8102128" cy="5042004"/>
          </a:xfrm>
        </p:spPr>
        <p:txBody>
          <a:bodyPr/>
          <a:lstStyle/>
          <a:p>
            <a:r>
              <a:rPr lang="ru-RU" dirty="0" smtClean="0"/>
              <a:t>Работа по сопровождению учителем детей с ОВЗ: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проведение систематического углубленного изучения обучающихся с целью выявления их индивидуальных  образовательных особенностей,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определение направлений развивающей работы,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фиксация динамики развития обучающихся,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ведение учёта освоения ими общеобразовательных программ,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ведение карты сопровождения учащихся.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Модель сопровождения характеризуется принципами: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b="1" dirty="0" smtClean="0"/>
              <a:t>1) системность</a:t>
            </a:r>
            <a:r>
              <a:rPr lang="ru-RU" dirty="0" smtClean="0"/>
              <a:t> – реализуется в процессе оказания психолого-педагогической помощи в разных направлениях: детям, учителям, родителям (выявляет имеющиеся сложности в процессе обучения, потенциальные возможности школьника, его сильные стороны, определяющие обходные пути в обучении и с учётом всех составляющих определяется, моделируется система психолого-педагогического сопровождения);</a:t>
            </a:r>
          </a:p>
          <a:p>
            <a:pPr>
              <a:lnSpc>
                <a:spcPct val="110000"/>
              </a:lnSpc>
            </a:pPr>
            <a:r>
              <a:rPr lang="ru-RU" b="1" dirty="0" smtClean="0"/>
              <a:t> 2) комплексность </a:t>
            </a:r>
            <a:r>
              <a:rPr lang="ru-RU" dirty="0" smtClean="0"/>
              <a:t>– проявляется в том, что педагогом, специалистами, родителями оказывается ребенку комплексная помощь, охватывающая все сферы его деятельности(познавательную, эмоционально-волевую, двигательную; оптимизируются социальные связи и отношения), помогающая отследить успешность обучения и наладить межличностные связи;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Модель сопровождения характеризуется принципами: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3)</a:t>
            </a:r>
            <a:r>
              <a:rPr lang="ru-RU" b="1" dirty="0" err="1" smtClean="0"/>
              <a:t>интегративность</a:t>
            </a:r>
            <a:r>
              <a:rPr lang="ru-RU" dirty="0" smtClean="0"/>
              <a:t>- предусматривает интеграцию различных методов , методик, подходов, дидактических приемов (охватывает образовательную  и </a:t>
            </a:r>
            <a:r>
              <a:rPr lang="ru-RU" dirty="0" err="1" smtClean="0"/>
              <a:t>микросоциальную</a:t>
            </a:r>
            <a:r>
              <a:rPr lang="ru-RU" dirty="0" smtClean="0"/>
              <a:t> среду); </a:t>
            </a:r>
          </a:p>
          <a:p>
            <a:r>
              <a:rPr lang="ru-RU" b="1" dirty="0" smtClean="0"/>
              <a:t>4) приоритет особых потребностей ребенка </a:t>
            </a:r>
            <a:r>
              <a:rPr lang="ru-RU" dirty="0" smtClean="0"/>
              <a:t>– выявление причин учебных затруднений ребенка, знание и учёт его особых потребностей, для использования их в качестве обходных путей;</a:t>
            </a:r>
          </a:p>
          <a:p>
            <a:r>
              <a:rPr lang="ru-RU" b="1" dirty="0" smtClean="0"/>
              <a:t> 5)непрерывность</a:t>
            </a:r>
            <a:r>
              <a:rPr lang="ru-RU" dirty="0" smtClean="0"/>
              <a:t>– отражает необходимость ранней диагностики его возможностей и способностей, осуществления психолого-педагогического сопровождения на протяжении всего периода обучения, т.е.на всех ступенях образования.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dirty="0" smtClean="0"/>
              <a:t>Основные направления психолого-педагогического сопровождения:</a:t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- педагогическая и психологическая диагностика отклонений в психофизическом развитии и выявление потребностей в коррекционной помощи;</a:t>
            </a:r>
          </a:p>
          <a:p>
            <a:r>
              <a:rPr lang="ru-RU" dirty="0" smtClean="0"/>
              <a:t>-индивидуальная, групповая, фронтальная </a:t>
            </a:r>
            <a:r>
              <a:rPr lang="ru-RU" dirty="0" err="1" smtClean="0"/>
              <a:t>коррекционно</a:t>
            </a:r>
            <a:r>
              <a:rPr lang="ru-RU" dirty="0" smtClean="0"/>
              <a:t>- развивающая работа;</a:t>
            </a:r>
          </a:p>
          <a:p>
            <a:r>
              <a:rPr lang="ru-RU" dirty="0" smtClean="0"/>
              <a:t>- создание адекватной потребностям учащихся специальной коррекционно-развивающей среды;</a:t>
            </a:r>
          </a:p>
          <a:p>
            <a:r>
              <a:rPr lang="ru-RU" dirty="0" smtClean="0"/>
              <a:t>-разработка(составление)индивидуальных и групповых коррекционных программ, ориентированных на конкретного ребенка с целью решения соответствующих коррекционных задач;</a:t>
            </a:r>
          </a:p>
          <a:p>
            <a:r>
              <a:rPr lang="ru-RU" dirty="0" smtClean="0"/>
              <a:t>- педагогическая помощь родителям в гармонизации внутрисемейных отношений и оптимизации их состояния;</a:t>
            </a:r>
          </a:p>
          <a:p>
            <a:r>
              <a:rPr lang="ru-RU" dirty="0" smtClean="0"/>
              <a:t>- научное обоснование коррекционных технологий, используемых в процессе обучения и воспитания.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Правила при коррекционной работе с детьми с ОВЗ: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438507"/>
            <a:ext cx="8102128" cy="509776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1. Индивидуальный подход к каждому ученику.</a:t>
            </a:r>
          </a:p>
          <a:p>
            <a:r>
              <a:rPr lang="ru-RU" dirty="0" smtClean="0"/>
              <a:t>2. Предотвращение наступления утомления, используя для этого</a:t>
            </a:r>
          </a:p>
          <a:p>
            <a:r>
              <a:rPr lang="ru-RU" dirty="0" smtClean="0"/>
              <a:t>разнообразные средства (чередование умственной и практической деятельности, преподнесение материала небольшими дозами, использование интересного и красочного дидактического материала и средств наглядности).</a:t>
            </a:r>
          </a:p>
          <a:p>
            <a:r>
              <a:rPr lang="ru-RU" dirty="0" smtClean="0"/>
              <a:t>3. Использование методов, активизирующих познавательную</a:t>
            </a:r>
          </a:p>
          <a:p>
            <a:r>
              <a:rPr lang="ru-RU" dirty="0" smtClean="0"/>
              <a:t>деятельность учащихся (игровые ситуации; дидактические игры; игровые тренинги; </a:t>
            </a:r>
            <a:r>
              <a:rPr lang="ru-RU" dirty="0" err="1" smtClean="0"/>
              <a:t>психогимнастика</a:t>
            </a:r>
            <a:r>
              <a:rPr lang="ru-RU" dirty="0" smtClean="0"/>
              <a:t> и релаксация), развивающих их устную и письменную речь и формирующих необходимые учебные навыки.</a:t>
            </a:r>
          </a:p>
          <a:p>
            <a:r>
              <a:rPr lang="ru-RU" dirty="0" smtClean="0"/>
              <a:t>4. Проявление педагогического такта. Поощрение за</a:t>
            </a:r>
          </a:p>
          <a:p>
            <a:r>
              <a:rPr lang="ru-RU" dirty="0" smtClean="0"/>
              <a:t>успехи, своевременная и тактическая помощь каждому ребёнку, развитие в нём веры в собственные силы и возможности.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Психолого-педагогическое</a:t>
            </a:r>
            <a:br>
              <a:rPr lang="ru-RU" dirty="0" smtClean="0"/>
            </a:br>
            <a:r>
              <a:rPr lang="ru-RU" dirty="0" smtClean="0"/>
              <a:t>сопровождение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smtClean="0"/>
              <a:t>Психолого-педагогическое сопровождение- </a:t>
            </a:r>
            <a:r>
              <a:rPr lang="ru-RU" sz="2200" dirty="0" smtClean="0"/>
              <a:t>это комплексная деятельность специалистов, направленная на решение задач развития, обучения, воспитания и социализации детей.</a:t>
            </a:r>
          </a:p>
          <a:p>
            <a:pPr>
              <a:lnSpc>
                <a:spcPct val="100000"/>
              </a:lnSpc>
            </a:pPr>
            <a:r>
              <a:rPr lang="ru-RU" sz="2200" b="1" dirty="0" smtClean="0"/>
              <a:t>Субъектами </a:t>
            </a:r>
            <a:r>
              <a:rPr lang="ru-RU" sz="2200" dirty="0" smtClean="0"/>
              <a:t>психолого-педагогического сопровождения индивидуальной образовательной деятельности учащегося являются: классный руководитель; учитель-предметник, педагог-психолог; учитель-логопед, учитель-дефектолог, социальный педагог и родители ученика.</a:t>
            </a:r>
          </a:p>
          <a:p>
            <a:pPr>
              <a:lnSpc>
                <a:spcPct val="110000"/>
              </a:lnSpc>
            </a:pPr>
            <a:r>
              <a:rPr lang="ru-RU" sz="2200" b="1" dirty="0" smtClean="0"/>
              <a:t> Объектом </a:t>
            </a:r>
            <a:r>
              <a:rPr lang="ru-RU" sz="2200" dirty="0" smtClean="0"/>
              <a:t>психолого-педагогического сопровождения является ученик,  особенности которого влияют на содержание и формы психолого-педагогического сопровождения, его индивидуальной образовательной деятельности.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Скоординированная работа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449659"/>
            <a:ext cx="8102128" cy="508660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/>
              <a:t>Успех коррекционно-воспитательной работы определяется  продуманной системой, скоординированной работой всех специалистов образовательного учреждения.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 Скоординированная работа включает в себя:</a:t>
            </a:r>
          </a:p>
          <a:p>
            <a:r>
              <a:rPr lang="ru-RU" dirty="0" smtClean="0"/>
              <a:t>- профессиональную и личностную поддержку друг друга;</a:t>
            </a:r>
          </a:p>
          <a:p>
            <a:r>
              <a:rPr lang="ru-RU" dirty="0" smtClean="0"/>
              <a:t>- единый методологический подход в работе со всеми участниками</a:t>
            </a:r>
          </a:p>
          <a:p>
            <a:r>
              <a:rPr lang="ru-RU" dirty="0" smtClean="0"/>
              <a:t>образовательного процесса;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взаимодополняемость</a:t>
            </a:r>
            <a:r>
              <a:rPr lang="ru-RU" dirty="0" smtClean="0"/>
              <a:t>, тесное сотрудничество на разных этапах работы;</a:t>
            </a:r>
          </a:p>
          <a:p>
            <a:r>
              <a:rPr lang="ru-RU" dirty="0" smtClean="0"/>
              <a:t>- единый профессиональный язык;</a:t>
            </a:r>
          </a:p>
          <a:p>
            <a:r>
              <a:rPr lang="ru-RU" dirty="0" smtClean="0"/>
              <a:t>- достоверную информацию о продвижении ребенка, динамике его развития, представляемую специалистами и учителями друг другу;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скоординированность</a:t>
            </a:r>
            <a:r>
              <a:rPr lang="ru-RU" dirty="0" smtClean="0"/>
              <a:t> и четкая организация действий, как в рабочих, так и в проблемных, критических ситуациях;</a:t>
            </a:r>
          </a:p>
          <a:p>
            <a:r>
              <a:rPr lang="ru-RU" dirty="0" smtClean="0"/>
              <a:t>- привлечение дополнительных методических ресурсов.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Совместное решение проблем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471961"/>
            <a:ext cx="8102128" cy="5064306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- сиюминутные проблемы обучения (кратковременное ухудшение усвоения</a:t>
            </a:r>
          </a:p>
          <a:p>
            <a:r>
              <a:rPr lang="ru-RU" dirty="0" smtClean="0"/>
              <a:t>программы обучения: вычислительных навыков, навыков письма, чтения,</a:t>
            </a:r>
          </a:p>
          <a:p>
            <a:r>
              <a:rPr lang="ru-RU" dirty="0" smtClean="0"/>
              <a:t>поведения), которые вызывают тревогу у педагога, но в связи со своей</a:t>
            </a:r>
          </a:p>
          <a:p>
            <a:r>
              <a:rPr lang="ru-RU" dirty="0" smtClean="0"/>
              <a:t>незначительной продолжительностью, не являются задачей консилиума;</a:t>
            </a:r>
          </a:p>
          <a:p>
            <a:r>
              <a:rPr lang="ru-RU" dirty="0" smtClean="0"/>
              <a:t>- кратковременные проблемы поведения, связанные, в первую очередь, с ситуацией в семье, с начинающимся заболеванием ребенка ;</a:t>
            </a:r>
          </a:p>
          <a:p>
            <a:r>
              <a:rPr lang="ru-RU" dirty="0" smtClean="0"/>
              <a:t>- разработку программ, воспитательных мер в рамках </a:t>
            </a:r>
            <a:r>
              <a:rPr lang="ru-RU" dirty="0" err="1" smtClean="0"/>
              <a:t>учебно</a:t>
            </a:r>
            <a:r>
              <a:rPr lang="ru-RU" dirty="0" smtClean="0"/>
              <a:t>-</a:t>
            </a:r>
          </a:p>
          <a:p>
            <a:r>
              <a:rPr lang="ru-RU" dirty="0" smtClean="0"/>
              <a:t>воспитательного процесса, рекомендуемых классному руководителю,</a:t>
            </a:r>
          </a:p>
          <a:p>
            <a:r>
              <a:rPr lang="ru-RU" dirty="0" smtClean="0"/>
              <a:t>учителю-предметнику и другим участникам образовательного процесса.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Система совместной деятельности учителя-дефектолога и учителя-предметника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427356"/>
            <a:ext cx="8102128" cy="510891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 Система совместной деятельности учителя-дефектолога и учителя-предметника основана на принципе взаимодействия и </a:t>
            </a:r>
            <a:r>
              <a:rPr lang="ru-RU" dirty="0" err="1" smtClean="0"/>
              <a:t>взаимоподдержки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Учителя-дефектологи специализируются на работе с детьми с особыми образовательными потребностями, а учителя-предметники обладают глубокими знаниями и навыками в определенной предметной области. Их совместная деятельность начинается с анализа потребностей каждого конкретного ребенка.</a:t>
            </a:r>
          </a:p>
          <a:p>
            <a:r>
              <a:rPr lang="ru-RU" dirty="0" smtClean="0"/>
              <a:t>Учителя-дефектологи проводят диагностику и определяют индивидуальные образовательные потребности каждого ребенка, а учителя-предметники анализируют учебные программы и требования, чтобы адаптировать их под потребности детей с особыми образовательными потребностями. Далее, они совместно разрабатывают индивидуальные образовательные программы, определяют цели и задачи обучения, выбирают методы и формы работы, а также оценивают прогресс и достижения каждого ребенка.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Основные аспекты совместной деятельности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393902"/>
            <a:ext cx="8102128" cy="514236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Одним из важных аспектов является сотрудничество и обмен опытом между учителями-дефектологами и учителями-предметниками. Они проводят совместные консультации, обсуждают проблемы и находят решения, делятся своими знаниями и опытом. Такой обмен позволяет учителям развивать свои профессиональные навыки и повышать качество образования для детей с особыми образовательными потребностями.</a:t>
            </a:r>
          </a:p>
          <a:p>
            <a:r>
              <a:rPr lang="ru-RU" dirty="0" smtClean="0"/>
              <a:t> Система совместной деятельности учителя-дефектолога и учителя-предметника имеет ряд преимуществ: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 позволяет создать благоприятную образовательную среду, где каждый ребенок может развиваться в соответствии со своими способностями.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способствует интеграции детей с особыми образовательными потребностями в общую группу, что способствует их социализации и адаптации.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позволяет учителям эффективно использовать свои профессиональные навыки и опыт, чтобы обеспечить качественное образование для каждого ребенка.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Примеры взаимодействия: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382751"/>
            <a:ext cx="8102128" cy="515351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1. Совместное планирование уроков: учитель-дефектолог и учитель-предметник могут обсудить, как адаптировать учебный материал, чтобы поддержать ученика с ОВЗ. Например, они могут разработать индивидуальные задания или использовать визуальные материалы для улучшения понимания материала.</a:t>
            </a:r>
          </a:p>
          <a:p>
            <a:r>
              <a:rPr lang="ru-RU" dirty="0" smtClean="0"/>
              <a:t>2. Совместное обучение: учитель-дефектолог может работать с учеником индивидуально или в малых группах, чтобы помочь им освоить основные навыки, которые могут быть необходимы для успешного усвоения предмета. Учитель-предметник может включить эти навыки в свои уроки и предоставить дополнительную поддержку ученику во время занятий.</a:t>
            </a:r>
          </a:p>
          <a:p>
            <a:r>
              <a:rPr lang="ru-RU" dirty="0" smtClean="0"/>
              <a:t>3. Регулярное общение и обратная связь: учитель-дефектолог и учитель-предметник  обсуждают прогресс ученика и делятся информацией о его потребностях и достижениях. Это позволяет им адаптировать свои методики и подходы в соответствии с потребностями ученика и обеспечить ему максимальную поддержку.</a:t>
            </a:r>
          </a:p>
          <a:p>
            <a:r>
              <a:rPr lang="ru-RU" dirty="0" smtClean="0"/>
              <a:t>4. Совместное участие во внеклассных мероприятиях: учитель-дефектолог и учитель-предметник могут сотрудничать при организации и проведении внеклассных мероприятий, таких как спортивные соревнования, концерты или экскурсии. Это помогает ученику с особыми образовательными потребностями чувствовать себя включенным и поддержанным в школьной среде.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Примерная схема работы с запросом учителя в тройке «учитель – психолог - дефектолог»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Содержание запроса: </a:t>
            </a:r>
            <a:r>
              <a:rPr lang="ru-RU" b="1" i="1" dirty="0" smtClean="0"/>
              <a:t>ребенок отказывается выполнять письменную работу на уроке.</a:t>
            </a:r>
            <a:r>
              <a:rPr lang="ru-RU" dirty="0" smtClean="0"/>
              <a:t> </a:t>
            </a:r>
          </a:p>
          <a:p>
            <a:r>
              <a:rPr lang="ru-RU" b="1" i="1" dirty="0" smtClean="0"/>
              <a:t>1 этап. </a:t>
            </a:r>
            <a:r>
              <a:rPr lang="ru-RU" i="1" dirty="0" smtClean="0"/>
              <a:t>Осознание проблемы педагогом, формулирование запроса.</a:t>
            </a:r>
            <a:r>
              <a:rPr lang="ru-RU" dirty="0" smtClean="0"/>
              <a:t> </a:t>
            </a:r>
          </a:p>
          <a:p>
            <a:r>
              <a:rPr lang="ru-RU" dirty="0" smtClean="0"/>
              <a:t>1. Отмечает появление нового в поведении ребенка.</a:t>
            </a:r>
          </a:p>
          <a:p>
            <a:r>
              <a:rPr lang="ru-RU" dirty="0" smtClean="0"/>
              <a:t>2.  Отмечает частоту и регулярность повторения такого  поведения. </a:t>
            </a:r>
          </a:p>
          <a:p>
            <a:r>
              <a:rPr lang="ru-RU" dirty="0" smtClean="0"/>
              <a:t>3.  Анализирует возможные явные причины появления такого поведения, взаимодействуя с классным руководителем, родителями ребенка. На этом этапе педагогу важно вспомнить, выделить из общей массы фактов наблюдаемого «проблемного» поведения, что конкретно послужило причиной его «запуска» на уроке.</a:t>
            </a:r>
          </a:p>
          <a:p>
            <a:r>
              <a:rPr lang="ru-RU" dirty="0" smtClean="0"/>
              <a:t>4. Пробует внести  изменения в организацию работы на уроке.</a:t>
            </a:r>
          </a:p>
          <a:p>
            <a:r>
              <a:rPr lang="ru-RU" dirty="0" smtClean="0"/>
              <a:t>5. Обращение к специалистам: дефектологу, психологу, логопеду.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Примерная схема работы с запросом учителя в тройке «учитель – психолог - дефектолог»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/>
              <a:t>2 этап. Совместное наблюдение и обсуждение плана</a:t>
            </a:r>
            <a:endParaRPr lang="ru-RU" dirty="0" smtClean="0"/>
          </a:p>
          <a:p>
            <a:r>
              <a:rPr lang="ru-RU" dirty="0" smtClean="0"/>
              <a:t>1.  Психолог и дефектолог проводят наблюдение за поведением ребенка и класса, формулируют гипотезу (предположение) о возможных его причинах. В крайне необходимых случаях проводят дополнительную психолого-педагогическую диагностику.</a:t>
            </a:r>
          </a:p>
          <a:p>
            <a:r>
              <a:rPr lang="ru-RU" dirty="0" smtClean="0"/>
              <a:t>2.  Специалисты обсуждают  результаты наблюдения, вырабатывают общую стратегию и план совместных действий - учителя на уроке, возможно - психолога и (или) дефектолога на коррекционно-развивающих занятиях.</a:t>
            </a:r>
          </a:p>
          <a:p>
            <a:r>
              <a:rPr lang="ru-RU" dirty="0" smtClean="0"/>
              <a:t>ВАЖНО: при составлении плана действий всегда учитываются имеющиеся у ребенка возможности, его сильные стороны. А содержание этой работы необходимо довести до родителей и заручиться их поддержкой.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 smtClean="0"/>
              <a:t>3 этап. Реализация плана действий в классе.</a:t>
            </a:r>
            <a:endParaRPr lang="ru-RU" dirty="0" smtClean="0"/>
          </a:p>
          <a:p>
            <a:r>
              <a:rPr lang="ru-RU" dirty="0" smtClean="0"/>
              <a:t>Учитель «проверяет», насколько действенны те или иные меры, приемы,</a:t>
            </a:r>
          </a:p>
          <a:p>
            <a:r>
              <a:rPr lang="ru-RU" dirty="0" smtClean="0"/>
              <a:t>предложенные специалистами, по отношению к ребенку, организации работы всего класса. На апробирование идей, реализацию первоначального плана отводится ограниченное время — например, неделя или две. Затем специалисты и учитель вновь встречаются для обсуждения результатов, наличия или отсутствия изменений в поведении ребенка.</a:t>
            </a:r>
          </a:p>
          <a:p>
            <a:r>
              <a:rPr lang="ru-RU" b="1" i="1" dirty="0" smtClean="0"/>
              <a:t>4 этап. Если проблема не решена</a:t>
            </a:r>
            <a:r>
              <a:rPr lang="ru-RU" dirty="0" smtClean="0"/>
              <a:t>, поведение ребенка остается таким же</a:t>
            </a:r>
          </a:p>
          <a:p>
            <a:r>
              <a:rPr lang="ru-RU" dirty="0" smtClean="0"/>
              <a:t>проблемным или еще больше усугубляется (например, ребенок отказывается писать не только на уроке одного предмета, но и на других предметах), ее обсуждение выносится на заседание экстренного или планового </a:t>
            </a:r>
            <a:r>
              <a:rPr lang="ru-RU" dirty="0" err="1" smtClean="0"/>
              <a:t>психолого</a:t>
            </a:r>
            <a:r>
              <a:rPr lang="ru-RU" dirty="0" smtClean="0"/>
              <a:t>- педагогического консилиума школы. При этом задача специалистов консилиума сводится не только к новым предложениям по решению проблемы в классе или даже школе. Возможно, решением </a:t>
            </a:r>
            <a:r>
              <a:rPr lang="ru-RU" dirty="0" err="1" smtClean="0"/>
              <a:t>ППк</a:t>
            </a:r>
            <a:r>
              <a:rPr lang="ru-RU" dirty="0" smtClean="0"/>
              <a:t> будет привлечение внешних ресурсов - оценка состояния ребенка на </a:t>
            </a:r>
            <a:r>
              <a:rPr lang="ru-RU" dirty="0" err="1" smtClean="0"/>
              <a:t>ПМПк</a:t>
            </a:r>
            <a:r>
              <a:rPr lang="ru-RU" dirty="0" smtClean="0"/>
              <a:t> или других видов помощи.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2068" y="5059495"/>
            <a:ext cx="4728117" cy="156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Таким образом, специалистами сопровождения отслеживаются эффективность обучения детей с ОВЗ по программе (</a:t>
            </a:r>
            <a:r>
              <a:rPr lang="ru-RU" dirty="0" smtClean="0"/>
              <a:t>рекомендованной ПМПК</a:t>
            </a:r>
            <a:r>
              <a:rPr lang="ru-RU" dirty="0" smtClean="0"/>
              <a:t>), текущие и этапные результаты адаптации, динамика развития и</a:t>
            </a:r>
          </a:p>
          <a:p>
            <a:r>
              <a:rPr lang="ru-RU" dirty="0" smtClean="0"/>
              <a:t>личностного роста обучающихся, формирование навыков образовательной деятельности, освоение общеобразовательных программ, показатели функционального состояния их здоровья. </a:t>
            </a:r>
          </a:p>
          <a:p>
            <a:r>
              <a:rPr lang="ru-RU" dirty="0" smtClean="0"/>
              <a:t>Результаты наблюдений фиксируются в карте сопровождения обучающегося.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и задачи сопровождения: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5903" y="1427356"/>
            <a:ext cx="8102128" cy="5108911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Целью</a:t>
            </a:r>
            <a:r>
              <a:rPr lang="ru-RU" dirty="0" smtClean="0"/>
              <a:t> психолого-педагогического сопровождения ребенка с ОВЗ, обучающегося в общеобразовательном учреждении является обеспечение оптимального развития ребенка, успешная интеграция в социум.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Задачи</a:t>
            </a:r>
            <a:r>
              <a:rPr lang="ru-RU" dirty="0" smtClean="0"/>
              <a:t> психолого-педагогического сопровождения ребенка с ОВЗ, обучающегося в массовой школе:</a:t>
            </a:r>
          </a:p>
          <a:p>
            <a:r>
              <a:rPr lang="ru-RU" dirty="0" smtClean="0"/>
              <a:t>• предупреждение возникновения проблем развития ребенка;</a:t>
            </a:r>
          </a:p>
          <a:p>
            <a:r>
              <a:rPr lang="ru-RU" dirty="0" smtClean="0"/>
              <a:t>• создание социально-педагогических условий для развития личности учащегося и его успешного обучения, помощь (содействие) ребенку в решении актуальных задач развития, обучения, социализации;</a:t>
            </a:r>
          </a:p>
          <a:p>
            <a:r>
              <a:rPr lang="ru-RU" dirty="0" smtClean="0"/>
              <a:t>• систематическое отслеживание статуса ребенка и динамика его психического развития в процессе школьного обучения;</a:t>
            </a:r>
          </a:p>
          <a:p>
            <a:r>
              <a:rPr lang="ru-RU" dirty="0" smtClean="0"/>
              <a:t>•развитие психолого-педагогической компетентности (психологической культуры) учащихся, родителей, педагогов; обучение родителей психолого-педагогическим технологиям сотрудничества со своим ребенком, приемами и методами его воспитания и обучения в условиях семьи.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Организация психолого-педагогического сопровождения включает в себя: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1. </a:t>
            </a:r>
            <a:r>
              <a:rPr lang="ru-RU" dirty="0" smtClean="0"/>
              <a:t>Работа </a:t>
            </a:r>
            <a:r>
              <a:rPr lang="ru-RU" dirty="0" err="1" smtClean="0"/>
              <a:t>психолого</a:t>
            </a:r>
            <a:r>
              <a:rPr lang="ru-RU" dirty="0" smtClean="0"/>
              <a:t>- педагогического консилиума ( </a:t>
            </a:r>
            <a:r>
              <a:rPr lang="ru-RU" dirty="0" err="1" smtClean="0"/>
              <a:t>ППк</a:t>
            </a:r>
            <a:r>
              <a:rPr lang="ru-RU" dirty="0" smtClean="0"/>
              <a:t>).</a:t>
            </a:r>
          </a:p>
          <a:p>
            <a:r>
              <a:rPr lang="ru-RU" dirty="0" smtClean="0"/>
              <a:t>2. Выполнение рекомендаций </a:t>
            </a:r>
            <a:r>
              <a:rPr lang="ru-RU" dirty="0" err="1" smtClean="0"/>
              <a:t>психолого-медико-педагогической</a:t>
            </a:r>
            <a:r>
              <a:rPr lang="ru-RU" dirty="0" smtClean="0"/>
              <a:t> комиссии(ПМПК).</a:t>
            </a:r>
          </a:p>
          <a:p>
            <a:r>
              <a:rPr lang="ru-RU" dirty="0" smtClean="0"/>
              <a:t>3. Организацию педагогического взаимодействия.</a:t>
            </a:r>
          </a:p>
          <a:p>
            <a:r>
              <a:rPr lang="ru-RU" dirty="0" smtClean="0"/>
              <a:t>4. Организацию индивидуальных педагогических маршрутов.</a:t>
            </a:r>
          </a:p>
          <a:p>
            <a:r>
              <a:rPr lang="ru-RU" dirty="0" smtClean="0"/>
              <a:t>5. Оказание педагогической, психологической, логопедической помощи детям с ОВЗ.</a:t>
            </a:r>
          </a:p>
          <a:p>
            <a:r>
              <a:rPr lang="ru-RU" dirty="0" smtClean="0"/>
              <a:t>В рамках должностных обязанностей каждый из участников</a:t>
            </a:r>
          </a:p>
          <a:p>
            <a:r>
              <a:rPr lang="ru-RU" dirty="0" smtClean="0"/>
              <a:t>образовательного процесса составляет планирование работы по сопровождению обучающихся.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системе работы выделяют следующие формы: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наблюдение за учениками во время учебной и </a:t>
            </a:r>
            <a:r>
              <a:rPr lang="ru-RU" dirty="0" err="1" smtClean="0"/>
              <a:t>внеучебной</a:t>
            </a:r>
            <a:r>
              <a:rPr lang="ru-RU" dirty="0" smtClean="0"/>
              <a:t> деятельности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контроль успеваемости и поведения учащихся в классе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проведение индивидуальной работы с обучающимися и их родителями: тематические беседы, посещение квартир, подготовка рекомендаций, характеристик на ПМПК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ведение карт наблюдений динамики учебных навыков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посещение, </a:t>
            </a:r>
            <a:r>
              <a:rPr lang="ru-RU" dirty="0" err="1" smtClean="0"/>
              <a:t>взаимопосещение</a:t>
            </a:r>
            <a:r>
              <a:rPr lang="ru-RU" dirty="0" smtClean="0"/>
              <a:t> уроков, анализ уроков с </a:t>
            </a:r>
            <a:r>
              <a:rPr lang="ru-RU" dirty="0" err="1" smtClean="0"/>
              <a:t>т.з</a:t>
            </a:r>
            <a:r>
              <a:rPr lang="ru-RU" dirty="0" smtClean="0"/>
              <a:t>. </a:t>
            </a:r>
            <a:r>
              <a:rPr lang="ru-RU" dirty="0" err="1" smtClean="0"/>
              <a:t>здоровьесбережения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разработка методических рекомендаций учителю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анкетирование, диагностика обучающихся, обследование школьников по запросу родителей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организация внеурочной деятельности, направленной на развитие</a:t>
            </a:r>
          </a:p>
          <a:p>
            <a:r>
              <a:rPr lang="ru-RU" dirty="0" smtClean="0"/>
              <a:t>познавательных интересов учащихся, их общее развитие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формирование микроклимата в классе, способствующий комфортному обучению учащемуся с ОВЗ 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Обязанности специалистов.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382751"/>
            <a:ext cx="8102128" cy="526337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соответствии со своей профессиональной подготовкой и</a:t>
            </a:r>
          </a:p>
          <a:p>
            <a:r>
              <a:rPr lang="ru-RU" dirty="0" smtClean="0"/>
              <a:t>функциональными обязанностями специалисты психолого-педагогического</a:t>
            </a:r>
          </a:p>
          <a:p>
            <a:r>
              <a:rPr lang="ru-RU" dirty="0" smtClean="0"/>
              <a:t>сопровождения образовательного учреждения осуществляют следующие</a:t>
            </a:r>
          </a:p>
          <a:p>
            <a:r>
              <a:rPr lang="ru-RU" dirty="0" smtClean="0"/>
              <a:t>виды деятельности: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диагностико-аналитическую</a:t>
            </a:r>
            <a:r>
              <a:rPr lang="ru-RU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развивающую,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коррекционную,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учебно-воспитательную,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профилактическую,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консультативную,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просветительскую и др.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При этом все специалисты психолого-педагогического сопровождения принимают участие в разработке и реализации Программы коррекционной работы, как части адаптированной образовательной программы школы, индивидуального образовательного маршрута (плана) ребенка с ОВЗ.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Единая «команда»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успешного решения задач воспитания, обучения и развития воспитанников важно обеспечить единство в работе педагогического коллектива, включающего классного руководителя, учителей- предметников, учителя-дефектолога, учителя-логопеда, воспитателей, педагога-психолога.</a:t>
            </a:r>
          </a:p>
          <a:p>
            <a:r>
              <a:rPr lang="ru-RU" dirty="0" smtClean="0"/>
              <a:t>Эти специалисты при взаимодействии осуществляют разностороннее развитие, обучение и воспитание детей с особыми образовательными потребностями, практически</a:t>
            </a:r>
          </a:p>
          <a:p>
            <a:r>
              <a:rPr lang="ru-RU" dirty="0" smtClean="0"/>
              <a:t>определяют эффект коррекционного воздействия.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</a:t>
            </a:r>
            <a:r>
              <a:rPr lang="ru-RU" dirty="0" smtClean="0"/>
              <a:t>Учитель- дефектолог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72450" y="1465243"/>
            <a:ext cx="8102128" cy="5071024"/>
          </a:xfrm>
        </p:spPr>
        <p:txBody>
          <a:bodyPr/>
          <a:lstStyle/>
          <a:p>
            <a:r>
              <a:rPr lang="ru-RU" dirty="0" smtClean="0"/>
              <a:t>Это</a:t>
            </a:r>
            <a:r>
              <a:rPr lang="ru-RU" b="1" dirty="0" smtClean="0"/>
              <a:t> </a:t>
            </a:r>
            <a:r>
              <a:rPr lang="ru-RU" dirty="0" smtClean="0"/>
              <a:t>специалист, который занимается изучением, обучением, воспитанием и социализацией детей с ограниченными возможностями здоровья, а также теми учащимися, которые испытывают  трудности в усвоении учебной программы.</a:t>
            </a:r>
          </a:p>
          <a:p>
            <a:r>
              <a:rPr lang="ru-RU" altLang="ru-RU" b="1" dirty="0" smtClean="0">
                <a:cs typeface="Times New Roman" pitchFamily="18" charset="0"/>
              </a:rPr>
              <a:t>Цель работы учителя- дефектолога: </a:t>
            </a:r>
            <a:r>
              <a:rPr lang="ru-RU" altLang="ru-RU" dirty="0" smtClean="0">
                <a:cs typeface="Times New Roman" pitchFamily="18" charset="0"/>
              </a:rPr>
              <a:t>обеспечение своевременной специализированной помощи обучающимся с ОВЗ, испытывающим трудности в обучении, в освоении ими обязательного минимума содержания образования в условиях  общеобразовательной школы.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296784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Учитель-дефектолог дефектолог в системе сопровождения осуществляет следующие функции: </a:t>
            </a:r>
            <a:br>
              <a:rPr lang="ru-RU" sz="2700" dirty="0" smtClean="0"/>
            </a:b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2450" y="1460810"/>
            <a:ext cx="8102128" cy="50754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/>
              <a:t>обследует, определяет структуру и степень выраженности имеющегося у учащихся дефекта, 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/>
              <a:t>комплектует группы для занятий с учётом психологического состояния детей,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/>
              <a:t> проводит групповые и индивидуальные занятия по исправлению отклонений в развитии, восстановлению нарушенных функций и их максимальной коррекции, 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/>
              <a:t>работает в тесном контакте с учителями,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/>
              <a:t> посещает занятия и уроки,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консультирует педагогических работников и родителей по применению</a:t>
            </a:r>
          </a:p>
          <a:p>
            <a:r>
              <a:rPr lang="ru-RU" dirty="0" smtClean="0"/>
              <a:t>специальных методов и приёмов оказания помощи детям, имеющим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отклонения в развитии,</a:t>
            </a:r>
          </a:p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ru-RU" dirty="0" smtClean="0"/>
              <a:t> использует разнообразные формы, приёмы, методы и средства обучения в рамках государственных стандартов.</a:t>
            </a:r>
          </a:p>
          <a:p>
            <a:pPr>
              <a:lnSpc>
                <a:spcPct val="110000"/>
              </a:lnSpc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КОИРО2">
  <a:themeElements>
    <a:clrScheme name="Другая 5">
      <a:dk1>
        <a:srgbClr val="181818"/>
      </a:dk1>
      <a:lt1>
        <a:srgbClr val="FFFFFF"/>
      </a:lt1>
      <a:dk2>
        <a:srgbClr val="3E6128"/>
      </a:dk2>
      <a:lt2>
        <a:srgbClr val="F2F2F2"/>
      </a:lt2>
      <a:accent1>
        <a:srgbClr val="338558"/>
      </a:accent1>
      <a:accent2>
        <a:srgbClr val="C00000"/>
      </a:accent2>
      <a:accent3>
        <a:srgbClr val="A5A5A5"/>
      </a:accent3>
      <a:accent4>
        <a:srgbClr val="2E481E"/>
      </a:accent4>
      <a:accent5>
        <a:srgbClr val="800000"/>
      </a:accent5>
      <a:accent6>
        <a:srgbClr val="323F4F"/>
      </a:accent6>
      <a:hlink>
        <a:srgbClr val="3636E4"/>
      </a:hlink>
      <a:folHlink>
        <a:srgbClr val="C00000"/>
      </a:folHlink>
    </a:clrScheme>
    <a:fontScheme name="ЦНППМ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КОИРО2" id="{9D9417D5-1D15-4644-BDA3-D054383A1E87}" vid="{404F5AFC-7F74-45B2-BDA5-4A2E98A48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DDCB1B-FAAF-4142-814D-1B461598D87D}"/>
</file>

<file path=customXml/itemProps2.xml><?xml version="1.0" encoding="utf-8"?>
<ds:datastoreItem xmlns:ds="http://schemas.openxmlformats.org/officeDocument/2006/customXml" ds:itemID="{41464B79-C7DB-477B-B9E0-63A2C01C8560}"/>
</file>

<file path=customXml/itemProps3.xml><?xml version="1.0" encoding="utf-8"?>
<ds:datastoreItem xmlns:ds="http://schemas.openxmlformats.org/officeDocument/2006/customXml" ds:itemID="{94724FEF-BA2C-4DC7-96C1-51F8EF4068E2}"/>
</file>

<file path=docProps/app.xml><?xml version="1.0" encoding="utf-8"?>
<Properties xmlns="http://schemas.openxmlformats.org/officeDocument/2006/extended-properties" xmlns:vt="http://schemas.openxmlformats.org/officeDocument/2006/docPropsVTypes">
  <Template>КОИРО2</Template>
  <TotalTime>1198</TotalTime>
  <Words>1875</Words>
  <Application>Microsoft Office PowerPoint</Application>
  <PresentationFormat>Экран (4:3)</PresentationFormat>
  <Paragraphs>172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КОИРО2</vt:lpstr>
      <vt:lpstr>Психолого- педагогическое сопровождение обучающихся с ОВЗ на уровне основного общего образования. </vt:lpstr>
      <vt:lpstr> Психолого-педагогическое сопровождение </vt:lpstr>
      <vt:lpstr>Цель и задачи сопровождения:</vt:lpstr>
      <vt:lpstr> Организация психолого-педагогического сопровождения включает в себя: </vt:lpstr>
      <vt:lpstr> В системе работы выделяют следующие формы: </vt:lpstr>
      <vt:lpstr>Обязанности специалистов.</vt:lpstr>
      <vt:lpstr>Единая «команда»</vt:lpstr>
      <vt:lpstr>  Учитель- дефектолог</vt:lpstr>
      <vt:lpstr> Учитель-дефектолог дефектолог в системе сопровождения осуществляет следующие функции:  </vt:lpstr>
      <vt:lpstr>Кабинет учителя- дефектолога</vt:lpstr>
      <vt:lpstr>Учитель- логопед:</vt:lpstr>
      <vt:lpstr>     Кабинет учителя-логопеда</vt:lpstr>
      <vt:lpstr>Педагог- психолог:</vt:lpstr>
      <vt:lpstr>Развивающая среда в кабинете педагога психолога по сопровождению обучающихся с ОВЗ</vt:lpstr>
      <vt:lpstr>Учитель</vt:lpstr>
      <vt:lpstr>Модель сопровождения характеризуется принципами:</vt:lpstr>
      <vt:lpstr>Модель сопровождения характеризуется принципами:</vt:lpstr>
      <vt:lpstr>  Основные направления психолого-педагогического сопровождения:  </vt:lpstr>
      <vt:lpstr> Правила при коррекционной работе с детьми с ОВЗ: </vt:lpstr>
      <vt:lpstr>Скоординированная работа</vt:lpstr>
      <vt:lpstr>Совместное решение проблем</vt:lpstr>
      <vt:lpstr>Система совместной деятельности учителя-дефектолога и учителя-предметника</vt:lpstr>
      <vt:lpstr>Основные аспекты совместной деятельности</vt:lpstr>
      <vt:lpstr>Примеры взаимодействия:</vt:lpstr>
      <vt:lpstr>Примерная схема работы с запросом учителя в тройке «учитель – психолог - дефектолог»</vt:lpstr>
      <vt:lpstr>Примерная схема работы с запросом учителя в тройке «учитель – психолог - дефектолог»</vt:lpstr>
      <vt:lpstr>Слайд 27</vt:lpstr>
      <vt:lpstr>Вывод: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Света</cp:lastModifiedBy>
  <cp:revision>202</cp:revision>
  <dcterms:created xsi:type="dcterms:W3CDTF">2024-01-23T13:25:57Z</dcterms:created>
  <dcterms:modified xsi:type="dcterms:W3CDTF">2025-03-16T20:04:05Z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