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6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56" r:id="rId2"/>
    <p:sldId id="265" r:id="rId3"/>
    <p:sldId id="259" r:id="rId4"/>
    <p:sldId id="257" r:id="rId5"/>
    <p:sldId id="261" r:id="rId6"/>
    <p:sldId id="262" r:id="rId7"/>
    <p:sldId id="263" r:id="rId8"/>
    <p:sldId id="266" r:id="rId9"/>
    <p:sldId id="260" r:id="rId10"/>
    <p:sldId id="258" r:id="rId11"/>
    <p:sldId id="267" r:id="rId12"/>
    <p:sldId id="268" r:id="rId13"/>
    <p:sldId id="269" r:id="rId14"/>
    <p:sldId id="271" r:id="rId15"/>
    <p:sldId id="270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9" autoAdjust="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89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1E37CD-DC6F-416A-A439-6689D99CC42C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4AE561-DDC8-42CF-8DC5-BA47829A8FB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4AE561-DDC8-42CF-8DC5-BA47829A8FBC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4AE561-DDC8-42CF-8DC5-BA47829A8FBC}" type="slidenum">
              <a:rPr lang="ru-RU" smtClean="0"/>
              <a:t>15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06166-B6FA-4B1B-A2E9-CFE40FC16E0F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1E111-3627-49DC-BA3F-58CCDAEBBCA5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 panose="020B0602020104020603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06166-B6FA-4B1B-A2E9-CFE40FC16E0F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1E111-3627-49DC-BA3F-58CCDAEBBC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06166-B6FA-4B1B-A2E9-CFE40FC16E0F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1E111-3627-49DC-BA3F-58CCDAEBBC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06166-B6FA-4B1B-A2E9-CFE40FC16E0F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1E111-3627-49DC-BA3F-58CCDAEBBC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 panose="020B0602020104020603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06166-B6FA-4B1B-A2E9-CFE40FC16E0F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1E111-3627-49DC-BA3F-58CCDAEBBC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06166-B6FA-4B1B-A2E9-CFE40FC16E0F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1E111-3627-49DC-BA3F-58CCDAEBBC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06166-B6FA-4B1B-A2E9-CFE40FC16E0F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1E111-3627-49DC-BA3F-58CCDAEBBC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06166-B6FA-4B1B-A2E9-CFE40FC16E0F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1E111-3627-49DC-BA3F-58CCDAEBBC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06166-B6FA-4B1B-A2E9-CFE40FC16E0F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1E111-3627-49DC-BA3F-58CCDAEBBC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06166-B6FA-4B1B-A2E9-CFE40FC16E0F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1E111-3627-49DC-BA3F-58CCDAEBBCA5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 panose="020B0602020104020603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320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06166-B6FA-4B1B-A2E9-CFE40FC16E0F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1E111-3627-49DC-BA3F-58CCDAEBBCA5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 panose="020B0602020104020603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4C06166-B6FA-4B1B-A2E9-CFE40FC16E0F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591E111-3627-49DC-BA3F-58CCDAEBBCA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320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anose="020B0604020202020204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703440" cy="2162671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Особенности реализации АООП УО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ФАООП УО в образовательной организации могут разрабатываться следующие адаптированные основные общеобразовательные программы образования обучающихся с умственной отсталостью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АООП образования обучающихся с УО (с 1 по 4 класс, включая дополнительный класс, с 5 по 9 класс и с 10 по 12 класс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АООП образования глухих обучающихся с УО (с 5 по 9 и с 10 по 12 класс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АООП образования слабослышащих и позднооглохших обучающихся с УО (с 5 по 9 и с 10 по 12 класс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АООП образования слепых обучающихся с УО (с 5 по 9 и с 10 по 12 класс);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АООП образования слабовидящих обучающихся с УО (с 5 по 9 и с 10 по 12 класс);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АООП образования обучающихся с нарушениями опорно-двигательного аппарата (далее - НОДА) с УО (с 5 по 9 и с 10 по 12 класс);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АООП образования обучающихся с расстройствами аутистического спектра (далее - РАС) с УО (с 5 по 9 и с 10 по 12 класс).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79296" cy="1143000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solidFill>
                  <a:schemeClr val="tx1"/>
                </a:solidFill>
              </a:rPr>
              <a:t>Содержание коррекционно-развивающей области учебного плана  представлено обязательными коррекционными </a:t>
            </a:r>
            <a:r>
              <a:rPr lang="ru-RU" sz="2700" dirty="0">
                <a:solidFill>
                  <a:schemeClr val="tx1"/>
                </a:solidFill>
              </a:rPr>
              <a:t>курсами (с легкой умственной  </a:t>
            </a:r>
            <a:r>
              <a:rPr lang="ru-RU" sz="2700" dirty="0" smtClean="0">
                <a:solidFill>
                  <a:schemeClr val="tx1"/>
                </a:solidFill>
              </a:rPr>
              <a:t>отсталостью) </a:t>
            </a:r>
            <a:r>
              <a:rPr lang="ru-RU" b="0" dirty="0" smtClean="0">
                <a:solidFill>
                  <a:schemeClr val="tx1"/>
                </a:solidFill>
              </a:rPr>
              <a:t>:</a:t>
            </a:r>
            <a:endParaRPr lang="ru-RU" b="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5105" y="1700808"/>
            <a:ext cx="8229600" cy="452596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59531" y="3356992"/>
            <a:ext cx="3699725" cy="25303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«Развитие восприятия и воспроизведения устной речи»</a:t>
            </a:r>
          </a:p>
          <a:p>
            <a:r>
              <a:rPr lang="ru-RU" dirty="0" smtClean="0"/>
              <a:t>«Социально-бытовая ориентировка»</a:t>
            </a:r>
          </a:p>
          <a:p>
            <a:r>
              <a:rPr lang="ru-RU" dirty="0" smtClean="0"/>
              <a:t> «Развитие познавательной сферы»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9531" y="1628800"/>
            <a:ext cx="3483701" cy="1224136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ФАОП УО для глухих,  слабослышащих, позднооглохших с легкой умственной  отсталостью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327104" y="1628800"/>
            <a:ext cx="3240360" cy="1224136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ФАОП УО для слепых обучающихся с легкой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умственной отсталостью</a:t>
            </a:r>
          </a:p>
          <a:p>
            <a:pPr algn="ctr"/>
            <a:endParaRPr lang="ru-RU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300329" y="3326025"/>
            <a:ext cx="3384376" cy="25922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«Ритмика»</a:t>
            </a:r>
          </a:p>
          <a:p>
            <a:r>
              <a:rPr lang="ru-RU" dirty="0" smtClean="0"/>
              <a:t> «Сенсорное развитие»</a:t>
            </a:r>
          </a:p>
          <a:p>
            <a:r>
              <a:rPr lang="ru-RU" dirty="0" smtClean="0"/>
              <a:t> «Пространственная ориентировка»</a:t>
            </a:r>
          </a:p>
          <a:p>
            <a:r>
              <a:rPr lang="ru-RU" dirty="0" smtClean="0"/>
              <a:t> «Социально-бытовая ориентировка»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83568" y="188640"/>
            <a:ext cx="2808312" cy="108012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ФАОП УО для слабовидящих обучающихся с легкой умственной отсталостью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508104" y="188640"/>
            <a:ext cx="3096344" cy="1137185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ФАОП УО для обучающихся с нарушениями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опорно-двигательного аппарата с легкой умственной отсталостью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83568" y="1412776"/>
            <a:ext cx="2952328" cy="25202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«Ритмика»</a:t>
            </a:r>
          </a:p>
          <a:p>
            <a:r>
              <a:rPr lang="ru-RU" dirty="0" smtClean="0"/>
              <a:t>«Сенсорное развитие»</a:t>
            </a:r>
          </a:p>
          <a:p>
            <a:r>
              <a:rPr lang="ru-RU" dirty="0" smtClean="0"/>
              <a:t> «Пространственная ориентировка»</a:t>
            </a:r>
          </a:p>
          <a:p>
            <a:r>
              <a:rPr lang="ru-RU" dirty="0" smtClean="0"/>
              <a:t> «Социально-бытовая ориентировка»</a:t>
            </a:r>
          </a:p>
          <a:p>
            <a:r>
              <a:rPr lang="ru-RU" dirty="0" smtClean="0"/>
              <a:t> «Коммуникативное развитие»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481059" y="1430355"/>
            <a:ext cx="2808312" cy="25027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«Речевая практика» «Основы коммуникации» «Развитие деятельности по самообслуживанию» «Двигательная коррекция»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915816" y="3933056"/>
            <a:ext cx="3312368" cy="108012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ФАОП УО для обучающихся с расстройством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аутистического спектра и с легкой умственной отсталостью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177734" y="5136908"/>
            <a:ext cx="4860540" cy="12444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«Формирование коммуникативного</a:t>
            </a:r>
          </a:p>
          <a:p>
            <a:r>
              <a:rPr lang="ru-RU" dirty="0" smtClean="0"/>
              <a:t>поведения»</a:t>
            </a:r>
          </a:p>
          <a:p>
            <a:r>
              <a:rPr lang="ru-RU" dirty="0" smtClean="0"/>
              <a:t>«Социально-бытовая ориентировка»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коррекционно-развивающей области учебного плана  представлено обязательными коррекционными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курсами( с умеренной, тяжелой ,глубокой умственной отсталостью):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27584" y="1772816"/>
            <a:ext cx="3168352" cy="1368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ФАОП УО для глухих, слабослышащих,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позднооглохших с умеренной, тяжелой, глубокой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умственной отсталостью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27584" y="3284984"/>
            <a:ext cx="3168352" cy="288032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«Развитие слухового восприятия и</a:t>
            </a:r>
          </a:p>
          <a:p>
            <a:r>
              <a:rPr lang="ru-RU" dirty="0" smtClean="0"/>
              <a:t>произносительной стороны речи»</a:t>
            </a:r>
          </a:p>
          <a:p>
            <a:r>
              <a:rPr lang="ru-RU" dirty="0" smtClean="0"/>
              <a:t> «Музыкально-ритмические занятия»</a:t>
            </a:r>
          </a:p>
          <a:p>
            <a:r>
              <a:rPr lang="ru-RU" dirty="0" smtClean="0"/>
              <a:t> «Коррекционно-развивающие занятия»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436096" y="1772816"/>
            <a:ext cx="2952328" cy="1368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ФАОП УО для слепых обучающихся с умеренной,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тяжелой, глубокой умственной отсталостью 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220072" y="3284984"/>
            <a:ext cx="3456384" cy="288032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«Двигательное развитие»</a:t>
            </a:r>
          </a:p>
          <a:p>
            <a:r>
              <a:rPr lang="ru-RU" dirty="0" smtClean="0"/>
              <a:t> «Альтернативная коммуникация и</a:t>
            </a:r>
          </a:p>
          <a:p>
            <a:r>
              <a:rPr lang="ru-RU" dirty="0" smtClean="0"/>
              <a:t>коммуникативное развитие»</a:t>
            </a:r>
          </a:p>
          <a:p>
            <a:r>
              <a:rPr lang="ru-RU" dirty="0" smtClean="0"/>
              <a:t> «Сенсорное развитие»</a:t>
            </a:r>
          </a:p>
          <a:p>
            <a:r>
              <a:rPr lang="ru-RU" dirty="0" smtClean="0"/>
              <a:t> «Основы  пространственной ориентировки»</a:t>
            </a:r>
          </a:p>
          <a:p>
            <a:r>
              <a:rPr lang="ru-RU" dirty="0" smtClean="0"/>
              <a:t>«Развитие самообслуживания»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67544" y="440668"/>
            <a:ext cx="3240360" cy="16921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ФАОП УО для обучающихся с нарушениями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опорно-двигательного аппарата с умеренной,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тяжелой, глубокой умственной отсталостью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932040" y="440668"/>
            <a:ext cx="3600400" cy="16921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ФАОП УО для обучающихся с расстройством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аутистического спектра и с легкой умственной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отсталостью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31709" y="2564904"/>
            <a:ext cx="3240360" cy="2736304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«Речевая практика»</a:t>
            </a:r>
          </a:p>
          <a:p>
            <a:r>
              <a:rPr lang="ru-RU" dirty="0" smtClean="0"/>
              <a:t> «Основы коммуникации»</a:t>
            </a:r>
          </a:p>
          <a:p>
            <a:r>
              <a:rPr lang="ru-RU" dirty="0" smtClean="0"/>
              <a:t> «Развитие деятельности по самообслуживанию»</a:t>
            </a:r>
          </a:p>
          <a:p>
            <a:r>
              <a:rPr lang="ru-RU" dirty="0" smtClean="0"/>
              <a:t> «Двигательная коррекция»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04048" y="2564904"/>
            <a:ext cx="3528392" cy="2592288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«Эмоциональное и коммуникативно-речевое</a:t>
            </a:r>
          </a:p>
          <a:p>
            <a:r>
              <a:rPr lang="ru-RU" dirty="0" smtClean="0"/>
              <a:t>развитие»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При разработке АООП УО </a:t>
            </a:r>
            <a:r>
              <a:rPr lang="ru-RU" sz="2400" dirty="0" smtClean="0">
                <a:solidFill>
                  <a:schemeClr val="tx1"/>
                </a:solidFill>
              </a:rPr>
              <a:t>необходимо </a:t>
            </a:r>
            <a:r>
              <a:rPr lang="ru-RU" sz="2400" dirty="0">
                <a:solidFill>
                  <a:schemeClr val="tx1"/>
                </a:solidFill>
              </a:rPr>
              <a:t>соблюдать следующие требования </a:t>
            </a:r>
            <a:r>
              <a:rPr lang="ru-RU" sz="2400" dirty="0" smtClean="0">
                <a:solidFill>
                  <a:schemeClr val="tx1"/>
                </a:solidFill>
              </a:rPr>
              <a:t>: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5232" y="1703296"/>
            <a:ext cx="43204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и планируемые результаты АООП УО должны быть не ниже соответствующих содержания и планируемых результатов ФАООП УО.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499992" y="1556792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effectLst/>
                <a:latin typeface="Times New Roman" panose="02020603050405020304"/>
                <a:ea typeface="Calibri" panose="020F0502020204030204"/>
              </a:rPr>
              <a:t>Образовательные организации в обязательном порядке при реализации варианта 1 АООП УО непосредственно применяют федеральные рабочие программы по учебным предметам.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076872" y="3284984"/>
            <a:ext cx="467815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разработке учебного плана на II и III этапе обучения образовательная организация вправе предусмотреть перераспределение времени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468176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Могут разрабатываться индивидуальные учебные планы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434543" y="448622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реализации адаптированных основных общеобразовательных программ ФАООП УО учебно-методическая документация не разрабатывается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907703" y="5729841"/>
            <a:ext cx="481283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составлении учебного плана и календарного учебного графика необходимо учитывать индивидуальные потребности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2967335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dirty="0"/>
              <a:t>С</a:t>
            </a:r>
            <a:r>
              <a:rPr lang="ru-RU" sz="4800" dirty="0" smtClean="0"/>
              <a:t>ПАСИБО ЗА ВНИМАНИЕ</a:t>
            </a:r>
            <a:endParaRPr lang="ru-RU" sz="4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АООП УО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95536" y="1052736"/>
            <a:ext cx="2304256" cy="72008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03848" y="1052736"/>
            <a:ext cx="2520280" cy="72008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Содержательный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159287" y="1052736"/>
            <a:ext cx="2592288" cy="72008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Организационный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95536" y="1988840"/>
            <a:ext cx="2304256" cy="39604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-пояснительная записка</a:t>
            </a:r>
          </a:p>
          <a:p>
            <a:r>
              <a:rPr lang="ru-RU" dirty="0" smtClean="0"/>
              <a:t>- планируемы результаты</a:t>
            </a:r>
          </a:p>
          <a:p>
            <a:r>
              <a:rPr lang="ru-RU" dirty="0" smtClean="0"/>
              <a:t>- система оценки достижения планируемых результатов</a:t>
            </a:r>
          </a:p>
          <a:p>
            <a:r>
              <a:rPr lang="ru-RU" dirty="0" smtClean="0"/>
              <a:t>освоения АООП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016222" y="2012100"/>
            <a:ext cx="2736304" cy="3960440"/>
          </a:xfrm>
          <a:prstGeom prst="roundRect">
            <a:avLst>
              <a:gd name="adj" fmla="val 126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/>
              <a:t>-программу формирования базовых учебных действий; </a:t>
            </a:r>
          </a:p>
          <a:p>
            <a:r>
              <a:rPr lang="ru-RU" sz="1200" dirty="0" smtClean="0"/>
              <a:t>-программы отдельных учебных предметов, курсов коррекционно-развивающей области; </a:t>
            </a:r>
          </a:p>
          <a:p>
            <a:r>
              <a:rPr lang="ru-RU" sz="1200" dirty="0" smtClean="0"/>
              <a:t>-программу духовно- нравственного развития, воспитания обучающихся с умственной отсталостью (интеллектуальными нарушениями);</a:t>
            </a:r>
          </a:p>
          <a:p>
            <a:r>
              <a:rPr lang="ru-RU" sz="1200" dirty="0" smtClean="0"/>
              <a:t> -программу формирования экологической культуры, здорового и безопасного образа жизни; </a:t>
            </a:r>
          </a:p>
          <a:p>
            <a:r>
              <a:rPr lang="ru-RU" sz="1200" dirty="0" smtClean="0"/>
              <a:t>-программу коррекционной работы;</a:t>
            </a:r>
          </a:p>
          <a:p>
            <a:r>
              <a:rPr lang="ru-RU" sz="1200" dirty="0"/>
              <a:t>-</a:t>
            </a:r>
            <a:r>
              <a:rPr lang="ru-RU" sz="1200" dirty="0" smtClean="0"/>
              <a:t>программу сотрудничества с родителями</a:t>
            </a:r>
          </a:p>
          <a:p>
            <a:r>
              <a:rPr lang="ru-RU" sz="1200" dirty="0" smtClean="0"/>
              <a:t>- программу внеурочной деятельности. </a:t>
            </a:r>
            <a:endParaRPr lang="ru-RU" sz="12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156176" y="1961119"/>
            <a:ext cx="2592288" cy="38884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-учебный план, включающий коррекционно - развивающую</a:t>
            </a:r>
          </a:p>
          <a:p>
            <a:r>
              <a:rPr lang="ru-RU" dirty="0" smtClean="0"/>
              <a:t>область и внеурочную деятельность</a:t>
            </a:r>
          </a:p>
          <a:p>
            <a:r>
              <a:rPr lang="ru-RU" dirty="0" smtClean="0"/>
              <a:t>- система условий реализации АООП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Варианты АООП УО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адаптированная основная общеобразовательная программа образования обучающихся с легкой умственной отсталостью (интеллектуальными нарушениями) (вариант 1) (далее -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АООП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УО (вариант 1);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адаптированная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общеобразовательная программа образования обучающихся с умеренной, тяжелой, глубокой умственной отсталостью (интеллектуальными нарушениями), тяжелыми и множественными нарушениями развития (вариант 2) (далее -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АООП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УО (вариант 2).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solidFill>
                  <a:schemeClr val="tx1"/>
                </a:solidFill>
              </a:rPr>
              <a:t/>
            </a:r>
            <a:br>
              <a:rPr lang="ru-RU" sz="2700" dirty="0" smtClean="0">
                <a:solidFill>
                  <a:schemeClr val="tx1"/>
                </a:solidFill>
              </a:rPr>
            </a:br>
            <a:r>
              <a:rPr lang="ru-RU" sz="2700" dirty="0" smtClean="0">
                <a:solidFill>
                  <a:schemeClr val="tx1"/>
                </a:solidFill>
              </a:rPr>
              <a:t> </a:t>
            </a:r>
            <a:r>
              <a:rPr 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Адаптированная 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</a:t>
            </a:r>
            <a:b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общеобразовательная программа обучающихся с</a:t>
            </a:r>
            <a:b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умственной отсталостью (интеллектуальными</a:t>
            </a:r>
            <a:b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нарушениями</a:t>
            </a:r>
            <a:r>
              <a:rPr 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вариант 1 </a:t>
            </a:r>
            <a:r>
              <a:rPr lang="ru-RU" sz="2700" dirty="0"/>
              <a:t/>
            </a:r>
            <a:br>
              <a:rPr lang="ru-RU" sz="2700" dirty="0"/>
            </a:b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132856"/>
            <a:ext cx="8229600" cy="4525963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АООП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УО (вариант 1) может быть выделено два или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три этапа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- 1-4 классы и дополнительный класс;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- 5-9 классы;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- 10-12 классы.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Планируемые результаты освоения обучающимися с </a:t>
            </a:r>
            <a:r>
              <a:rPr lang="ru-RU" sz="2400" dirty="0" smtClean="0">
                <a:solidFill>
                  <a:schemeClr val="tx1"/>
                </a:solidFill>
              </a:rPr>
              <a:t>легкой  умственной </a:t>
            </a:r>
            <a:r>
              <a:rPr lang="ru-RU" sz="2400" dirty="0">
                <a:solidFill>
                  <a:schemeClr val="tx1"/>
                </a:solidFill>
              </a:rPr>
              <a:t>отсталостью интеллектуальными нарушениями) АООП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/>
          <a:lstStyle/>
          <a:p>
            <a:r>
              <a:rPr lang="ru-RU" dirty="0" smtClean="0"/>
              <a:t>Личностные  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483768" y="1556792"/>
            <a:ext cx="6480720" cy="504056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chemeClr val="tx1"/>
                </a:solidFill>
              </a:rPr>
              <a:t>1) осознание себя как гражданина России; формирование чувства </a:t>
            </a:r>
            <a:r>
              <a:rPr lang="ru-RU" sz="1200" dirty="0" smtClean="0">
                <a:solidFill>
                  <a:schemeClr val="tx1"/>
                </a:solidFill>
              </a:rPr>
              <a:t>гордости за свою Родину;</a:t>
            </a:r>
          </a:p>
          <a:p>
            <a:r>
              <a:rPr lang="ru-RU" sz="1200" dirty="0" smtClean="0">
                <a:solidFill>
                  <a:schemeClr val="tx1"/>
                </a:solidFill>
              </a:rPr>
              <a:t>2) воспитание уважительного отношения к иному мнению, истории и культуре других народов;</a:t>
            </a:r>
          </a:p>
          <a:p>
            <a:r>
              <a:rPr lang="ru-RU" sz="1200" dirty="0" smtClean="0">
                <a:solidFill>
                  <a:schemeClr val="tx1"/>
                </a:solidFill>
              </a:rPr>
              <a:t>3) </a:t>
            </a:r>
            <a:r>
              <a:rPr lang="ru-RU" sz="1200" dirty="0" err="1" smtClean="0">
                <a:solidFill>
                  <a:schemeClr val="tx1"/>
                </a:solidFill>
              </a:rPr>
              <a:t>сформированность</a:t>
            </a:r>
            <a:r>
              <a:rPr lang="ru-RU" sz="1200" dirty="0" smtClean="0">
                <a:solidFill>
                  <a:schemeClr val="tx1"/>
                </a:solidFill>
              </a:rPr>
              <a:t> адекватных представлений о собственных возможностях, о насущно необходимом жизнеобеспечении;</a:t>
            </a:r>
          </a:p>
          <a:p>
            <a:r>
              <a:rPr lang="ru-RU" sz="1200" dirty="0" smtClean="0">
                <a:solidFill>
                  <a:schemeClr val="tx1"/>
                </a:solidFill>
              </a:rPr>
              <a:t>4) овладение начальными навыками адаптации в динамично изменяющемся и развивающемся мире;</a:t>
            </a:r>
          </a:p>
          <a:p>
            <a:r>
              <a:rPr lang="ru-RU" sz="1200" dirty="0" smtClean="0">
                <a:solidFill>
                  <a:schemeClr val="tx1"/>
                </a:solidFill>
              </a:rPr>
              <a:t>5) овладение социально-бытовыми навыками,  используемыми в повседневной жизни;</a:t>
            </a:r>
          </a:p>
          <a:p>
            <a:r>
              <a:rPr lang="ru-RU" sz="1200" dirty="0" smtClean="0">
                <a:solidFill>
                  <a:schemeClr val="tx1"/>
                </a:solidFill>
              </a:rPr>
              <a:t>6) владение навыками коммуникации и принятыми нормами социального взаимодействия;</a:t>
            </a:r>
          </a:p>
          <a:p>
            <a:r>
              <a:rPr lang="ru-RU" sz="1200" dirty="0" smtClean="0">
                <a:solidFill>
                  <a:schemeClr val="tx1"/>
                </a:solidFill>
              </a:rPr>
              <a:t>7) способность к осмыслению социального окружения, своего места в нем, принятие</a:t>
            </a:r>
          </a:p>
          <a:p>
            <a:r>
              <a:rPr lang="ru-RU" sz="1200" dirty="0" smtClean="0">
                <a:solidFill>
                  <a:schemeClr val="tx1"/>
                </a:solidFill>
              </a:rPr>
              <a:t>соответствующих возрасту ценностей и социальных ролей;</a:t>
            </a:r>
          </a:p>
          <a:p>
            <a:r>
              <a:rPr lang="ru-RU" sz="1200" dirty="0" smtClean="0">
                <a:solidFill>
                  <a:schemeClr val="tx1"/>
                </a:solidFill>
              </a:rPr>
              <a:t>8) принятие и освоение социальной роли обучающегося, проявление социально</a:t>
            </a:r>
          </a:p>
          <a:p>
            <a:r>
              <a:rPr lang="ru-RU" sz="1200" dirty="0" smtClean="0">
                <a:solidFill>
                  <a:schemeClr val="tx1"/>
                </a:solidFill>
              </a:rPr>
              <a:t>значимых мотивов учебной деятельности;</a:t>
            </a:r>
          </a:p>
          <a:p>
            <a:r>
              <a:rPr lang="ru-RU" sz="1200" dirty="0" smtClean="0">
                <a:solidFill>
                  <a:schemeClr val="tx1"/>
                </a:solidFill>
              </a:rPr>
              <a:t>9) </a:t>
            </a:r>
            <a:r>
              <a:rPr lang="ru-RU" sz="1200" dirty="0" err="1" smtClean="0">
                <a:solidFill>
                  <a:schemeClr val="tx1"/>
                </a:solidFill>
              </a:rPr>
              <a:t>сформированность</a:t>
            </a:r>
            <a:r>
              <a:rPr lang="ru-RU" sz="1200" dirty="0" smtClean="0">
                <a:solidFill>
                  <a:schemeClr val="tx1"/>
                </a:solidFill>
              </a:rPr>
              <a:t> навыков сотрудничества с взрослыми и сверстниками в разных</a:t>
            </a:r>
          </a:p>
          <a:p>
            <a:r>
              <a:rPr lang="ru-RU" sz="1200" dirty="0" smtClean="0">
                <a:solidFill>
                  <a:schemeClr val="tx1"/>
                </a:solidFill>
              </a:rPr>
              <a:t>социальных ситуациях;</a:t>
            </a:r>
          </a:p>
          <a:p>
            <a:r>
              <a:rPr lang="ru-RU" sz="1200" dirty="0" smtClean="0">
                <a:solidFill>
                  <a:schemeClr val="tx1"/>
                </a:solidFill>
              </a:rPr>
              <a:t>10) воспитание эстетических потребностей, ценностей и чувств;</a:t>
            </a:r>
          </a:p>
          <a:p>
            <a:r>
              <a:rPr lang="ru-RU" sz="1200" dirty="0" smtClean="0">
                <a:solidFill>
                  <a:schemeClr val="tx1"/>
                </a:solidFill>
              </a:rPr>
              <a:t>11) развитие этических чувств, проявление доброжелательности, </a:t>
            </a:r>
            <a:r>
              <a:rPr lang="ru-RU" sz="1200" dirty="0" err="1" smtClean="0">
                <a:solidFill>
                  <a:schemeClr val="tx1"/>
                </a:solidFill>
              </a:rPr>
              <a:t>эмоциональнонравственной</a:t>
            </a:r>
            <a:r>
              <a:rPr lang="ru-RU" sz="1200" dirty="0" smtClean="0">
                <a:solidFill>
                  <a:schemeClr val="tx1"/>
                </a:solidFill>
              </a:rPr>
              <a:t> отзывчивости и взаимопомощи, проявление сопереживания к чувствам</a:t>
            </a:r>
          </a:p>
          <a:p>
            <a:r>
              <a:rPr lang="ru-RU" sz="1200" dirty="0" smtClean="0">
                <a:solidFill>
                  <a:schemeClr val="tx1"/>
                </a:solidFill>
              </a:rPr>
              <a:t>других людей;</a:t>
            </a:r>
          </a:p>
          <a:p>
            <a:r>
              <a:rPr lang="ru-RU" sz="1200" dirty="0" smtClean="0">
                <a:solidFill>
                  <a:schemeClr val="tx1"/>
                </a:solidFill>
              </a:rPr>
              <a:t>12) </a:t>
            </a:r>
            <a:r>
              <a:rPr lang="ru-RU" sz="1200" dirty="0" err="1" smtClean="0">
                <a:solidFill>
                  <a:schemeClr val="tx1"/>
                </a:solidFill>
              </a:rPr>
              <a:t>сформированность</a:t>
            </a:r>
            <a:r>
              <a:rPr lang="ru-RU" sz="1200" dirty="0" smtClean="0">
                <a:solidFill>
                  <a:schemeClr val="tx1"/>
                </a:solidFill>
              </a:rPr>
              <a:t> установки на безопасный, здоровый образ жизни, наличие</a:t>
            </a:r>
          </a:p>
          <a:p>
            <a:r>
              <a:rPr lang="ru-RU" sz="1200" dirty="0" smtClean="0">
                <a:solidFill>
                  <a:schemeClr val="tx1"/>
                </a:solidFill>
              </a:rPr>
              <a:t>мотивации к творческому труду, работе на результат, бережному отношению к</a:t>
            </a:r>
          </a:p>
          <a:p>
            <a:r>
              <a:rPr lang="ru-RU" sz="1200" dirty="0" smtClean="0">
                <a:solidFill>
                  <a:schemeClr val="tx1"/>
                </a:solidFill>
              </a:rPr>
              <a:t>материальным и духовным ценностям;</a:t>
            </a:r>
          </a:p>
          <a:p>
            <a:r>
              <a:rPr lang="ru-RU" sz="1200" dirty="0" smtClean="0">
                <a:solidFill>
                  <a:schemeClr val="tx1"/>
                </a:solidFill>
              </a:rPr>
              <a:t>13) проявление готовности к самостоятельной жизни.</a:t>
            </a:r>
            <a:endParaRPr lang="ru-RU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3200" dirty="0" smtClean="0"/>
              <a:t>Предметные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05813" y="2999970"/>
            <a:ext cx="3240360" cy="1368152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МИНИМАЛЬНЫЙ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110269" y="2985307"/>
            <a:ext cx="3672408" cy="1368152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ДОСТАТОЧНЫЙ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 rot="1498456">
            <a:off x="3057147" y="2277695"/>
            <a:ext cx="776959" cy="4102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217350">
            <a:off x="5536926" y="2242335"/>
            <a:ext cx="76835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700" b="0" dirty="0">
                <a:solidFill>
                  <a:schemeClr val="tx1"/>
                </a:solidFill>
              </a:rPr>
              <a:t>Согласно требованиям Стандарта по завершению реализации АООП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первое</a:t>
            </a:r>
            <a:r>
              <a:rPr lang="ru-RU" dirty="0" smtClean="0"/>
              <a:t> </a:t>
            </a:r>
            <a:r>
              <a:rPr lang="ru-RU" dirty="0"/>
              <a:t>- предполагает комплексную оценку предметных результатов усвоения обучающимися</a:t>
            </a:r>
          </a:p>
          <a:p>
            <a:r>
              <a:rPr lang="ru-RU" dirty="0"/>
              <a:t>•русского языка,</a:t>
            </a:r>
          </a:p>
          <a:p>
            <a:r>
              <a:rPr lang="ru-RU" dirty="0"/>
              <a:t>•чтения (литературного чтения),</a:t>
            </a:r>
          </a:p>
          <a:p>
            <a:r>
              <a:rPr lang="ru-RU" dirty="0"/>
              <a:t>•математики,</a:t>
            </a:r>
          </a:p>
          <a:p>
            <a:r>
              <a:rPr lang="ru-RU" dirty="0"/>
              <a:t>•основ социальной жизни;</a:t>
            </a:r>
          </a:p>
          <a:p>
            <a:r>
              <a:rPr lang="ru-RU" b="1" dirty="0"/>
              <a:t>второе</a:t>
            </a:r>
            <a:r>
              <a:rPr lang="ru-RU" dirty="0"/>
              <a:t> - направлено на оценку знаний и умений по выбранному профилю труда.</a:t>
            </a:r>
          </a:p>
          <a:p>
            <a:r>
              <a:rPr lang="ru-RU" dirty="0"/>
              <a:t>Организация самостоятельно разрабатывает содержание и процедуру проведения итоговой аттестации.</a:t>
            </a:r>
          </a:p>
          <a:p>
            <a:r>
              <a:rPr lang="ru-RU" dirty="0"/>
              <a:t>Результаты итоговой аттестации оцениваются в форме «зачет» и (или) «незачет».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/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Адаптированная основная</a:t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общеобразовательная программа обучающихся с</a:t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умственной отсталостью (интеллектуальными</a:t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нарушениями) вариант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реализации АООП УО (вариант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могут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выделены следующие этапы: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этап - 1-4 классы и дополнительный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 (5 лет);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 этап - 5-9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классы(5лет);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 этап - 10-12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классы(3года).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СИПР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основе Стандарта создается АООП, которая при необходимости индивидуализируется, для обучающихся по 2 варианту разрабатывается  специальная индивидуальная программа развития  -СИПР</a:t>
            </a:r>
          </a:p>
          <a:p>
            <a:pPr algn="just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76736" y="3284984"/>
            <a:ext cx="3456384" cy="792088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Аттестация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16496" y="4824705"/>
            <a:ext cx="216024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Текущая 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059832" y="5175448"/>
            <a:ext cx="2757264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Промежуточная 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340085" y="4790019"/>
            <a:ext cx="259228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Итоговая </a:t>
            </a:r>
            <a:endParaRPr lang="ru-RU" dirty="0"/>
          </a:p>
        </p:txBody>
      </p:sp>
      <p:sp>
        <p:nvSpPr>
          <p:cNvPr id="9" name="Стрелка вправо с вырезом 8"/>
          <p:cNvSpPr/>
          <p:nvPr/>
        </p:nvSpPr>
        <p:spPr>
          <a:xfrm rot="19899334" flipH="1">
            <a:off x="1585883" y="4066609"/>
            <a:ext cx="792088" cy="576064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799297">
            <a:off x="4039207" y="4172243"/>
            <a:ext cx="798513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921886">
            <a:off x="6317838" y="4022491"/>
            <a:ext cx="798513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D3DF495-A58A-4DEF-AB8F-EE7E4E061ECD}"/>
</file>

<file path=customXml/itemProps2.xml><?xml version="1.0" encoding="utf-8"?>
<ds:datastoreItem xmlns:ds="http://schemas.openxmlformats.org/officeDocument/2006/customXml" ds:itemID="{5B922C38-EB33-42B4-86C9-AB40AE808ADE}"/>
</file>

<file path=customXml/itemProps3.xml><?xml version="1.0" encoding="utf-8"?>
<ds:datastoreItem xmlns:ds="http://schemas.openxmlformats.org/officeDocument/2006/customXml" ds:itemID="{8B56AFA3-D203-49CC-83F1-AAB8CC43831D}"/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</TotalTime>
  <Words>1150</Words>
  <Application>Microsoft Office PowerPoint</Application>
  <PresentationFormat>Экран (4:3)</PresentationFormat>
  <Paragraphs>142</Paragraphs>
  <Slides>16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Tw Cen MT</vt:lpstr>
      <vt:lpstr>Паркет</vt:lpstr>
      <vt:lpstr>Особенности реализации АООП УО</vt:lpstr>
      <vt:lpstr>Структура АООП УО</vt:lpstr>
      <vt:lpstr>Варианты АООП УО</vt:lpstr>
      <vt:lpstr>  Адаптированная основная общеобразовательная программа обучающихся с умственной отсталостью (интеллектуальными нарушениями) вариант 1  </vt:lpstr>
      <vt:lpstr>Планируемые результаты освоения обучающимися с легкой  умственной отсталостью интеллектуальными нарушениями) АООП</vt:lpstr>
      <vt:lpstr>Презентация PowerPoint</vt:lpstr>
      <vt:lpstr>Согласно требованиям Стандарта по завершению реализации АООП </vt:lpstr>
      <vt:lpstr>  Адаптированная основная общеобразовательная программа обучающихся с умственной отсталостью (интеллектуальными нарушениями) вариант 2 </vt:lpstr>
      <vt:lpstr>СИПР</vt:lpstr>
      <vt:lpstr>В соответствии с ФАООП УО в образовательной организации могут разрабатываться следующие адаптированные основные общеобразовательные программы образования обучающихся с умственной отсталостью</vt:lpstr>
      <vt:lpstr>Содержание коррекционно-развивающей области учебного плана  представлено обязательными коррекционными курсами (с легкой умственной  отсталостью) :</vt:lpstr>
      <vt:lpstr>Презентация PowerPoint</vt:lpstr>
      <vt:lpstr>Содержание коррекционно-развивающей области учебного плана  представлено обязательными коррекционными курсами( с умеренной, тяжелой ,глубокой умственной отсталостью):</vt:lpstr>
      <vt:lpstr>Презентация PowerPoint</vt:lpstr>
      <vt:lpstr>При разработке АООП УО необходимо соблюдать следующие требования :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реализации АООП УО</dc:title>
  <dc:creator>*</dc:creator>
  <cp:lastModifiedBy>User</cp:lastModifiedBy>
  <cp:revision>14</cp:revision>
  <dcterms:created xsi:type="dcterms:W3CDTF">2025-03-10T11:19:00Z</dcterms:created>
  <dcterms:modified xsi:type="dcterms:W3CDTF">2025-03-24T10:46:49Z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34746FB462DF4FAA9D6E83DDDD8D11BB_12</vt:lpwstr>
  </property>
  <property fmtid="{D5CDD505-2E9C-101B-9397-08002B2CF9AE}" pid="3" name="KSOProductBuildVer">
    <vt:lpwstr>1049-12.2.0.20326</vt:lpwstr>
  </property>
  <property fmtid="{D5CDD505-2E9C-101B-9397-08002B2CF9AE}" pid="4" name="ContentTypeId">
    <vt:lpwstr>0x010100533E0A40001E814E995471E0489B1028</vt:lpwstr>
  </property>
</Properties>
</file>