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282" r:id="rId10"/>
    <p:sldId id="366" r:id="rId11"/>
    <p:sldId id="361" r:id="rId12"/>
    <p:sldId id="362" r:id="rId13"/>
    <p:sldId id="363" r:id="rId14"/>
    <p:sldId id="364" r:id="rId15"/>
    <p:sldId id="365" r:id="rId16"/>
    <p:sldId id="367" r:id="rId17"/>
    <p:sldId id="344" r:id="rId18"/>
    <p:sldId id="261" r:id="rId19"/>
    <p:sldId id="307" r:id="rId20"/>
    <p:sldId id="345" r:id="rId21"/>
    <p:sldId id="346" r:id="rId22"/>
    <p:sldId id="308" r:id="rId23"/>
    <p:sldId id="309" r:id="rId24"/>
    <p:sldId id="347" r:id="rId25"/>
    <p:sldId id="348" r:id="rId26"/>
    <p:sldId id="349" r:id="rId27"/>
    <p:sldId id="350" r:id="rId28"/>
    <p:sldId id="351" r:id="rId29"/>
    <p:sldId id="283" r:id="rId30"/>
    <p:sldId id="352" r:id="rId31"/>
    <p:sldId id="353" r:id="rId32"/>
    <p:sldId id="311" r:id="rId33"/>
    <p:sldId id="354" r:id="rId34"/>
    <p:sldId id="356" r:id="rId35"/>
    <p:sldId id="357" r:id="rId36"/>
    <p:sldId id="358" r:id="rId37"/>
    <p:sldId id="359" r:id="rId38"/>
    <p:sldId id="287" r:id="rId39"/>
    <p:sldId id="300" r:id="rId40"/>
    <p:sldId id="327" r:id="rId41"/>
    <p:sldId id="360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C3FC-D225-40C7-A46F-CD0B493A3CB6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F40C0-FDE6-4B92-B497-0DA27E75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6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11" y="3705527"/>
            <a:ext cx="3810000" cy="837403"/>
          </a:xfrm>
          <a:prstGeom prst="rect">
            <a:avLst/>
          </a:prstGeom>
        </p:spPr>
      </p:pic>
      <p:pic>
        <p:nvPicPr>
          <p:cNvPr id="1026" name="Picture 2" descr="http://qrcoder.ru/code/?http%3A%2F%2Fwww.eduportal44.ru%2Fkoiro%2Fdefault.aspx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36" y="3639272"/>
            <a:ext cx="969914" cy="9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5" y="173161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66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  <p:sldLayoutId id="2147483698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44.gbmse.ru/about/" TargetMode="Externa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72444" y="174170"/>
            <a:ext cx="6815669" cy="445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ОГБОУ ДПО "Костромской областной институт развития образования"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2400" y="1793277"/>
            <a:ext cx="10591756" cy="1655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 психолого-педагогического консилиума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2400" y="4317998"/>
            <a:ext cx="10532489" cy="1481669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 algn="r">
              <a:spcBef>
                <a:spcPct val="0"/>
              </a:spcBef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методист отдела сопровождения коррекционного образования</a:t>
            </a:r>
          </a:p>
          <a:p>
            <a:pPr lvl="0" algn="r">
              <a:spcBef>
                <a:spcPct val="0"/>
              </a:spcBef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ОГБОУ ДПО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«КОИРО»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Наталья Николаевна Смирнова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776" t="17053" r="12464" b="7971"/>
          <a:stretch/>
        </p:blipFill>
        <p:spPr>
          <a:xfrm>
            <a:off x="298174" y="166584"/>
            <a:ext cx="11708296" cy="65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524" t="13365" r="11333" b="17048"/>
          <a:stretch/>
        </p:blipFill>
        <p:spPr>
          <a:xfrm>
            <a:off x="0" y="235131"/>
            <a:ext cx="12095444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884" t="13381" r="11812" b="11836"/>
          <a:stretch/>
        </p:blipFill>
        <p:spPr>
          <a:xfrm>
            <a:off x="198781" y="147813"/>
            <a:ext cx="11847445" cy="65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341" t="13381" r="11594" b="9324"/>
          <a:stretch/>
        </p:blipFill>
        <p:spPr>
          <a:xfrm>
            <a:off x="198782" y="151596"/>
            <a:ext cx="11748053" cy="66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537" t="14734" r="11920" b="9903"/>
          <a:stretch/>
        </p:blipFill>
        <p:spPr>
          <a:xfrm>
            <a:off x="208027" y="148856"/>
            <a:ext cx="11728174" cy="65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537" t="12030" r="12463" b="12608"/>
          <a:stretch/>
        </p:blipFill>
        <p:spPr>
          <a:xfrm>
            <a:off x="198782" y="159489"/>
            <a:ext cx="11608905" cy="65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602" t="13768" r="12355" b="19565"/>
          <a:stretch/>
        </p:blipFill>
        <p:spPr>
          <a:xfrm>
            <a:off x="143351" y="64603"/>
            <a:ext cx="12048649" cy="6271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6770" y="6336196"/>
            <a:ext cx="9501809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Вступили в силу 01 марта 2025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3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244" t="27334" r="33958" b="9334"/>
          <a:stretch/>
        </p:blipFill>
        <p:spPr>
          <a:xfrm>
            <a:off x="91439" y="197745"/>
            <a:ext cx="4447309" cy="6330704"/>
          </a:xfrm>
          <a:prstGeom prst="rect">
            <a:avLst/>
          </a:prstGeom>
        </p:spPr>
      </p:pic>
      <p:pic>
        <p:nvPicPr>
          <p:cNvPr id="5" name="Picture 8" descr="Презентация на тему: &quot; N 273-ФЗ &quot;Об образовании в Российской ..."/>
          <p:cNvPicPr>
            <a:picLocks noChangeAspect="1" noChangeArrowheads="1"/>
          </p:cNvPicPr>
          <p:nvPr/>
        </p:nvPicPr>
        <p:blipFill>
          <a:blip r:embed="rId3"/>
          <a:srcRect l="7325" t="5859" r="10645" b="8202"/>
          <a:stretch>
            <a:fillRect/>
          </a:stretch>
        </p:blipFill>
        <p:spPr bwMode="auto">
          <a:xfrm>
            <a:off x="4437143" y="422189"/>
            <a:ext cx="3227222" cy="253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516" t="2502" r="3583" b="2990"/>
          <a:stretch/>
        </p:blipFill>
        <p:spPr>
          <a:xfrm>
            <a:off x="7562759" y="197745"/>
            <a:ext cx="4407569" cy="6330704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482848" y="2957863"/>
            <a:ext cx="3079911" cy="350980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своей деятельности ПМПК и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руководствуются современной нормативно-правовой базой и работают в полном соответствии с Федеральным законом № 273 «Об образовании в Российской Федерации»,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ПМПК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в соответствии с Приказом от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01 ноября 2024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 N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763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«Об утверждении Положения о психолого-медико-педагогической комиссии»,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в соответствии с Распоряжением от 9 сентября 2019 г. N Р-93 «Об утверждении примерного Положения о психолого-педагогическом консилиуме образовательной организации»,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также другими действующими нормативными документами в которых подчёркивается необходимость взаимодействия ПМПК и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1536" y="474132"/>
            <a:ext cx="6080760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деятельности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психолого-педагогического консилиума в ОО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" y="88583"/>
            <a:ext cx="4919471" cy="6640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239512" y="3531543"/>
            <a:ext cx="5876542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одной из форм взаимодействия руководящих и педагогических работников организации, осуществляющей образовательную деятельность, с целью создания оптимальных условий обучения, развития, социализации и адаптации, обучающихся посредством психолого-педагогического сопровождения.</a:t>
            </a:r>
          </a:p>
          <a:p>
            <a:pPr marL="0" indent="0">
              <a:buFont typeface="Arial"/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9891" y="2786971"/>
            <a:ext cx="488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Психолого-педагогический консилиум</a:t>
            </a:r>
          </a:p>
        </p:txBody>
      </p:sp>
    </p:spTree>
    <p:extLst>
      <p:ext uri="{BB962C8B-B14F-4D97-AF65-F5344CB8AC3E}">
        <p14:creationId xmlns:p14="http://schemas.microsoft.com/office/powerpoint/2010/main" val="42094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72534"/>
            <a:ext cx="960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3440" algn="ctr" eaLnBrk="0" hangingPunct="0">
              <a:spcBef>
                <a:spcPts val="235"/>
              </a:spcBef>
              <a:spcAft>
                <a:spcPts val="0"/>
              </a:spcAft>
            </a:pPr>
            <a:r>
              <a:rPr lang="ru-RU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Функции</a:t>
            </a:r>
            <a:r>
              <a:rPr lang="ru-RU" sz="2400" b="1" kern="0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endParaRPr lang="ru-RU" sz="2400" b="1" kern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2506" y="972899"/>
            <a:ext cx="11101388" cy="5193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eaLnBrk="0" hangingPunct="0">
              <a:lnSpc>
                <a:spcPts val="2675"/>
              </a:lnSpc>
              <a:spcBef>
                <a:spcPts val="60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ru-RU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создание</a:t>
            </a:r>
            <a:r>
              <a:rPr lang="ru-RU" spc="-1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оптимальных</a:t>
            </a:r>
            <a:r>
              <a:rPr lang="ru-RU" spc="-1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условий</a:t>
            </a:r>
            <a:r>
              <a:rPr lang="ru-RU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обучения,</a:t>
            </a:r>
            <a:r>
              <a:rPr lang="ru-RU" spc="-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развития,</a:t>
            </a:r>
            <a:r>
              <a:rPr lang="ru-RU" spc="-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социализации</a:t>
            </a:r>
            <a:r>
              <a:rPr lang="ru-RU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</a:p>
          <a:p>
            <a:pPr marL="381000" eaLnBrk="0" hangingPunct="0">
              <a:lnSpc>
                <a:spcPts val="2675"/>
              </a:lnSpc>
              <a:spcAft>
                <a:spcPts val="0"/>
              </a:spcAft>
            </a:pPr>
            <a:r>
              <a:rPr lang="ru-RU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адаптации</a:t>
            </a:r>
            <a:r>
              <a:rPr lang="ru-RU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pc="-1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посредством</a:t>
            </a:r>
            <a:r>
              <a:rPr lang="ru-RU" spc="-11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психолого-педагогического</a:t>
            </a:r>
            <a:r>
              <a:rPr lang="ru-RU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сопровождения</a:t>
            </a:r>
          </a:p>
          <a:p>
            <a:pPr marL="381000" eaLnBrk="0" hangingPunct="0">
              <a:spcBef>
                <a:spcPts val="830"/>
              </a:spcBef>
              <a:spcAft>
                <a:spcPts val="0"/>
              </a:spcAft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81000" eaLnBrk="0" hangingPunct="0">
              <a:spcBef>
                <a:spcPts val="83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1155700" lvl="0" indent="-342900" eaLnBrk="0" hangingPunct="0">
              <a:lnSpc>
                <a:spcPct val="93000"/>
              </a:lnSpc>
              <a:spcBef>
                <a:spcPts val="965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выявление трудностей в освоении образовательных программ, особенностей в</a:t>
            </a:r>
            <a:r>
              <a:rPr lang="ru-RU" spc="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развитии,</a:t>
            </a:r>
            <a:r>
              <a:rPr lang="ru-RU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социальной</a:t>
            </a:r>
            <a:r>
              <a:rPr lang="ru-RU" spc="-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адаптации</a:t>
            </a:r>
            <a:r>
              <a:rPr lang="ru-RU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pc="-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поведении</a:t>
            </a:r>
            <a:r>
              <a:rPr lang="ru-RU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pc="-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</a:t>
            </a:r>
            <a:r>
              <a:rPr lang="ru-RU" spc="-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последующего</a:t>
            </a:r>
            <a:r>
              <a:rPr lang="ru-RU" spc="-5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принятия</a:t>
            </a:r>
            <a:r>
              <a:rPr lang="ru-RU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решений</a:t>
            </a:r>
            <a:r>
              <a:rPr lang="ru-RU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</a:t>
            </a:r>
            <a:r>
              <a:rPr lang="ru-RU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организации</a:t>
            </a:r>
            <a:r>
              <a:rPr lang="ru-RU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психолого-педагогического</a:t>
            </a:r>
            <a:r>
              <a:rPr lang="ru-RU" spc="-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сопровождения;</a:t>
            </a:r>
          </a:p>
          <a:p>
            <a:pPr marL="342900" marR="2437765" lvl="0" indent="-342900" eaLnBrk="0" hangingPunct="0">
              <a:lnSpc>
                <a:spcPct val="93000"/>
              </a:lnSpc>
              <a:spcBef>
                <a:spcPts val="9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lang="ru-RU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разработка</a:t>
            </a:r>
            <a:r>
              <a:rPr lang="ru-RU" spc="-1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рекомендаций</a:t>
            </a:r>
            <a:r>
              <a:rPr lang="ru-RU" spc="-1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</a:t>
            </a:r>
            <a:r>
              <a:rPr lang="ru-RU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организации</a:t>
            </a:r>
            <a:r>
              <a:rPr lang="ru-RU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психолого-педагогического</a:t>
            </a:r>
            <a:r>
              <a:rPr lang="ru-RU" spc="-58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сопровождения</a:t>
            </a:r>
            <a:r>
              <a:rPr lang="ru-RU" spc="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обучающихся;</a:t>
            </a:r>
          </a:p>
          <a:p>
            <a:pPr marL="342900" marR="1971040" lvl="0" indent="-342900" eaLnBrk="0" hangingPunct="0">
              <a:lnSpc>
                <a:spcPct val="93000"/>
              </a:lnSpc>
              <a:spcBef>
                <a:spcPts val="985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консультирование участников образовательных отношений по вопросам</a:t>
            </a:r>
            <a:r>
              <a:rPr lang="ru-RU" spc="-5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актуального</a:t>
            </a:r>
            <a:r>
              <a:rPr lang="ru-RU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психофизического</a:t>
            </a:r>
            <a:r>
              <a:rPr lang="ru-RU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состояния</a:t>
            </a:r>
            <a:r>
              <a:rPr lang="ru-RU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возможностей</a:t>
            </a:r>
            <a:r>
              <a:rPr lang="ru-RU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обучающихся;</a:t>
            </a:r>
            <a:r>
              <a:rPr lang="ru-RU" spc="-5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содержания и оказания им психолого-педагогической помощи, создания</a:t>
            </a:r>
            <a:r>
              <a:rPr lang="ru-RU" spc="-5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специальных</a:t>
            </a:r>
            <a:r>
              <a:rPr lang="ru-RU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условий</a:t>
            </a:r>
            <a:r>
              <a:rPr lang="ru-RU" spc="-1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получения</a:t>
            </a:r>
            <a:r>
              <a:rPr lang="ru-RU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образования;</a:t>
            </a:r>
          </a:p>
          <a:p>
            <a:pPr marL="342900" lvl="0" indent="-342900" eaLnBrk="0" hangingPunct="0">
              <a:spcBef>
                <a:spcPts val="855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контроль</a:t>
            </a:r>
            <a:r>
              <a:rPr lang="ru-RU" spc="-6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</a:t>
            </a:r>
            <a:r>
              <a:rPr lang="ru-RU" spc="-8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выполнением</a:t>
            </a:r>
            <a:r>
              <a:rPr lang="ru-RU" spc="-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рекомендаций</a:t>
            </a:r>
            <a:r>
              <a:rPr lang="ru-RU" spc="-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47651" y="2329560"/>
            <a:ext cx="11055927" cy="4397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Ребёнок-инвалид               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Обучающийся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ОВЗ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5409049" y="-594911"/>
            <a:ext cx="1035851" cy="8994371"/>
          </a:xfrm>
          <a:prstGeom prst="leftBrace">
            <a:avLst>
              <a:gd name="adj1" fmla="val 8333"/>
              <a:gd name="adj2" fmla="val 49633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5381620" y="2087646"/>
            <a:ext cx="1071570" cy="28575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Не равно 6"/>
          <p:cNvSpPr/>
          <p:nvPr/>
        </p:nvSpPr>
        <p:spPr>
          <a:xfrm>
            <a:off x="5381620" y="2732479"/>
            <a:ext cx="1071570" cy="285752"/>
          </a:xfrm>
          <a:prstGeom prst="mathNot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1180" y="4784503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97775" y="503145"/>
            <a:ext cx="11166840" cy="922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создается на базе Организации любого типа независимо от ее организационно-правовой формы приказом руководителя Организации.</a:t>
            </a:r>
          </a:p>
          <a:p>
            <a:pPr marL="0" indent="0"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5" y="1484224"/>
            <a:ext cx="3947714" cy="482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876" y="1484224"/>
            <a:ext cx="3441771" cy="464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19952" y="6432377"/>
            <a:ext cx="2903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руководителя ОО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30427" y="6369268"/>
            <a:ext cx="2106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3846" y="2024347"/>
            <a:ext cx="3300672" cy="321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0" hangingPunct="0">
              <a:spcAft>
                <a:spcPts val="0"/>
              </a:spcAft>
              <a:buSzPts val="2800"/>
              <a:tabLst>
                <a:tab pos="1082675" algn="l"/>
              </a:tabLst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</a:t>
            </a:r>
            <a:r>
              <a:rPr lang="ru-RU" sz="1400" b="1" spc="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организации</a:t>
            </a:r>
            <a:r>
              <a:rPr lang="ru-RU" sz="1400" b="1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1400" b="1" spc="-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400" b="1" spc="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1400" b="1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Организации</a:t>
            </a:r>
            <a:r>
              <a:rPr lang="ru-RU" sz="1400" b="1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оформляются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ctr" eaLnBrk="0" hangingPunct="0">
              <a:spcAft>
                <a:spcPts val="0"/>
              </a:spcAft>
              <a:buSzPts val="2800"/>
              <a:tabLst>
                <a:tab pos="1082675" algn="l"/>
              </a:tabLst>
            </a:pP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R="702945" lvl="0" algn="ctr" eaLnBrk="0" hangingPunct="0">
              <a:lnSpc>
                <a:spcPct val="93000"/>
              </a:lnSpc>
              <a:spcBef>
                <a:spcPts val="960"/>
              </a:spcBef>
              <a:spcAft>
                <a:spcPts val="0"/>
              </a:spcAft>
              <a:buSzPts val="2800"/>
              <a:tabLst>
                <a:tab pos="1082675" algn="l"/>
              </a:tabLs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1. Приказ</a:t>
            </a:r>
            <a:r>
              <a:rPr lang="ru-RU" sz="1400" b="1" spc="-5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руководителя</a:t>
            </a:r>
            <a:r>
              <a:rPr lang="ru-RU" sz="1400" b="1" spc="-7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Организации</a:t>
            </a:r>
            <a:r>
              <a:rPr lang="ru-RU" sz="1400" b="1" spc="-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</a:t>
            </a:r>
            <a:r>
              <a:rPr lang="ru-RU" sz="1400" b="1" spc="-7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создании</a:t>
            </a:r>
            <a:r>
              <a:rPr lang="ru-RU" sz="1400" b="1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400" b="1" spc="-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1400" b="1" spc="-6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утверждением </a:t>
            </a:r>
            <a:r>
              <a:rPr lang="ru-RU" sz="1400" b="1" spc="-68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состава</a:t>
            </a:r>
            <a:r>
              <a:rPr lang="ru-RU" sz="1400" b="1" spc="-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R="702945" lvl="0" algn="ctr" eaLnBrk="0" hangingPunct="0">
              <a:lnSpc>
                <a:spcPct val="93000"/>
              </a:lnSpc>
              <a:spcBef>
                <a:spcPts val="960"/>
              </a:spcBef>
              <a:spcAft>
                <a:spcPts val="0"/>
              </a:spcAft>
              <a:buSzPts val="2800"/>
              <a:tabLst>
                <a:tab pos="1082675" algn="l"/>
              </a:tabLst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Положение</a:t>
            </a:r>
            <a:r>
              <a:rPr lang="ru-RU" sz="1400" b="1" spc="-9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sz="1400" b="1" spc="-7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утверждённое</a:t>
            </a:r>
            <a:r>
              <a:rPr lang="ru-RU" sz="1400" b="1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руководителем</a:t>
            </a:r>
            <a:r>
              <a:rPr lang="ru-RU" sz="1400" b="1" spc="-7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Организации (разрабатывается на основе Распоряжения о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853440" algn="ctr" eaLnBrk="0" hangingPunct="0">
              <a:lnSpc>
                <a:spcPct val="93000"/>
              </a:lnSpc>
              <a:spcAft>
                <a:spcPts val="0"/>
              </a:spcAft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853440" algn="ctr" eaLnBrk="0" hangingPunct="0">
              <a:lnSpc>
                <a:spcPct val="93000"/>
              </a:lnSpc>
              <a:spcAft>
                <a:spcPts val="0"/>
              </a:spcAft>
            </a:pP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448" y="5470624"/>
            <a:ext cx="3001414" cy="1237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3440" algn="ctr" eaLnBrk="0" hangingPunct="0">
              <a:lnSpc>
                <a:spcPct val="93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Общее</a:t>
            </a:r>
            <a:r>
              <a:rPr lang="ru-RU" sz="1600" b="1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руководство</a:t>
            </a:r>
            <a:r>
              <a:rPr lang="ru-RU" sz="1600" b="1" spc="-9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деятельностью</a:t>
            </a:r>
            <a:r>
              <a:rPr lang="ru-RU" sz="1600" b="1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600" b="1" spc="-9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возлагается</a:t>
            </a:r>
            <a:r>
              <a:rPr lang="ru-RU" sz="1600" b="1" spc="-9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ru-RU" sz="1600" b="1" spc="-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руководителя</a:t>
            </a:r>
            <a:r>
              <a:rPr lang="ru-RU" sz="1600" b="1" spc="-6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6592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011" y="1142818"/>
            <a:ext cx="9601196" cy="2252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955965" y="1650679"/>
            <a:ext cx="10764982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председатель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заместитель руководителя Организации,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заместитель председателя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(определенный из числа членов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при необходимости),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педагог-психолог,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учитель-логопед,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учитель-дефектолог (тифлопедагог, сурдопедагог),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социальный педагог,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секретарь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(определенный из числа членов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5965" y="5349471"/>
            <a:ext cx="111026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870" marR="57658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Недопустимо</a:t>
            </a:r>
            <a:r>
              <a:rPr lang="ru-RU" b="1" spc="-7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b="1" spc="-8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невозможно</a:t>
            </a:r>
            <a:r>
              <a:rPr lang="ru-RU" b="1" spc="-6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</a:t>
            </a:r>
            <a:r>
              <a:rPr lang="ru-RU" b="1" spc="-7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специальных</a:t>
            </a:r>
            <a:r>
              <a:rPr lang="ru-RU" b="1" spc="-6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</a:t>
            </a:r>
            <a:r>
              <a:rPr lang="ru-RU" b="1" spc="46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b="1" spc="-7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получения </a:t>
            </a:r>
            <a:r>
              <a:rPr lang="ru-RU" b="1" spc="-585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r>
              <a:rPr lang="ru-RU" b="1" spc="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обучающимися</a:t>
            </a:r>
            <a:r>
              <a:rPr lang="ru-RU" b="1" spc="15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b="1" spc="-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ОВЗ одним</a:t>
            </a:r>
            <a:r>
              <a:rPr lang="ru-RU" b="1" spc="-7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специалистом!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16857" y="635231"/>
            <a:ext cx="7959899" cy="709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30115" tIns="28566" rIns="29835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49288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49288" algn="l"/>
              </a:tabLst>
            </a:pPr>
            <a:endParaRPr lang="ru-RU" alt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49288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49288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Приказ руководителя Организации о создании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 утверждением состава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49288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Положение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утверждённое руководителем Организации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49288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График проведения плановых заседаний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на учебный год;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Журнал учёта заседаний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обучающихся, прошедших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Журнал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Регистрации коллегиальных заключений </a:t>
            </a:r>
            <a:r>
              <a:rPr lang="ru-RU" alt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Протоколы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заседаний </a:t>
            </a:r>
            <a:r>
              <a:rPr lang="ru-RU" altLang="ru-RU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Карта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развития обучающегося, получающего психолого- педагогическое </a:t>
            </a:r>
            <a:endParaRPr lang="ru-RU" alt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сопровождение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Журнал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направлений обучающихся на ПМПК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alt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alt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49288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9288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54520" y="397552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928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9288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4425" y="364770"/>
            <a:ext cx="10801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Обязательная документация </a:t>
            </a:r>
            <a:r>
              <a:rPr lang="ru-RU" alt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endParaRPr lang="ru-RU" alt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</a:pPr>
            <a:endParaRPr lang="ru-RU" alt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</a:pP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(согласно Распоряжению Министерства просвещения РФ от 9 сентября 2019 г.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</a:pP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 Р-93 «Об утверждении примерного Положения о психолого-педагогическом консилиуме»</a:t>
            </a: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9443719" y="3975526"/>
            <a:ext cx="2552008" cy="240345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хранения и срок хранения документов </a:t>
            </a:r>
            <a:r>
              <a:rPr lang="ru-RU" alt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должен быть определён в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Положении о </a:t>
            </a:r>
            <a:r>
              <a:rPr lang="ru-RU" alt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54520" y="397552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928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9288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9251" y="138364"/>
            <a:ext cx="10776524" cy="535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3440" algn="ctr" eaLnBrk="0" hangingPunct="0">
              <a:spcBef>
                <a:spcPts val="190"/>
              </a:spcBef>
              <a:spcAft>
                <a:spcPts val="0"/>
              </a:spcAft>
            </a:pPr>
            <a:endParaRPr lang="ru-RU" sz="2800" b="1" kern="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853440" algn="ctr" eaLnBrk="0" hangingPunct="0">
              <a:spcBef>
                <a:spcPts val="190"/>
              </a:spcBef>
              <a:spcAft>
                <a:spcPts val="0"/>
              </a:spcAft>
            </a:pPr>
            <a:r>
              <a:rPr lang="ru-RU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</a:t>
            </a:r>
            <a:r>
              <a:rPr lang="ru-RU" sz="2800" b="1" kern="0" spc="-4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забывайте,</a:t>
            </a:r>
            <a:r>
              <a:rPr lang="ru-RU" sz="2800" b="1" kern="0" spc="-3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</a:t>
            </a:r>
          </a:p>
          <a:p>
            <a:pPr marL="853440" eaLnBrk="0" hangingPunct="0">
              <a:spcBef>
                <a:spcPts val="190"/>
              </a:spcBef>
              <a:spcAft>
                <a:spcPts val="0"/>
              </a:spcAft>
            </a:pPr>
            <a:endParaRPr lang="ru-RU" sz="2800" b="1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853440" eaLnBrk="0" hangingPunct="0">
              <a:spcBef>
                <a:spcPts val="190"/>
              </a:spcBef>
              <a:spcAft>
                <a:spcPts val="0"/>
              </a:spcAft>
            </a:pPr>
            <a:endParaRPr lang="ru-RU" sz="2800" b="1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342900" lvl="0" indent="-285750" eaLnBrk="0" hangingPunct="0">
              <a:lnSpc>
                <a:spcPct val="83000"/>
              </a:lnSpc>
              <a:spcBef>
                <a:spcPts val="56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65785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приложении к протоколу заседаний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содержатся характеристики,</a:t>
            </a:r>
            <a:r>
              <a:rPr lang="ru-RU" spc="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представления</a:t>
            </a:r>
            <a:r>
              <a:rPr lang="ru-RU" spc="-9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ru-RU" spc="-9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обучающегося,</a:t>
            </a:r>
            <a:r>
              <a:rPr lang="ru-RU" spc="-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рисунки ребёнка</a:t>
            </a:r>
            <a:endParaRPr lang="ru-RU" sz="1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15"/>
              </a:spcBef>
              <a:spcAft>
                <a:spcPts val="0"/>
              </a:spcAft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 eaLnBrk="0" hangingPunct="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65785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</a:t>
            </a:r>
            <a:r>
              <a:rPr lang="ru-RU" spc="-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итогам</a:t>
            </a:r>
            <a:r>
              <a:rPr lang="ru-RU" spc="-7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обследования</a:t>
            </a:r>
            <a:r>
              <a:rPr lang="ru-RU" spc="-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каждым</a:t>
            </a:r>
            <a:r>
              <a:rPr lang="ru-RU" spc="-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специалистом</a:t>
            </a:r>
            <a:r>
              <a:rPr lang="ru-RU" spc="-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pc="-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последующего обсуждения</a:t>
            </a:r>
            <a:r>
              <a:rPr lang="ru-RU" spc="-8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ru-RU" spc="-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pc="-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составляется</a:t>
            </a:r>
            <a:r>
              <a:rPr lang="ru-RU" spc="-8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коллегиальное</a:t>
            </a:r>
            <a:r>
              <a:rPr lang="ru-RU" b="1" spc="-8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заключение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spc="-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содержащее обобщенную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характеристику обучающегося и рекомендации по</a:t>
            </a:r>
            <a:r>
              <a:rPr lang="ru-RU" spc="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организации</a:t>
            </a:r>
            <a:r>
              <a:rPr lang="ru-RU" spc="-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психолого-педагогического</a:t>
            </a:r>
            <a:r>
              <a:rPr lang="ru-RU" spc="-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сопровождения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5"/>
              </a:spcBef>
              <a:spcAft>
                <a:spcPts val="0"/>
              </a:spcAft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471170" lvl="0" indent="-285750" eaLnBrk="0" hangingPunct="0">
              <a:lnSpc>
                <a:spcPct val="82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65785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</a:t>
            </a:r>
            <a:r>
              <a:rPr lang="ru-RU" spc="-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проведения</a:t>
            </a:r>
            <a:r>
              <a:rPr lang="ru-RU" spc="-1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обследования</a:t>
            </a:r>
            <a:r>
              <a:rPr lang="ru-RU" spc="-1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необходимо</a:t>
            </a:r>
            <a:r>
              <a:rPr lang="ru-RU" spc="-1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согласие</a:t>
            </a:r>
            <a:r>
              <a:rPr lang="ru-RU" spc="-1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родителей</a:t>
            </a:r>
            <a:r>
              <a:rPr lang="ru-RU" spc="-1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законных представителей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sz="1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45"/>
              </a:spcBef>
              <a:spcAft>
                <a:spcPts val="0"/>
              </a:spcAft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326390" lvl="0" indent="-285750" eaLnBrk="0" hangingPunct="0">
              <a:lnSpc>
                <a:spcPct val="82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65785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</a:t>
            </a:r>
            <a:r>
              <a:rPr lang="ru-RU" spc="-9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проведения</a:t>
            </a:r>
            <a:r>
              <a:rPr lang="ru-RU" spc="-9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коррекционной</a:t>
            </a:r>
            <a:r>
              <a:rPr lang="ru-RU" spc="-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pc="-9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развивающей</a:t>
            </a:r>
            <a:r>
              <a:rPr lang="ru-RU" spc="-9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работы</a:t>
            </a:r>
            <a:r>
              <a:rPr lang="ru-RU" spc="-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также</a:t>
            </a:r>
            <a:r>
              <a:rPr lang="ru-RU" spc="-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необходимо согласие</a:t>
            </a:r>
            <a:r>
              <a:rPr lang="ru-RU" spc="-1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родителей</a:t>
            </a:r>
            <a:r>
              <a:rPr lang="ru-RU" spc="-1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(законных</a:t>
            </a:r>
            <a:r>
              <a:rPr lang="ru-RU" spc="-1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представителей)</a:t>
            </a:r>
            <a:endParaRPr lang="ru-RU" sz="10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7528" y="269218"/>
            <a:ext cx="10855497" cy="5591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Режим деятельности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Периодичность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проведения заседаний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определяется запросом Организации на обследование и организацию комплексного сопровождения обучающихся и отражается в графике проведения заседаний.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Заседания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подразделяются на плановые и внеплановые.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Плановые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заседания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проводятся в соответствии с графиком проведения, но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реже одного раза в полугодие,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для оценки динамики обучения и коррекции для внесения (при необходимости) изменений и дополнений в рекомендации по организации психолого-педагогического сопровождения обучающихся.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Внеплановые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заседания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проводятся: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при зачислении нового обучающегося, нуждающегося в психолого-педагогическом сопровождении; - при отрицательной (положительной) динамике обучения и развития обучающегося;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при возникновении новых обстоятельств, влияющих на обучение и развитие обучающегося в соответствии с запросами родителей (законных представителей) обучающегося, педагогических и руководящих работников Организации;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с целью решения конфликтных ситуаций и других случаях.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4029" y="582250"/>
            <a:ext cx="1080654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Порядок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обращения в психолого-педагогической консилиум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05118" y="1203747"/>
            <a:ext cx="752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Действия при появлении в контингенте обучающегося с ОВЗ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31026" y="2453109"/>
            <a:ext cx="5278581" cy="3361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Прием обучающегося с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ОВЗ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Уже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имеется заключение ПМПК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Рекомендована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АОП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Рекомендовано сопровождение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специалистами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(педагог-психолог, учитель-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логопед,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учитель-дефектолог,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сурдопедагог,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тифлопедагог);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Определены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условия получения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40879" y="2502558"/>
            <a:ext cx="49959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Выявление обучающихся с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ООП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Имеются трудности в усвоении основной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образовательной программы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(адаптационные, поведенческие,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интеллектуальные, речевые и т.д.);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Требуется обследование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специалистами</a:t>
            </a:r>
          </a:p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Необходимо направление в ПМПК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определения образовательного маршрута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обучающегося</a:t>
            </a:r>
          </a:p>
        </p:txBody>
      </p:sp>
    </p:spTree>
    <p:extLst>
      <p:ext uri="{BB962C8B-B14F-4D97-AF65-F5344CB8AC3E}">
        <p14:creationId xmlns:p14="http://schemas.microsoft.com/office/powerpoint/2010/main" val="31008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273" y="654352"/>
            <a:ext cx="1129699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Прием обучающегося с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ОВЗ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796" y="2463390"/>
            <a:ext cx="1058394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Копия заключения ПМПК хранится в личном деле обучающегося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Заявление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родителей на имя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руководителя ДОО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создании специальных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условий обучения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воспитания.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Письменное согласие родителей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(законных представителей)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проведение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обследования специалистами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Незамедлительная передача информации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 обучающемся с ОВЗ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членам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(копия заключения ПМПК, согласие родителей).</a:t>
            </a:r>
          </a:p>
        </p:txBody>
      </p:sp>
    </p:spTree>
    <p:extLst>
      <p:ext uri="{BB962C8B-B14F-4D97-AF65-F5344CB8AC3E}">
        <p14:creationId xmlns:p14="http://schemas.microsoft.com/office/powerpoint/2010/main" val="9586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9338" y="503124"/>
            <a:ext cx="1106424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Выявление обучающегося с ООП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(Направление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ПМПК. Запрос педагога)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6178" y="2168098"/>
            <a:ext cx="10830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Наблюдение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Составление педагогической характеристики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обучающегося.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Обращение к специалистам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(журнал обращения к специалистам).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Письменное информирование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родителей (законных представителей)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 имеющихся трудностях +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письменное согласие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родителей (законных представителей) 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проведение обследования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специалистами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Составление характеристик, рекомендаций специалистами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Заседание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(в присутствии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родителей (законных представителей)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письменным информированием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результатах обследования) с письменной рекомендацией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обратиться 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ПМПК для уточнения образовательного маршрута.</a:t>
            </a:r>
          </a:p>
        </p:txBody>
      </p:sp>
    </p:spTree>
    <p:extLst>
      <p:ext uri="{BB962C8B-B14F-4D97-AF65-F5344CB8AC3E}">
        <p14:creationId xmlns:p14="http://schemas.microsoft.com/office/powerpoint/2010/main" val="2212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1094" y="690890"/>
            <a:ext cx="1082623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Запрос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родителей</a:t>
            </a:r>
          </a:p>
          <a:p>
            <a:pPr algn="ctr"/>
            <a:endParaRPr lang="ru-RU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Обращение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 специалистам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(журнал обращения к специалистам).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Письменное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согласие родителей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(законных представителей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проведение обследования специалистами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педагогической характеристики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обучающегося.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Составление психолого-педагогических представлений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специалистами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Заседание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(в присутствии родителей с письменным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информированием 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результатах обследования), формирование пакета для ПМПК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Пакет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документов для ПМПК выдается под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подпись родителей (законных представителей).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Второй экземпляр документов с печатью и подписью директора,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отметкой о том, что родитель (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законный представитель) согласен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рекомендациями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остается 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2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8446" y="514313"/>
            <a:ext cx="108742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Если ребенок посещает образовательную организацию, то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родители (законные представители) обязаны предоставить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ПМПК пакет документов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направление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образовательной организации с печатью и подписью Директора;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заключение </a:t>
            </a:r>
            <a:r>
              <a:rPr lang="ru-RU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образовательной организации;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характеристика обучающегося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выданная образовательной организацией – оригинал, заверенный печатью  образовательной организации;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Представление психолого-педагогического консилиума образовательной организации (специалиста (специалистов), осуществляющего психолого-педагогическое сопровождение обучающегося)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самостоятельной продуктивной деятельности ребенка.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754" y="5549731"/>
            <a:ext cx="11155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 документы, касающиеся детей 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ограниченными возможностями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здоровья или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детей 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временным трудностями в обучении,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должны составляться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форме, указанной в Положении 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2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2589" y="214291"/>
            <a:ext cx="1099773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Инвалид (до 18 лет ребёнок-инвалид) –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социальной защиты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причин первичной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2" descr="https://cf.ppt-online.org/files/slide/n/N8Mbns2WPvl06iujVgSQpc1YFZXGAar43dJqDU/slide-11.jpg"/>
          <p:cNvPicPr>
            <a:picLocks noChangeAspect="1" noChangeArrowheads="1"/>
          </p:cNvPicPr>
          <p:nvPr/>
        </p:nvPicPr>
        <p:blipFill>
          <a:blip r:embed="rId2"/>
          <a:srcRect t="21741" b="4579"/>
          <a:stretch>
            <a:fillRect/>
          </a:stretch>
        </p:blipFill>
        <p:spPr bwMode="auto">
          <a:xfrm>
            <a:off x="2176147" y="1702799"/>
            <a:ext cx="7896212" cy="4357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5" y="6303145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присваивает статус РЕБЁНОК-ИНВАЛИД / ИНВАЛИД ?</a:t>
            </a:r>
          </a:p>
        </p:txBody>
      </p:sp>
    </p:spTree>
    <p:extLst>
      <p:ext uri="{BB962C8B-B14F-4D97-AF65-F5344CB8AC3E}">
        <p14:creationId xmlns:p14="http://schemas.microsoft.com/office/powerpoint/2010/main" val="17709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47652" y="430347"/>
            <a:ext cx="11147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Проведение заседания.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Примерная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форма протокола заседания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7652" y="1977189"/>
            <a:ext cx="110106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Проводимые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заседания фиксируются в журнале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учета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заседаний 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обучающихся, прошедших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 указанием вида консилиума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(плановый или внеплановый) и тематики заседания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Тематика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определяется реальным содержанием и запросом ОО.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может быть: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утверждение плана работы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утверждение плана мероприятий по выявлению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бучающихся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особыми образовательными потребностями;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проведение комплексного обследования обучающегося;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обсуждение результатов комплексного обследования;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обсуждение результатов образовательной,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воспитательной 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коррекционной работы с обучающимся;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зачисление обучающихся на коррекционные занятия;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направление обучающихся в ПМПК;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составление и утверждение индивидуальных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образовательных маршрутов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(по форме определяемой образовательной организацией);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экспертиза адаптированных основных образовательных программ ОО;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оценка эффективности и анализ результатов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коррекционно-развивающей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работы с обучающимися;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другие варианты тематик.</a:t>
            </a:r>
          </a:p>
        </p:txBody>
      </p:sp>
    </p:spTree>
    <p:extLst>
      <p:ext uri="{BB962C8B-B14F-4D97-AF65-F5344CB8AC3E}">
        <p14:creationId xmlns:p14="http://schemas.microsoft.com/office/powerpoint/2010/main" val="27923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038198" y="136165"/>
            <a:ext cx="1085056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Шапка/официальный бланк ОО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Протокол заседания психолого-педагогического консилиума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наименование ОО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от «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Присутствовали: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И.О. Фамилия (должность в ОО, роль в </a:t>
            </a: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), И.О. Фамилия (мать/отец ФИО обучающегося)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endParaRPr lang="ru-RU" alt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Повестка дня: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Ход заседания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Решение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Приложения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(характеристики, представления на обучающегося, результаты продуктивной деятельности обучающегося, копии рабочих тетрадей, контрольных и проверочных работ и другие необходимые материалы)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Председатель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И.О. Фамилия Члены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9301941" y="4892781"/>
            <a:ext cx="2751513" cy="184798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685800"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оформляется не позднее пяти рабочих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дней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после заседания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подписывается всеми участниками заседания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8198" y="5724591"/>
            <a:ext cx="4906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присутствующие на заседании: И.О</a:t>
            </a:r>
            <a:r>
              <a:rPr lang="ru-RU" alt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Фамилия</a:t>
            </a:r>
            <a:endParaRPr lang="ru-RU" altLang="ru-RU" sz="1600" dirty="0">
              <a:solidFill>
                <a:schemeClr val="accent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2412" y="0"/>
            <a:ext cx="9105901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33613"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Шапка/официальный бланк ОО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Коллегиальное заключение психолого-педагогического консилиума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(наименование образовательной организации) Дата «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сведения ФИО обучающегося: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рождения обучающегося:	Класс/группа: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Причина направления на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Коллегиальное заключение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 об имеющихся у ребенка трудностях (без указания диагноза) в развитии, обучении, адаптации (исходя из актуального запроса) и о мерах, </a:t>
            </a: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необходимых для разрешения этих трудностей, включая определение видов, сроков оказания психолого-медико-педагогической помощи.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педагогам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…………………………………………………………………………………………………………………….. Приложение: (планы коррекционно-развивающей работы, индивидуальный образовательный маршрут и другие необходимые материалы):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М.П.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И.О. Фамилия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Члены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И.О. Фамилия И.О. Фамилия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решением ознакомлен (а)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(подпись и ФИО (полностью) родителя (законного представителя)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решением согласен(а)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(подпись и ФИО (полностью) родителя (законного представителя)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решением согласен(а) частично, не согласен(а) с пунктами: 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(подпись и ФИО (полностью) родителя (законного представителя)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358312" y="0"/>
            <a:ext cx="2833687" cy="6719887"/>
            <a:chOff x="13180" y="85"/>
            <a:chExt cx="5916" cy="10582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3190" y="95"/>
              <a:ext cx="5896" cy="10542"/>
            </a:xfrm>
            <a:custGeom>
              <a:avLst/>
              <a:gdLst>
                <a:gd name="T0" fmla="*/ 5895 w 5896"/>
                <a:gd name="T1" fmla="*/ 0 h 10542"/>
                <a:gd name="T2" fmla="*/ 0 w 5896"/>
                <a:gd name="T3" fmla="*/ 0 h 10542"/>
                <a:gd name="T4" fmla="*/ 0 w 5896"/>
                <a:gd name="T5" fmla="*/ 10541 h 10542"/>
                <a:gd name="T6" fmla="*/ 5895 w 5896"/>
                <a:gd name="T7" fmla="*/ 10541 h 10542"/>
                <a:gd name="T8" fmla="*/ 5895 w 5896"/>
                <a:gd name="T9" fmla="*/ 0 h 10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6" h="10542">
                  <a:moveTo>
                    <a:pt x="5895" y="0"/>
                  </a:moveTo>
                  <a:lnTo>
                    <a:pt x="0" y="0"/>
                  </a:lnTo>
                  <a:lnTo>
                    <a:pt x="0" y="10541"/>
                  </a:lnTo>
                  <a:lnTo>
                    <a:pt x="5895" y="10541"/>
                  </a:lnTo>
                  <a:lnTo>
                    <a:pt x="5895" y="0"/>
                  </a:lnTo>
                  <a:close/>
                </a:path>
              </a:pathLst>
            </a:custGeom>
            <a:solidFill>
              <a:srgbClr val="FFF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3190" y="85"/>
              <a:ext cx="5896" cy="10582"/>
              <a:chOff x="13190" y="85"/>
              <a:chExt cx="5896" cy="10582"/>
            </a:xfrm>
          </p:grpSpPr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3190" y="85"/>
                <a:ext cx="5896" cy="10582"/>
              </a:xfrm>
              <a:custGeom>
                <a:avLst/>
                <a:gdLst>
                  <a:gd name="T0" fmla="*/ 0 w 5896"/>
                  <a:gd name="T1" fmla="*/ 0 h 10582"/>
                  <a:gd name="T2" fmla="*/ 0 w 5896"/>
                  <a:gd name="T3" fmla="*/ 10581 h 10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96" h="10582">
                    <a:moveTo>
                      <a:pt x="0" y="0"/>
                    </a:moveTo>
                    <a:lnTo>
                      <a:pt x="0" y="10581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3190" y="85"/>
                <a:ext cx="5896" cy="10582"/>
              </a:xfrm>
              <a:custGeom>
                <a:avLst/>
                <a:gdLst>
                  <a:gd name="T0" fmla="*/ 5895 w 5896"/>
                  <a:gd name="T1" fmla="*/ 0 h 10582"/>
                  <a:gd name="T2" fmla="*/ 5895 w 5896"/>
                  <a:gd name="T3" fmla="*/ 10581 h 10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96" h="10582">
                    <a:moveTo>
                      <a:pt x="5895" y="0"/>
                    </a:moveTo>
                    <a:lnTo>
                      <a:pt x="5895" y="10581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3180" y="85"/>
              <a:ext cx="5916" cy="20"/>
            </a:xfrm>
            <a:custGeom>
              <a:avLst/>
              <a:gdLst>
                <a:gd name="T0" fmla="*/ 0 w 5916"/>
                <a:gd name="T1" fmla="*/ 20 h 20"/>
                <a:gd name="T2" fmla="*/ 5915 w 5916"/>
                <a:gd name="T3" fmla="*/ 20 h 20"/>
                <a:gd name="T4" fmla="*/ 5915 w 5916"/>
                <a:gd name="T5" fmla="*/ 0 h 20"/>
                <a:gd name="T6" fmla="*/ 0 w 5916"/>
                <a:gd name="T7" fmla="*/ 0 h 20"/>
                <a:gd name="T8" fmla="*/ 0 w 591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6" h="20">
                  <a:moveTo>
                    <a:pt x="0" y="20"/>
                  </a:moveTo>
                  <a:lnTo>
                    <a:pt x="5915" y="20"/>
                  </a:lnTo>
                  <a:lnTo>
                    <a:pt x="5915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3180" y="10636"/>
              <a:ext cx="5916" cy="1"/>
            </a:xfrm>
            <a:custGeom>
              <a:avLst/>
              <a:gdLst>
                <a:gd name="T0" fmla="*/ 0 w 5916"/>
                <a:gd name="T1" fmla="*/ 0 h 1"/>
                <a:gd name="T2" fmla="*/ 5915 w 591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16" h="1">
                  <a:moveTo>
                    <a:pt x="0" y="0"/>
                  </a:moveTo>
                  <a:lnTo>
                    <a:pt x="5915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363101" y="169481"/>
            <a:ext cx="2824108" cy="688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910" marR="318135" indent="-635" algn="ctr" eaLnBrk="0" hangingPunct="0">
              <a:lnSpc>
                <a:spcPct val="103000"/>
              </a:lnSpc>
              <a:spcBef>
                <a:spcPts val="495"/>
              </a:spcBef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Коллегиальное заключение </a:t>
            </a:r>
            <a:r>
              <a:rPr lang="ru-RU" sz="13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ППк</a:t>
            </a:r>
            <a:r>
              <a:rPr lang="ru-RU" sz="13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подписывается</a:t>
            </a:r>
            <a:r>
              <a:rPr lang="ru-RU" sz="1300" i="1" u="sng" spc="-5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специалистами</a:t>
            </a:r>
            <a:r>
              <a:rPr lang="ru-RU" sz="1300" i="1" spc="-35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300" i="1" spc="-435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</a:t>
            </a:r>
            <a:r>
              <a:rPr lang="ru-RU" sz="1300" i="1" spc="-5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</a:t>
            </a:r>
            <a:r>
              <a:rPr lang="ru-RU" sz="1300" i="1" spc="-5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ППк</a:t>
            </a:r>
            <a:r>
              <a:rPr lang="ru-RU" sz="1300" i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" marR="387350" algn="ctr" eaLnBrk="0" hangingPunct="0">
              <a:lnSpc>
                <a:spcPct val="103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доводится</a:t>
            </a:r>
            <a:r>
              <a:rPr lang="ru-RU" sz="1300" i="1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1300" i="1" u="sng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r>
              <a:rPr lang="ru-RU" sz="1300" i="1" u="sng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1300" i="1" spc="-4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(законных</a:t>
            </a:r>
            <a:r>
              <a:rPr lang="ru-RU" sz="13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представителей)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7035" marR="429895" algn="ctr" eaLnBrk="0" hangingPunct="0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300" i="1" u="sng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</a:t>
            </a:r>
            <a:r>
              <a:rPr lang="ru-RU" sz="1300" i="1" u="sng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</a:t>
            </a:r>
            <a:r>
              <a:rPr lang="ru-RU" sz="1300" i="1" u="sng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заседания</a:t>
            </a:r>
            <a: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300" i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1300" i="1" spc="-43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также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4470" marR="229870" indent="1905" algn="ctr" eaLnBrk="0" hangingPunct="0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сведения </a:t>
            </a:r>
            <a:r>
              <a:rPr lang="ru-RU" sz="1300" i="1" dirty="0" err="1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работников,</a:t>
            </a:r>
            <a:r>
              <a:rPr lang="ru-RU" sz="1300" i="1" spc="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участвующих в психолого-</a:t>
            </a:r>
            <a:r>
              <a:rPr lang="ru-RU" sz="1300" i="1" spc="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spc="-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педагогическом</a:t>
            </a:r>
            <a:r>
              <a:rPr lang="ru-RU" sz="1300" i="1" spc="-10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spc="-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сопровождении,</a:t>
            </a:r>
            <a:r>
              <a:rPr lang="ru-RU" sz="1300" i="1" spc="-8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 smtClean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1300" i="1" spc="-435" dirty="0" smtClean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позднее</a:t>
            </a:r>
            <a:r>
              <a:rPr lang="ru-RU" sz="1300" i="1" spc="-20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 smtClean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трех рабочих</a:t>
            </a:r>
            <a:r>
              <a:rPr lang="ru-RU" sz="1300" i="1" spc="-40" dirty="0" smtClean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дней</a:t>
            </a:r>
            <a:r>
              <a:rPr lang="ru-RU" sz="1300" i="1" spc="-40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</a:t>
            </a:r>
            <a:r>
              <a:rPr lang="ru-RU" sz="1300" i="1" spc="-3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 smtClean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</a:t>
            </a:r>
            <a:r>
              <a:rPr lang="ru-RU" sz="1300" i="1" spc="-435" dirty="0" smtClean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заседания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>
              <a:spcBef>
                <a:spcPts val="50"/>
              </a:spcBef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7035" marR="430530" algn="ctr" eaLnBrk="0" hangingPunct="0">
              <a:spcAft>
                <a:spcPts val="0"/>
              </a:spcAft>
            </a:pP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sz="1300" b="1" i="1" spc="-4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</a:t>
            </a:r>
            <a:r>
              <a:rPr lang="ru-RU" sz="1300" b="1" i="1" spc="-4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300" b="1" i="1" spc="-5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согласен</a:t>
            </a:r>
            <a:r>
              <a:rPr lang="ru-RU" sz="1300" b="1" i="1" spc="-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7035" marR="430530" algn="ctr" eaLnBrk="0" hangingPunct="0">
              <a:spcBef>
                <a:spcPts val="90"/>
              </a:spcBef>
              <a:spcAft>
                <a:spcPts val="0"/>
              </a:spcAft>
            </a:pPr>
            <a:r>
              <a:rPr lang="ru-RU" sz="1300" b="1" i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</a:t>
            </a:r>
            <a:r>
              <a:rPr lang="ru-RU" sz="1300" b="1" i="1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заключением</a:t>
            </a:r>
            <a:r>
              <a:rPr lang="ru-RU" sz="1300" b="1" i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300" b="1" i="1" spc="-4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795" marR="417195" indent="1905" algn="ctr" eaLnBrk="0" hangingPunct="0">
              <a:lnSpc>
                <a:spcPct val="103000"/>
              </a:lnSpc>
              <a:spcBef>
                <a:spcPts val="90"/>
              </a:spcBef>
              <a:spcAft>
                <a:spcPts val="0"/>
              </a:spcAft>
            </a:pP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фиксируется письменно, а</a:t>
            </a:r>
            <a:r>
              <a:rPr lang="ru-RU" sz="1300" b="1" i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</a:t>
            </a:r>
            <a:r>
              <a:rPr lang="ru-RU" sz="1300" b="1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идёт</a:t>
            </a:r>
            <a:r>
              <a:rPr lang="ru-RU" sz="1300" b="1" i="1" spc="-5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300" b="1" i="1" spc="-7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ранее</a:t>
            </a:r>
            <a:r>
              <a:rPr lang="ru-RU" sz="1300" b="1" i="1" spc="-4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spc="-43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13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определённому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маршруту в</a:t>
            </a:r>
            <a:r>
              <a:rPr lang="ru-RU" sz="1300" b="1" i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1300" b="1" i="1" spc="-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300" b="1" i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ФГОС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>
              <a:spcBef>
                <a:spcPts val="10"/>
              </a:spcBef>
              <a:spcAft>
                <a:spcPts val="0"/>
              </a:spcAft>
            </a:pPr>
            <a:r>
              <a:rPr lang="ru-RU" sz="1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850" marR="221615" indent="1270" algn="ctr" eaLnBrk="0" hangingPunct="0">
              <a:lnSpc>
                <a:spcPct val="103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Коллег</a:t>
            </a:r>
            <a:r>
              <a:rPr lang="ru-RU" sz="13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заключение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z="13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основанием</a:t>
            </a:r>
            <a:r>
              <a:rPr lang="ru-RU" sz="1300" i="1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300" i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1300" i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.-</a:t>
            </a:r>
            <a:r>
              <a:rPr lang="ru-RU" sz="13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пед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300" i="1" spc="-4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</a:t>
            </a:r>
            <a:r>
              <a:rPr lang="ru-RU" sz="13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обучающегося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3936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49468" y="261543"/>
            <a:ext cx="1095435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Рекомендации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по организации психолого-педагогического сопровождения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обучающегося с ОВЗ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конкретизируют, дополняют рекомендации ПМПК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могут включать в том числе: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разработку адаптированной образовательной программы;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разработку индивидуального учебного плана обучающегося;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адаптацию дидактических материалов;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использование специальных пособий и дидактических материалов;</a:t>
            </a:r>
            <a:r>
              <a:rPr lang="ru-RU" alt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специальных технических средств обучения коллективного </a:t>
            </a:r>
            <a:r>
              <a:rPr lang="ru-RU" altLang="ru-RU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индивидуального </a:t>
            </a:r>
            <a:r>
              <a:rPr lang="ru-RU" alt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пользования, средств альтернативной коммуникации;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58800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49468" y="3573644"/>
            <a:ext cx="1102821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предоставление услуг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тьютора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/ ассистента (помощника), оказывающего обучающемуся необходимую техническую помощь, услуг по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сурдопереводу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тифлопереводу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тифлосурдопереводу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в том числе на период: адаптации обучающегося в Организации, на постоянной основе; индивидуально или на группу обучающихся;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проведение групповых и (или) индивидуальных коррекционных занятий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0778" y="5556449"/>
            <a:ext cx="10946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lang="ru-RU" altLang="ru-RU" b="1" i="1" dirty="0">
                <a:solidFill>
                  <a:schemeClr val="accent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Рекомендации по организации психолого-педагогического сопровождения обучающихся реализуются на основании письменного согласия родителей (законных представителей).</a:t>
            </a:r>
            <a:endParaRPr lang="ru-RU" altLang="ru-RU" b="1" dirty="0">
              <a:solidFill>
                <a:schemeClr val="accent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9461" y="2369869"/>
            <a:ext cx="11080087" cy="351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9770" indent="-4909820" algn="ctr" eaLnBrk="0" hangingPunct="0">
              <a:lnSpc>
                <a:spcPct val="93000"/>
              </a:lnSpc>
              <a:spcBef>
                <a:spcPts val="38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Контроль</a:t>
            </a:r>
            <a:r>
              <a:rPr lang="ru-RU" sz="2000" b="1" spc="85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выполнения</a:t>
            </a:r>
            <a:r>
              <a:rPr lang="ru-RU" sz="2000" b="1" spc="545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рекомендаций</a:t>
            </a:r>
            <a:r>
              <a:rPr lang="ru-RU" sz="2000" b="1" spc="485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-</a:t>
            </a:r>
            <a:r>
              <a:rPr lang="ru-RU" sz="2000" b="1" spc="54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одна</a:t>
            </a:r>
            <a:r>
              <a:rPr lang="ru-RU" sz="2000" b="1" spc="52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</a:t>
            </a:r>
            <a:r>
              <a:rPr lang="ru-RU" sz="2000" b="1" spc="525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важных</a:t>
            </a:r>
            <a:r>
              <a:rPr lang="ru-RU" sz="2000" b="1" spc="525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задач  </a:t>
            </a:r>
            <a:r>
              <a:rPr lang="ru-RU" sz="2000" b="1" spc="-65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ts val="40"/>
              </a:spcBef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742950" marR="1299845" lvl="1" indent="-285750" algn="ctr" eaLnBrk="0" hangingPunct="0">
              <a:lnSpc>
                <a:spcPct val="125000"/>
              </a:lnSpc>
              <a:spcAft>
                <a:spcPts val="0"/>
              </a:spcAft>
              <a:buSzPts val="2800"/>
              <a:buFont typeface="Symbol" panose="05050102010706020507" pitchFamily="18" charset="2"/>
              <a:buChar char="-"/>
              <a:tabLst>
                <a:tab pos="1061085" algn="l"/>
              </a:tabLst>
            </a:pP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порядок</a:t>
            </a:r>
            <a:r>
              <a:rPr lang="ru-RU" spc="-9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контроля</a:t>
            </a:r>
            <a:r>
              <a:rPr lang="ru-RU" spc="-9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выполнения</a:t>
            </a:r>
            <a:r>
              <a:rPr lang="ru-RU" spc="-7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рекомендаций</a:t>
            </a:r>
            <a:r>
              <a:rPr lang="ru-RU" spc="-11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pc="-8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определяется </a:t>
            </a:r>
            <a:r>
              <a:rPr lang="ru-RU" spc="-685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образовательной</a:t>
            </a:r>
            <a:r>
              <a:rPr lang="ru-RU" spc="-2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организацией,</a:t>
            </a:r>
            <a:r>
              <a:rPr lang="ru-RU" spc="-2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членами</a:t>
            </a:r>
            <a:r>
              <a:rPr lang="ru-RU" spc="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консилиума</a:t>
            </a:r>
          </a:p>
          <a:p>
            <a:pPr algn="ctr" eaLnBrk="0" hangingPunct="0">
              <a:spcBef>
                <a:spcPts val="45"/>
              </a:spcBef>
              <a:spcAft>
                <a:spcPts val="0"/>
              </a:spcAft>
            </a:pP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742950" marR="664845" lvl="1" indent="-285750" algn="ctr" eaLnBrk="0" hangingPunct="0">
              <a:lnSpc>
                <a:spcPct val="93000"/>
              </a:lnSpc>
              <a:spcAft>
                <a:spcPts val="0"/>
              </a:spcAft>
              <a:buSzPts val="2800"/>
              <a:buFont typeface="Symbol" panose="05050102010706020507" pitchFamily="18" charset="2"/>
              <a:buChar char="-"/>
              <a:tabLst>
                <a:tab pos="1082675" algn="l"/>
              </a:tabLst>
            </a:pP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механизм</a:t>
            </a:r>
            <a:r>
              <a:rPr lang="ru-RU" spc="-9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pc="-8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график</a:t>
            </a:r>
            <a:r>
              <a:rPr lang="ru-RU" spc="-9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проведения</a:t>
            </a:r>
            <a:r>
              <a:rPr lang="ru-RU" spc="-10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контроля</a:t>
            </a:r>
            <a:r>
              <a:rPr lang="ru-RU" spc="-9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выполнения</a:t>
            </a:r>
            <a:r>
              <a:rPr lang="ru-RU" spc="-8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рекомендаций</a:t>
            </a:r>
            <a:r>
              <a:rPr lang="ru-RU" spc="-68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pc="-685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 marR="664845" lvl="1" algn="ctr" eaLnBrk="0" hangingPunct="0">
              <a:lnSpc>
                <a:spcPct val="93000"/>
              </a:lnSpc>
              <a:spcAft>
                <a:spcPts val="0"/>
              </a:spcAft>
              <a:buSzPts val="2800"/>
              <a:tabLst>
                <a:tab pos="1082675" algn="l"/>
              </a:tabLst>
            </a:pPr>
            <a:r>
              <a:rPr lang="ru-RU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должен быть понятен всем участникам образовательных</a:t>
            </a:r>
            <a:r>
              <a:rPr lang="ru-RU" spc="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отношений</a:t>
            </a:r>
          </a:p>
          <a:p>
            <a:pPr algn="ctr" eaLnBrk="0" hangingPunct="0">
              <a:spcBef>
                <a:spcPts val="20"/>
              </a:spcBef>
              <a:spcAft>
                <a:spcPts val="0"/>
              </a:spcAft>
            </a:pP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742950" marR="991235" lvl="1" indent="-285750" algn="ctr" eaLnBrk="0" hangingPunct="0">
              <a:lnSpc>
                <a:spcPct val="93000"/>
              </a:lnSpc>
              <a:spcAft>
                <a:spcPts val="0"/>
              </a:spcAft>
              <a:buSzPts val="2800"/>
              <a:buFont typeface="Symbol" panose="05050102010706020507" pitchFamily="18" charset="2"/>
              <a:buChar char="-"/>
              <a:tabLst>
                <a:tab pos="1061085" algn="l"/>
              </a:tabLst>
            </a:pP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программа</a:t>
            </a:r>
            <a:r>
              <a:rPr lang="ru-RU" spc="-2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сопровождения</a:t>
            </a:r>
            <a:r>
              <a:rPr lang="ru-RU" spc="-3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должна</a:t>
            </a:r>
            <a:r>
              <a:rPr lang="ru-RU" spc="-2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иметь</a:t>
            </a:r>
            <a:r>
              <a:rPr lang="ru-RU" spc="-1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возможность</a:t>
            </a:r>
            <a:r>
              <a:rPr lang="ru-RU" spc="-2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внесения</a:t>
            </a:r>
            <a:r>
              <a:rPr lang="ru-RU" spc="-3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pc="-685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нее</a:t>
            </a:r>
            <a:r>
              <a:rPr lang="ru-RU" spc="-3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корректировок</a:t>
            </a:r>
            <a:r>
              <a:rPr lang="ru-RU" spc="-2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pc="-3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учетом</a:t>
            </a:r>
            <a:r>
              <a:rPr lang="ru-RU" spc="-3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результатов</a:t>
            </a:r>
            <a:r>
              <a:rPr lang="ru-RU" spc="-3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эффективности рекомендаций</a:t>
            </a:r>
            <a:r>
              <a:rPr lang="ru-RU" spc="-105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10681" y="0"/>
            <a:ext cx="11042774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9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9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9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регистрации коллегиальных заключений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01822"/>
              </p:ext>
            </p:extLst>
          </p:nvPr>
        </p:nvGraphicFramePr>
        <p:xfrm>
          <a:off x="1274268" y="2516740"/>
          <a:ext cx="10515600" cy="1582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4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4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519">
                <a:tc>
                  <a:txBody>
                    <a:bodyPr/>
                    <a:lstStyle/>
                    <a:p>
                      <a:pPr marL="90805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algn="ctr"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 marR="226060" algn="ctr" eaLnBrk="0" hangingPunct="0">
                        <a:lnSpc>
                          <a:spcPct val="103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7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обучающегося,</a:t>
                      </a:r>
                      <a:r>
                        <a:rPr lang="ru-RU" sz="1700" spc="-4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класс/</a:t>
                      </a:r>
                      <a:r>
                        <a:rPr lang="ru-RU" sz="17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352425" algn="ctr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r>
                        <a:rPr lang="ru-RU" sz="17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654050" algn="ctr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7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</a:t>
                      </a:r>
                      <a:r>
                        <a:rPr lang="ru-RU" sz="1700" spc="-4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483870" algn="ctr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</a:t>
                      </a:r>
                      <a:r>
                        <a:rPr lang="ru-RU" sz="17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 в</a:t>
                      </a:r>
                      <a:r>
                        <a:rPr lang="ru-RU" sz="1700" spc="-4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47650" algn="ctr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7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Коллегиальное</a:t>
                      </a:r>
                      <a:r>
                        <a:rPr lang="ru-RU" sz="1700" spc="-4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69925" algn="ctr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7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922">
                <a:tc gridSpan="2"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Горизонтальный свиток 5"/>
          <p:cNvSpPr/>
          <p:nvPr/>
        </p:nvSpPr>
        <p:spPr>
          <a:xfrm>
            <a:off x="2194560" y="4721629"/>
            <a:ext cx="8686800" cy="19119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журнала регистрации коллегиальных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заключений, содержащаяся в Распоряжении Министерства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просвещения РФ от 9 сентября № Р-93 «Об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утверждении примерного Положения О психолого- педагогическом консилиуме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организации»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403" y="286107"/>
            <a:ext cx="109146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</a:pPr>
            <a:r>
              <a:rPr lang="ru-RU" alt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Карта развития обучающегося, получающего психолого-педагогическое </a:t>
            </a:r>
            <a:r>
              <a:rPr lang="ru-RU" alt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сопровождение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</a:pPr>
            <a:endParaRPr lang="ru-RU" altLang="ru-RU" b="1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</a:pPr>
            <a:r>
              <a:rPr lang="ru-RU" alt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(обязательный документ </a:t>
            </a:r>
            <a:r>
              <a:rPr lang="ru-RU" alt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alt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согласно Распоряжению Министерства просвещения РФ от 9 сентября № Р-93 «Об утверждении примерного Положения О психолого-педагогическом консилиуме образовательной организации»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</a:pPr>
            <a:endParaRPr lang="ru-RU" altLang="ru-RU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77875" algn="l"/>
              </a:tabLst>
            </a:pPr>
            <a:r>
              <a:rPr lang="ru-RU" alt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результаты комплексного обследования, характеристика или педагогическое представление на обучающегося;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77875" algn="l"/>
              </a:tabLst>
            </a:pPr>
            <a:r>
              <a:rPr lang="ru-RU" alt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коллегиальное заключение консилиума;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77875" algn="l"/>
              </a:tabLst>
            </a:pPr>
            <a:r>
              <a:rPr lang="ru-RU" alt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копии направлений на ПМПК;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77875" algn="l"/>
              </a:tabLst>
            </a:pPr>
            <a:r>
              <a:rPr lang="ru-RU" alt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согласие родителей (законных представителей) на обследование и психолого-педагогическое сопровождение ребенка;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77875" algn="l"/>
              </a:tabLst>
            </a:pPr>
            <a:r>
              <a:rPr lang="ru-RU" alt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данные об обучении ребенка в группе, данные по коррекционной-развивающей работе, проводимой специалистами психолого-педагогического сопровождения.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</a:pPr>
            <a:endParaRPr lang="ru-RU" altLang="ru-RU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</a:pPr>
            <a:endParaRPr lang="ru-RU" altLang="ru-RU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6087" y="5394651"/>
            <a:ext cx="11055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</a:pPr>
            <a:r>
              <a:rPr lang="ru-RU" altLang="ru-RU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Карта развития хранится у председателя консилиума и выдается руководящим работникам ОО, педагогам и специалистам, работающим с обучающимся.</a:t>
            </a:r>
          </a:p>
        </p:txBody>
      </p:sp>
    </p:spTree>
    <p:extLst>
      <p:ext uri="{BB962C8B-B14F-4D97-AF65-F5344CB8AC3E}">
        <p14:creationId xmlns:p14="http://schemas.microsoft.com/office/powerpoint/2010/main" val="15735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7776" y="651023"/>
            <a:ext cx="11213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Журнал</a:t>
            </a:r>
            <a:r>
              <a:rPr lang="ru-RU" sz="2800" b="1" spc="-7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направлений</a:t>
            </a:r>
            <a:r>
              <a:rPr lang="ru-RU" sz="2800" b="1" spc="685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ru-RU" sz="2800" b="1" spc="-4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ПМПК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38083"/>
              </p:ext>
            </p:extLst>
          </p:nvPr>
        </p:nvGraphicFramePr>
        <p:xfrm>
          <a:off x="1013374" y="2399738"/>
          <a:ext cx="10982672" cy="3713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6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31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7407">
                <a:tc>
                  <a:txBody>
                    <a:bodyPr/>
                    <a:lstStyle/>
                    <a:p>
                      <a:pPr marL="91440"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 marR="313690" eaLnBrk="0" hangingPunct="0">
                        <a:lnSpc>
                          <a:spcPct val="103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обучающегося,</a:t>
                      </a:r>
                      <a:r>
                        <a:rPr lang="ru-RU" sz="1600" spc="-4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класс/</a:t>
                      </a:r>
                      <a:r>
                        <a:rPr lang="ru-RU" sz="16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594360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r>
                        <a:rPr lang="ru-RU" sz="16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418465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6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131445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ru-RU" sz="16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marR="953135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о получении</a:t>
                      </a:r>
                      <a:r>
                        <a:rPr lang="ru-RU" sz="16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r>
                        <a:rPr lang="ru-RU" sz="16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115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marR="1106170" eaLnBrk="0" hangingPunct="0">
                        <a:lnSpc>
                          <a:spcPct val="103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Получено:</a:t>
                      </a:r>
                      <a:r>
                        <a:rPr lang="ru-RU" sz="16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далее</a:t>
                      </a:r>
                      <a:r>
                        <a:rPr lang="ru-RU" sz="16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  <a:r>
                        <a:rPr lang="ru-RU" sz="1600" spc="-4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документов, переданных</a:t>
                      </a:r>
                      <a:r>
                        <a:rPr lang="ru-RU" sz="16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родителям (законным</a:t>
                      </a:r>
                      <a:r>
                        <a:rPr lang="ru-RU" sz="16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представителям)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 eaLnBrk="0" hangingPunct="0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r>
                        <a:rPr lang="ru-RU" sz="16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</a:t>
                      </a:r>
                      <a:r>
                        <a:rPr lang="ru-RU" sz="16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 eaLnBrk="0" hangingPunct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представителя)</a:t>
                      </a:r>
                      <a:r>
                        <a:rPr lang="ru-RU" sz="16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</a:t>
                      </a:r>
                      <a:r>
                        <a:rPr lang="ru-RU" sz="16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</a:t>
                      </a:r>
                      <a:r>
                        <a:rPr lang="ru-RU" sz="16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(а).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 eaLnBrk="0" hangingPunct="0">
                        <a:lnSpc>
                          <a:spcPct val="10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432435" algn="l"/>
                          <a:tab pos="1461135" algn="l"/>
                          <a:tab pos="197231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	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 eaLnBrk="0" hangingPunct="0">
                        <a:lnSpc>
                          <a:spcPct val="10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366077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Подпись:</a:t>
                      </a:r>
                      <a:r>
                        <a:rPr lang="ru-RU" sz="1600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Расшифровка: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	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2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360" y="572883"/>
            <a:ext cx="112413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ВАЖНО!!!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всех документах, из образовательных организаций, должен стоять </a:t>
            </a:r>
          </a:p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УГЛОВОЙ ШТАМП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(№ и дата исходящего документа)</a:t>
            </a:r>
          </a:p>
          <a:p>
            <a:pPr algn="ctr"/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направление образовательной организации (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(с обязательным указанием причины направления); </a:t>
            </a:r>
          </a:p>
          <a:p>
            <a:pPr algn="jus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Какие причины, на ваш взгляд, могут быть написаны в направлении:</a:t>
            </a: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определения варианта программы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определения программы обучения и воспитания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перевода в другую ШО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справляется с программой обучения</a:t>
            </a:r>
          </a:p>
          <a:p>
            <a:pPr algn="jus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360" y="5069836"/>
            <a:ext cx="10534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Направление не запрашивается в случаях, если:</a:t>
            </a:r>
          </a:p>
          <a:p>
            <a:pPr algn="just"/>
            <a:endParaRPr lang="ru-RU" sz="1600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родители (законные представители) проходят обследование в  ПМПК по личной инициативе;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ребёнок не посещает образовательную организацию;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для прохождения медико-социальной экспертизы (МСЭ) для установления или подтверждения инвалидности.</a:t>
            </a:r>
          </a:p>
        </p:txBody>
      </p:sp>
    </p:spTree>
    <p:extLst>
      <p:ext uri="{BB962C8B-B14F-4D97-AF65-F5344CB8AC3E}">
        <p14:creationId xmlns:p14="http://schemas.microsoft.com/office/powerpoint/2010/main" val="19112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704" y="515085"/>
            <a:ext cx="10058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Письменное информирование о наличии трудностей в обучении + согласие на обследование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R="71755">
              <a:spcAft>
                <a:spcPts val="0"/>
              </a:spcAft>
            </a:pP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1755" algn="r">
              <a:spcAft>
                <a:spcPts val="0"/>
              </a:spcAft>
            </a:pP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 родителя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1755" algn="r">
              <a:spcAft>
                <a:spcPts val="0"/>
              </a:spcAft>
            </a:pP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матери/отцу обучающегося/</a:t>
            </a:r>
            <a:r>
              <a:rPr lang="ru-RU" sz="1100" i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йся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 «__» класса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1755" algn="r">
              <a:spcAft>
                <a:spcPts val="0"/>
              </a:spcAft>
            </a:pP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 </a:t>
            </a:r>
            <a:r>
              <a:rPr lang="ru-RU" sz="1100" i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обучающегося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1755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R="71755" algn="ctr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Уважаемый (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)______________________!</a:t>
            </a:r>
          </a:p>
          <a:p>
            <a:pPr marR="71755" algn="ctr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задача 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заключается в обеспечении качества образования обучающихся при создании благоприятных условий для всестороннего личностного развития каждого ребенка, его безопасности и психологического комфорта.</a:t>
            </a: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поставленной задачи предусматривает мониторинг достижений обучающихся в овладении образовательной программой.</a:t>
            </a: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мониторинга текущей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и/или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промежуточной успеваемости Вашего сына(дочери)______________________ (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 ребенка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обучающегося/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йся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__«__»класса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показали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наличие/сохранение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стойких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трудностей в овладении содержанием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большинства/следующих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основных учебных дисциплин ___________________________ (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в овладении основной образовательной программой начального общего образования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Просим Вас согласовать обследование Вашего сына (дочери) ______________________ (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 ребенка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обучающегося/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йся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__«__» класса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специалистами психолого-педагогического сопровождения 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педагогом-психологом, учителем-логопедом, учителем-дефектологом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с целью выявления причин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возникшей/сохраняющейся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неуспеваемости ребенка и определения путей помощи.</a:t>
            </a: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к письму:</a:t>
            </a: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Выписка из журнала успеваемости, результаты мониторинга, текущей аттестации и т.д.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449580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«__» ___________ 201__г.</a:t>
            </a:r>
          </a:p>
          <a:p>
            <a:pPr marL="449580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________________________/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И.О.Фамилия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 marL="449580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Классный руководитель ___________________________/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И.О.Фамилия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«Даю согласие на проведение обследования моего сына(дочери)___________________ ________________________________________________, обучающегося/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йся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 «__» класса, специалистами психолого-педагогического консилиума 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ОО.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«___»_________________ 20__г.</a:t>
            </a:r>
          </a:p>
          <a:p>
            <a:pPr algn="r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_________________/___________________________________________/</a:t>
            </a:r>
          </a:p>
          <a:p>
            <a:pPr marL="179832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подпись 				фамилия имя отчество</a:t>
            </a:r>
          </a:p>
          <a:p>
            <a:pPr marL="179832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179832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74850" y="521871"/>
            <a:ext cx="10316357" cy="6186498"/>
            <a:chOff x="1074850" y="521871"/>
            <a:chExt cx="10316357" cy="618649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3861" y="1650322"/>
              <a:ext cx="4754105" cy="33575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3318745" y="521871"/>
              <a:ext cx="80724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Адрес учреждения: 156013, г. Кострома, ул. Маршала Новикова, д. 17/24    Тел: +7 (4942) 45-23-94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18745" y="978375"/>
              <a:ext cx="80724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Медико-социальная экспертиза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проводится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в целях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определения потребностей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освидетельствуемого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лица в мерах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социальной защиты,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включая реабилитацию</a:t>
              </a:r>
            </a:p>
          </p:txBody>
        </p:sp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5025" y="1501595"/>
              <a:ext cx="3786182" cy="52067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1074850" y="5156635"/>
              <a:ext cx="57096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определении мест прохождения учебной и производственной практики обучающимся, имеющим инвалидность, профессиональная образовательная организация должна учитывать рекомендации, данные по результатам медико-социальной экспертизы, содержащиеся в индивидуальной программе реабилитации инвалида, относительно рекомендованных условий и видов труда.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97426" y="5566"/>
            <a:ext cx="11614465" cy="1468998"/>
            <a:chOff x="1225523" y="5566"/>
            <a:chExt cx="9228195" cy="1468998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5523" y="5566"/>
              <a:ext cx="2244234" cy="1468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2524100" y="88358"/>
              <a:ext cx="792961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cap="all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hlinkClick r:id="rId5"/>
                </a:rPr>
                <a:t>ГЛАВНОЕ БЮРО МЕДИКО-СОЦИАЛЬНОЙ ЭКСПЕРТИЗЫ ПО КОСТРОМСКОЙ ОБЛАСТИ</a:t>
              </a:r>
              <a:endPara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213" y="2306642"/>
            <a:ext cx="11301412" cy="334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870" marR="305435" algn="ctr" eaLnBrk="0" hangingPunct="0">
              <a:lnSpc>
                <a:spcPct val="120000"/>
              </a:lnSpc>
              <a:spcBef>
                <a:spcPts val="365"/>
              </a:spcBef>
              <a:spcAft>
                <a:spcPts val="0"/>
              </a:spcAft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</a:t>
            </a:r>
            <a:r>
              <a:rPr lang="ru-RU" sz="32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</a:t>
            </a:r>
            <a:r>
              <a:rPr lang="ru-RU" sz="3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касающиеся</a:t>
            </a:r>
            <a:r>
              <a:rPr lang="ru-RU" sz="3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  <a:r>
              <a:rPr lang="ru-RU" sz="32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32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ограниченными</a:t>
            </a:r>
            <a:r>
              <a:rPr lang="ru-RU" sz="3200" spc="-7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возможностями</a:t>
            </a:r>
            <a:r>
              <a:rPr lang="ru-RU" sz="32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здоровья</a:t>
            </a:r>
            <a:r>
              <a:rPr lang="ru-RU" sz="32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r>
              <a:rPr lang="ru-RU" sz="3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</a:p>
          <a:p>
            <a:pPr marL="229870" marR="306705" algn="ctr" eaLnBrk="0" hangingPunct="0">
              <a:spcBef>
                <a:spcPts val="5"/>
              </a:spcBef>
              <a:spcAft>
                <a:spcPts val="0"/>
              </a:spcAft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3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временным</a:t>
            </a:r>
            <a:r>
              <a:rPr lang="ru-RU" sz="32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трудностями</a:t>
            </a:r>
            <a:r>
              <a:rPr lang="ru-RU" sz="32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3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обучении,</a:t>
            </a:r>
            <a:r>
              <a:rPr lang="ru-RU" sz="32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должны</a:t>
            </a:r>
          </a:p>
          <a:p>
            <a:pPr marL="229870" marR="303530" algn="ctr" eaLnBrk="0" hangingPunct="0">
              <a:spcBef>
                <a:spcPts val="785"/>
              </a:spcBef>
              <a:spcAft>
                <a:spcPts val="0"/>
              </a:spcAft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составляться</a:t>
            </a:r>
            <a:r>
              <a:rPr lang="ru-RU" sz="3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3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форме,</a:t>
            </a:r>
            <a:r>
              <a:rPr lang="ru-RU" sz="32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указанной</a:t>
            </a:r>
            <a:r>
              <a:rPr lang="ru-RU" sz="3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3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Положении</a:t>
            </a:r>
            <a:r>
              <a:rPr lang="ru-RU" sz="3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0713" y="2200601"/>
            <a:ext cx="10591756" cy="165576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психолого-педагогического сопровождения обучающихся с ОВЗ и/или инвалидностью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39833" y="101568"/>
            <a:ext cx="11371811" cy="6482846"/>
            <a:chOff x="1524000" y="101568"/>
            <a:chExt cx="9144000" cy="648284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46754" y="101568"/>
              <a:ext cx="86984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Обучающийся с ограниченными возможностями здоровья </a:t>
              </a:r>
              <a:r>
                <a:rPr lang="ru-RU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– физическое лицо, имеющее недостатки в физическом и (или) психологическом развитии, </a:t>
              </a:r>
              <a:r>
                <a:rPr lang="ru-RU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подтвержденные ПМПК</a:t>
              </a:r>
              <a:r>
                <a:rPr lang="ru-RU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 и препятствующие получению образования </a:t>
              </a:r>
              <a:r>
                <a:rPr lang="ru-RU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без создания специальных условий. </a:t>
              </a:r>
              <a:endParaRPr lang="ru-RU" b="1" dirty="0">
                <a:solidFill>
                  <a:srgbClr val="40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46754" y="1024898"/>
              <a:ext cx="8633294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400000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ea typeface="+mj-ea"/>
                  <a:cs typeface="Times New Roman" pitchFamily="18" charset="0"/>
                </a:rPr>
                <a:t>Категории обучающихся с ОВЗ</a:t>
              </a:r>
              <a:r>
                <a:rPr lang="ru-RU" sz="1400" b="1" dirty="0" smtClean="0">
                  <a:solidFill>
                    <a:srgbClr val="400000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ea typeface="+mj-ea"/>
                  <a:cs typeface="Times New Roman" pitchFamily="18" charset="0"/>
                </a:rPr>
                <a:t>:</a:t>
              </a:r>
            </a:p>
            <a:p>
              <a:endParaRPr lang="ru-RU" sz="1400" b="1" dirty="0">
                <a:solidFill>
                  <a:srgbClr val="4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marL="342900" indent="-342900">
                <a:buAutoNum type="arabicPeriod"/>
              </a:pPr>
              <a:r>
                <a:rPr lang="ru-RU" sz="1400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Обучающиеся с нарушениями слуха (глухие, слабослышащие)</a:t>
              </a:r>
            </a:p>
            <a:p>
              <a:pPr marL="342900" indent="-342900" algn="just"/>
              <a:r>
                <a:rPr lang="ru-RU" sz="1400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нарушено слуховое восприятие, вследствие поражения слухового анализатора</a:t>
              </a:r>
              <a:r>
                <a:rPr lang="ru-RU" sz="1400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r>
                <a:rPr lang="ru-RU" sz="1400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1400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1400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Обучающиеся с нарушениями зрения (слепые, слабовидящие)</a:t>
              </a:r>
            </a:p>
            <a:p>
              <a: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- первичное нарушение носит сенсорный характер, страдает зрительное восприятие, вследствие органического поражения зрительного анализатора;</a:t>
              </a:r>
            </a:p>
            <a:p>
              <a:r>
                <a:rPr lang="ru-RU" sz="1400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3. Обучающиеся с тяжелыми нарушениями речи (ТНР)</a:t>
              </a:r>
            </a:p>
            <a:p>
              <a: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- первичным дефектом является недоразвитие речи;</a:t>
              </a:r>
            </a:p>
            <a:p>
              <a:r>
                <a:rPr lang="ru-RU" sz="1400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4. Обучающиеся с нарушениями опорно-двигательного аппарата(НОДА)</a:t>
              </a:r>
            </a:p>
            <a:p>
              <a:pPr algn="just"/>
              <a: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- нарушением являются двигательные расстройства, вследствие органического поражения двигательных центров коры головного мозга;</a:t>
              </a:r>
            </a:p>
            <a:p>
              <a:r>
                <a:rPr lang="ru-RU" sz="1400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5. Обучающиеся с задержкой психического развития (ЗПР)</a:t>
              </a:r>
            </a:p>
            <a:p>
              <a:pPr algn="just"/>
              <a: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- их характеризует замедленный темп формирования высших психических функций, вследствие слабо выраженных органических поражений центральной нервной системы (ЦНС);</a:t>
              </a:r>
            </a:p>
            <a:p>
              <a:r>
                <a:rPr lang="ru-RU" sz="1400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6. Обучающиеся с нарушениями интеллекта </a:t>
              </a:r>
            </a:p>
            <a:p>
              <a:pPr algn="just"/>
              <a: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- органическое поражение головного мозга, обусловливающее нарушения высших познавательных процессов;</a:t>
              </a:r>
            </a:p>
            <a:p>
              <a:r>
                <a:rPr lang="ru-RU" sz="1400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7. Обучающиеся с расстройствами </a:t>
              </a:r>
              <a:r>
                <a:rPr lang="ru-RU" sz="1400" b="1" dirty="0" err="1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аутистического</a:t>
              </a:r>
              <a:r>
                <a:rPr lang="ru-RU" sz="1400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 спектра (РАС)</a:t>
              </a:r>
            </a:p>
            <a:p>
              <a: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ТРИАДА  НАРУШЕНИЙ   ПРИ   РАС</a:t>
              </a:r>
              <a:b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1. нарушения в сферах социального взаимодействия, </a:t>
              </a:r>
              <a:b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2. нарушения общения/коммуникации,</a:t>
              </a:r>
              <a:b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3. нарушения воображения/стереотипность действий.</a:t>
              </a:r>
              <a:r>
                <a:rPr lang="ru-RU" sz="1400" b="1" cap="all" spc="250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1400" b="1" cap="all" spc="250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b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8. Обучающиеся с тяжёлыми множественными нарушениями развития (ТМНР)</a:t>
              </a:r>
            </a:p>
            <a:p>
              <a:pPr algn="just"/>
              <a:r>
                <a:rPr lang="ru-RU" sz="1400" i="1" dirty="0">
                  <a:solidFill>
                    <a:srgbClr val="400000"/>
                  </a:solidFill>
                  <a:latin typeface="Times New Roman" pitchFamily="18" charset="0"/>
                  <a:cs typeface="Times New Roman" pitchFamily="18" charset="0"/>
                </a:rPr>
                <a:t>сочетаются два и более первичных (сенсорное, двигательное, речевое, интеллектуальное) нарушений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6215082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u="sng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Кто присваивает статус ОГРАНИЧЕННЫЕ ВОЗМОЖНОСТИ ЗДОРОВЬЯ?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38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0778" y="464974"/>
            <a:ext cx="10848109" cy="15001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Психолого-медико-педагогическая комиссия (ПМПК)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ЦПМПК (областная) – ул. Лесная, 25а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  (городская) – ул. Ленина, 84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362" y="1763719"/>
            <a:ext cx="3732415" cy="497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454832" y="2060644"/>
            <a:ext cx="4000528" cy="2890763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endParaRPr lang="ru-RU" sz="165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своевременного выявления детей с особенностями в физическом и (или) психическом развитии и (или) отклонениями в поведении, проведения их комплексного психолого-медико-педагогического обследования и подготовки по результатам обследования 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оказанию им психолого-медико-педагогической помощи и организации их обучения и воспитания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подтверждения, уточнения или изменения ранее данных рекомендаций.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>
              <a:lnSpc>
                <a:spcPct val="120000"/>
              </a:lnSpc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8136" y="5429265"/>
            <a:ext cx="516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документе прописаны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Специальные условия для получения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475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30778" y="0"/>
            <a:ext cx="10931237" cy="2527069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1600" b="1" dirty="0">
              <a:solidFill>
                <a:srgbClr val="4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4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Специальные  условия для получения среднего профессионального образования  обучающимися  с ОВЗ: </a:t>
            </a:r>
            <a:br>
              <a:rPr lang="ru-RU" sz="1600" b="1" dirty="0">
                <a:solidFill>
                  <a:srgbClr val="4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srgbClr val="4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ru-RU" sz="1600" b="1" dirty="0">
                <a:solidFill>
                  <a:srgbClr val="4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специальные образовательные программы  и методы обучения и воспитания;</a:t>
            </a:r>
            <a:b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специальные   учебники, учебные пособия  и дидактические  материалы; </a:t>
            </a:r>
            <a:b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специальные  технические  средства  обучения  коллективного  и  индивидуального пользования; </a:t>
            </a:r>
            <a:b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 предоставление услуг ассистента (помощника)/</a:t>
            </a:r>
            <a:r>
              <a:rPr lang="ru-RU" sz="1600" dirty="0" err="1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тьютора</a:t>
            </a:r>
            <a: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 </a:t>
            </a:r>
            <a:b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проведение групповых  и  индивидуальных  коррекционных  занятий;</a:t>
            </a:r>
            <a:b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 обеспечение доступа в здания организаций, осуществляющих образовательную деятельность; </a:t>
            </a:r>
            <a:b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4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другие условия, без которых невозможно или затруднено освоение образовательных программ обучающимися с  ОВЗ .</a:t>
            </a:r>
            <a:r>
              <a:rPr lang="ru-RU" sz="1600" b="1" dirty="0">
                <a:solidFill>
                  <a:srgbClr val="4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4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srgbClr val="4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ru-RU" sz="1600" b="1" dirty="0">
                <a:solidFill>
                  <a:srgbClr val="4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b="1" dirty="0">
              <a:solidFill>
                <a:srgbClr val="4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https://static.tildacdn.com/tild3461-3337-4534-a665-616130323133/202001172042118117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86" y="2664837"/>
            <a:ext cx="7283219" cy="4100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7774" y="77202"/>
            <a:ext cx="111889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Инвалид </a:t>
            </a:r>
            <a:r>
              <a:rPr lang="ru-RU" sz="1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(до 18 лет ребёнок-инвалид)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</a:t>
            </a:r>
            <a:r>
              <a:rPr lang="ru-RU" sz="1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социальной </a:t>
            </a:r>
            <a:r>
              <a:rPr lang="ru-RU" sz="1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защиты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(МСЭ)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15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1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Обучающийся </a:t>
            </a:r>
            <a:r>
              <a:rPr lang="ru-RU" sz="1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ограниченными возможностями здоровья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физическое лицо, имеющее недостатки в физическом и (или) психологическом развитии, подтвержденные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ПМПК 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препятствующие получению </a:t>
            </a:r>
            <a:r>
              <a:rPr lang="ru-RU" sz="1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без создания специальных условий</a:t>
            </a:r>
          </a:p>
          <a:p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05593" y="1932780"/>
            <a:ext cx="10897985" cy="4597359"/>
            <a:chOff x="316234" y="1999282"/>
            <a:chExt cx="11875765" cy="4597359"/>
          </a:xfrm>
        </p:grpSpPr>
        <p:sp>
          <p:nvSpPr>
            <p:cNvPr id="6" name="Овал 5"/>
            <p:cNvSpPr/>
            <p:nvPr/>
          </p:nvSpPr>
          <p:spPr>
            <a:xfrm>
              <a:off x="3910988" y="2443106"/>
              <a:ext cx="1919510" cy="1915532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519936" y="2419679"/>
              <a:ext cx="1937274" cy="1940589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57548" y="3085558"/>
              <a:ext cx="1562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Дети-инвалиды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13696" y="3232927"/>
              <a:ext cx="12062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Дети с ОВЗ</a:t>
              </a:r>
            </a:p>
          </p:txBody>
        </p:sp>
        <p:sp>
          <p:nvSpPr>
            <p:cNvPr id="10" name="Развернутая стрелка 9"/>
            <p:cNvSpPr/>
            <p:nvPr/>
          </p:nvSpPr>
          <p:spPr>
            <a:xfrm>
              <a:off x="2935583" y="2100948"/>
              <a:ext cx="1903464" cy="418812"/>
            </a:xfrm>
            <a:prstGeom prst="uturnArrow">
              <a:avLst>
                <a:gd name="adj1" fmla="val 25000"/>
                <a:gd name="adj2" fmla="val 4777"/>
                <a:gd name="adj3" fmla="val 25000"/>
                <a:gd name="adj4" fmla="val 0"/>
                <a:gd name="adj5" fmla="val 827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619188" y="2455023"/>
              <a:ext cx="7521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МСЭ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>
              <a:stCxn id="11" idx="2"/>
            </p:cNvCxnSpPr>
            <p:nvPr/>
          </p:nvCxnSpPr>
          <p:spPr>
            <a:xfrm>
              <a:off x="2995252" y="2824356"/>
              <a:ext cx="0" cy="5658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2631165" y="3356038"/>
              <a:ext cx="821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ИПРА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48537" y="3904346"/>
              <a:ext cx="194421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Онкологические</a:t>
              </a:r>
            </a:p>
            <a:p>
              <a:pPr algn="ctr"/>
              <a:r>
                <a:rPr lang="ru-RU" sz="16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заболевания</a:t>
              </a:r>
            </a:p>
            <a:p>
              <a:pPr algn="ctr"/>
              <a:r>
                <a:rPr lang="ru-RU" sz="16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Сахарный диабет</a:t>
              </a:r>
            </a:p>
            <a:p>
              <a:pPr algn="ctr"/>
              <a:r>
                <a:rPr lang="ru-RU" sz="16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Нейродермиты и др.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H="1">
              <a:off x="2792753" y="3849938"/>
              <a:ext cx="1224136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Развернутая стрелка 15"/>
            <p:cNvSpPr/>
            <p:nvPr/>
          </p:nvSpPr>
          <p:spPr>
            <a:xfrm>
              <a:off x="6488573" y="1999282"/>
              <a:ext cx="2406966" cy="418812"/>
            </a:xfrm>
            <a:prstGeom prst="uturnArrow">
              <a:avLst>
                <a:gd name="adj1" fmla="val 25000"/>
                <a:gd name="adj2" fmla="val 4777"/>
                <a:gd name="adj3" fmla="val 25000"/>
                <a:gd name="adj4" fmla="val 0"/>
                <a:gd name="adj5" fmla="val 827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425847" y="2379984"/>
              <a:ext cx="928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ПМПК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>
              <a:endCxn id="19" idx="0"/>
            </p:cNvCxnSpPr>
            <p:nvPr/>
          </p:nvCxnSpPr>
          <p:spPr>
            <a:xfrm>
              <a:off x="9069711" y="2667059"/>
              <a:ext cx="1173327" cy="572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8656419" y="3239151"/>
              <a:ext cx="317323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заключение:</a:t>
              </a:r>
            </a:p>
            <a:p>
              <a:pPr algn="ctr"/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АООП</a:t>
              </a:r>
            </a:p>
            <a:p>
              <a:pPr algn="ctr"/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Специалисты сопровождения</a:t>
              </a:r>
              <a:endPara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направления</a:t>
              </a:r>
            </a:p>
            <a:p>
              <a:pPr algn="ctr"/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коррекционной работы</a:t>
              </a:r>
            </a:p>
            <a:p>
              <a:pPr algn="ctr"/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др. спец. условия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272088" y="4524782"/>
              <a:ext cx="3274406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 нарушениями </a:t>
              </a:r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слуха</a:t>
              </a:r>
            </a:p>
            <a:p>
              <a:pPr algn="ctr"/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 нарушениями </a:t>
              </a:r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зрения</a:t>
              </a:r>
            </a:p>
            <a:p>
              <a:pPr algn="ctr"/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 ТНР, с НОДА, с </a:t>
              </a:r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ЗПР</a:t>
              </a:r>
            </a:p>
            <a:p>
              <a:pPr algn="ctr"/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 РАС, с нарушениями </a:t>
              </a:r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интеллекта</a:t>
              </a:r>
            </a:p>
            <a:p>
              <a:pPr algn="ctr"/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 </a:t>
              </a:r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ТМНР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7292262" y="3967033"/>
              <a:ext cx="201287" cy="5658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5048698" y="3540704"/>
              <a:ext cx="626521" cy="1212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2631165" y="4726998"/>
              <a:ext cx="31047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Глухие, Незрячие</a:t>
              </a:r>
              <a:endPara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ТМНР, НОДА</a:t>
              </a:r>
              <a:endPara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Умеренная и</a:t>
              </a:r>
            </a:p>
            <a:p>
              <a:pPr algn="ctr"/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тяжелая </a:t>
              </a:r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УО, Аутизм</a:t>
              </a:r>
              <a:endPara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16234" y="5950310"/>
              <a:ext cx="118757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Таким</a:t>
              </a:r>
              <a:r>
                <a:rPr lang="ru-RU" i="1" spc="-14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образом,</a:t>
              </a:r>
              <a:r>
                <a:rPr lang="ru-RU" i="1" spc="-115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категория</a:t>
              </a:r>
              <a:r>
                <a:rPr lang="ru-RU" i="1" spc="-135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«обучающийся</a:t>
              </a:r>
              <a:r>
                <a:rPr lang="ru-RU" i="1" spc="-125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</a:t>
              </a:r>
              <a:r>
                <a:rPr lang="ru-RU" i="1" spc="-105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ОВЗ»</a:t>
              </a:r>
              <a:r>
                <a:rPr lang="ru-RU" i="1" spc="-11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определена </a:t>
              </a:r>
              <a:r>
                <a:rPr lang="ru-RU" i="1" spc="-810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не</a:t>
              </a:r>
              <a:r>
                <a:rPr lang="ru-RU" i="1" spc="5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с</a:t>
              </a:r>
              <a:r>
                <a:rPr lang="ru-RU" i="1" spc="1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точки</a:t>
              </a:r>
              <a:r>
                <a:rPr lang="ru-RU" i="1" spc="-5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зрения</a:t>
              </a:r>
              <a:r>
                <a:rPr lang="ru-RU" i="1" spc="5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ограничений</a:t>
              </a:r>
              <a:r>
                <a:rPr lang="ru-RU" i="1" spc="-1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по</a:t>
              </a:r>
              <a:r>
                <a:rPr lang="ru-RU" i="1" spc="15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здоровью,</a:t>
              </a:r>
              <a:r>
                <a:rPr lang="ru-RU" i="1" spc="1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а</a:t>
              </a:r>
              <a:r>
                <a:rPr lang="ru-RU" i="1" spc="15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с точки</a:t>
              </a:r>
              <a:r>
                <a:rPr lang="ru-RU" i="1" spc="5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зрения необходимости создания специальных условий</a:t>
              </a:r>
              <a:r>
                <a:rPr lang="ru-RU" i="1" spc="5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получения</a:t>
              </a:r>
              <a:r>
                <a:rPr lang="ru-RU" i="1" spc="-3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образования,</a:t>
              </a:r>
              <a:r>
                <a:rPr lang="ru-RU" i="1" spc="-1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исходя</a:t>
              </a:r>
              <a:r>
                <a:rPr lang="ru-RU" i="1" spc="-2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из</a:t>
              </a:r>
              <a:r>
                <a:rPr lang="ru-RU" i="1" spc="-15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решений</a:t>
              </a:r>
              <a:r>
                <a:rPr lang="ru-RU" i="1" spc="-3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ПМПК</a:t>
              </a:r>
              <a:endParaRPr lang="ru-RU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2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447" y="236309"/>
            <a:ext cx="11834553" cy="1517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0795" marR="1905635" indent="-635" algn="ctr" eaLnBrk="0" hangingPunct="0">
              <a:lnSpc>
                <a:spcPct val="93000"/>
              </a:lnSpc>
              <a:spcBef>
                <a:spcPts val="44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Основополагающим законодательным актом,</a:t>
            </a:r>
            <a:r>
              <a:rPr lang="ru-RU" sz="1600" spc="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регулирующим</a:t>
            </a:r>
            <a:r>
              <a:rPr lang="ru-RU" sz="1600" spc="-6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sz="1600" spc="-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600" spc="-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1600" spc="-3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1600" spc="-1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ОВЗ</a:t>
            </a:r>
            <a:r>
              <a:rPr lang="ru-RU" sz="1600" spc="-1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детей с </a:t>
            </a:r>
            <a:r>
              <a:rPr lang="ru-RU" sz="1600" spc="-78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инвалидностью, является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ФЗ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 29</a:t>
            </a:r>
            <a:r>
              <a:rPr lang="ru-RU" sz="1600" spc="-78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декабря</a:t>
            </a:r>
            <a:r>
              <a:rPr lang="ru-RU" sz="1600" spc="-6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2012</a:t>
            </a:r>
            <a:r>
              <a:rPr lang="ru-RU" sz="1600" spc="-4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</a:t>
            </a:r>
            <a:r>
              <a:rPr lang="ru-RU" sz="1600" spc="-2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№273-ФЗ</a:t>
            </a:r>
          </a:p>
          <a:p>
            <a:pPr marL="1280795" marR="1905635" indent="-635" algn="ctr" eaLnBrk="0" hangingPunct="0">
              <a:lnSpc>
                <a:spcPct val="93000"/>
              </a:lnSpc>
              <a:spcBef>
                <a:spcPts val="440"/>
              </a:spcBef>
              <a:spcAft>
                <a:spcPts val="0"/>
              </a:spcAft>
            </a:pPr>
            <a:r>
              <a:rPr lang="ru-RU" sz="1600" spc="-6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«Об</a:t>
            </a:r>
            <a:r>
              <a:rPr lang="ru-RU" sz="1600" spc="-3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образовании</a:t>
            </a:r>
            <a:r>
              <a:rPr lang="ru-RU" sz="1600" spc="-5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Российской</a:t>
            </a:r>
            <a:r>
              <a:rPr lang="ru-RU" sz="1600" spc="-16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Федерации»,</a:t>
            </a:r>
            <a:r>
              <a:rPr lang="ru-RU" sz="1600" spc="-15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1266825" marR="1891665" indent="-1270" algn="ctr" eaLnBrk="0" hangingPunct="0">
              <a:lnSpc>
                <a:spcPct val="93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регламентирующий</a:t>
            </a:r>
            <a:r>
              <a:rPr lang="ru-RU" sz="1600" spc="-16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право </a:t>
            </a:r>
            <a:r>
              <a:rPr lang="ru-RU" sz="1600" spc="-78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детей с ОВЗ и детей с инвалидностью на образование и</a:t>
            </a:r>
            <a:r>
              <a:rPr lang="ru-RU" sz="1600" spc="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обязывающий</a:t>
            </a:r>
            <a:r>
              <a:rPr lang="ru-RU" sz="1600" spc="-8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создавать</a:t>
            </a:r>
            <a:r>
              <a:rPr lang="ru-RU" sz="1600" spc="-8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условия</a:t>
            </a:r>
            <a:r>
              <a:rPr lang="ru-RU" sz="1600" spc="-7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</a:t>
            </a:r>
            <a:r>
              <a:rPr lang="ru-RU" sz="1600" spc="-6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получения</a:t>
            </a:r>
            <a:r>
              <a:rPr lang="ru-RU" sz="1600" spc="-8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</a:t>
            </a:r>
          </a:p>
          <a:p>
            <a:pPr marL="202565" marR="826770" algn="ctr" eaLnBrk="0" hangingPunct="0">
              <a:lnSpc>
                <a:spcPct val="93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дискриминации</a:t>
            </a:r>
            <a:r>
              <a:rPr lang="ru-RU" sz="1600" spc="-14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качественного</a:t>
            </a:r>
            <a:r>
              <a:rPr lang="ru-RU" sz="1600" spc="-14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образования,</a:t>
            </a:r>
            <a:r>
              <a:rPr lang="ru-RU" sz="1600" spc="-13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коррекции нарушений</a:t>
            </a:r>
            <a:r>
              <a:rPr lang="ru-RU" sz="1600" spc="-4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развития</a:t>
            </a:r>
            <a:r>
              <a:rPr lang="ru-RU" sz="1600" spc="-2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1600" spc="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социальной</a:t>
            </a:r>
            <a:r>
              <a:rPr lang="ru-RU" sz="1600" spc="-2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адаптации</a:t>
            </a:r>
          </a:p>
        </p:txBody>
      </p:sp>
      <p:pic>
        <p:nvPicPr>
          <p:cNvPr id="5" name="Picture 8" descr="Презентация на тему: &quot; N 273-ФЗ &quot;Об образовании в Российской ..."/>
          <p:cNvPicPr>
            <a:picLocks noChangeAspect="1" noChangeArrowheads="1"/>
          </p:cNvPicPr>
          <p:nvPr/>
        </p:nvPicPr>
        <p:blipFill>
          <a:blip r:embed="rId2"/>
          <a:srcRect l="7325" t="5859" r="10645" b="8202"/>
          <a:stretch>
            <a:fillRect/>
          </a:stretch>
        </p:blipFill>
        <p:spPr bwMode="auto">
          <a:xfrm>
            <a:off x="3709222" y="1978137"/>
            <a:ext cx="5809876" cy="456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5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1 (Широкоформатный)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 (Широкоформатный)" id="{0A43CB11-02E8-4CCA-9394-ABCD6DD309BC}" vid="{391CE513-19E5-4E51-8BF5-7FBE73F6AC7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F66235-5160-4391-BDD9-CDA19F8007C6}"/>
</file>

<file path=customXml/itemProps2.xml><?xml version="1.0" encoding="utf-8"?>
<ds:datastoreItem xmlns:ds="http://schemas.openxmlformats.org/officeDocument/2006/customXml" ds:itemID="{28A5F479-D34B-42B5-8B2C-D6986D3A443B}"/>
</file>

<file path=customXml/itemProps3.xml><?xml version="1.0" encoding="utf-8"?>
<ds:datastoreItem xmlns:ds="http://schemas.openxmlformats.org/officeDocument/2006/customXml" ds:itemID="{2BB4EF67-D015-443E-9466-7D7F97142622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392</TotalTime>
  <Words>2399</Words>
  <Application>Microsoft Office PowerPoint</Application>
  <PresentationFormat>Широкоэкранный</PresentationFormat>
  <Paragraphs>420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Calibri</vt:lpstr>
      <vt:lpstr>Century Gothic</vt:lpstr>
      <vt:lpstr>Symbol</vt:lpstr>
      <vt:lpstr>Tahoma</vt:lpstr>
      <vt:lpstr>Times New Roman</vt:lpstr>
      <vt:lpstr>Wingdings</vt:lpstr>
      <vt:lpstr>коиро1 (Широкоформатный)</vt:lpstr>
      <vt:lpstr>Презентация PowerPoint</vt:lpstr>
      <vt:lpstr>Ребёнок-инвалид                                Обучающийся с ОВЗ</vt:lpstr>
      <vt:lpstr>Презентация PowerPoint</vt:lpstr>
      <vt:lpstr>Презентация PowerPoint</vt:lpstr>
      <vt:lpstr>Презентация PowerPoint</vt:lpstr>
      <vt:lpstr>Психолого-медико-педагогическая комиссия (ПМПК)  ЦПМПК (областная) – ул. Лесная, 25а ПМПК  (городская) – ул. Ленина, 84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деятельности психолого-педагогического консилиума в ОО </vt:lpstr>
      <vt:lpstr>Презентация PowerPoint</vt:lpstr>
      <vt:lpstr>Презентация PowerPoint</vt:lpstr>
      <vt:lpstr>Состав ППк </vt:lpstr>
      <vt:lpstr>Презентация PowerPoint</vt:lpstr>
      <vt:lpstr>Презентация PowerPoint</vt:lpstr>
      <vt:lpstr>Презентация PowerPoint</vt:lpstr>
      <vt:lpstr>Порядок обращения в психолого-педагогической консилиум</vt:lpstr>
      <vt:lpstr>Прием обучающегося с ОВЗ</vt:lpstr>
      <vt:lpstr>Выявление обучающегося с ООП (Направление на ПМПК. Запрос педагога)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48</cp:revision>
  <dcterms:created xsi:type="dcterms:W3CDTF">2023-02-16T11:05:47Z</dcterms:created>
  <dcterms:modified xsi:type="dcterms:W3CDTF">2025-03-17T10:24:01Z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