
<file path=[Content_Types].xml><?xml version="1.0" encoding="utf-8"?>
<Types xmlns="http://schemas.openxmlformats.org/package/2006/content-types">
  <Default Extension="rels" ContentType="application/vnd.openxmlformats-package.relationships+xml"/>
  <Default Extension="jpeg" ContentType="image/jpe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65"/>
  </p:notesMasterIdLst>
  <p:sldIdLst>
    <p:sldId id="256" r:id="rId2"/>
    <p:sldId id="257" r:id="rId3"/>
    <p:sldId id="258" r:id="rId4"/>
    <p:sldId id="259" r:id="rId5"/>
    <p:sldId id="273" r:id="rId6"/>
    <p:sldId id="267" r:id="rId7"/>
    <p:sldId id="268" r:id="rId8"/>
    <p:sldId id="271" r:id="rId9"/>
    <p:sldId id="274" r:id="rId10"/>
    <p:sldId id="275" r:id="rId11"/>
    <p:sldId id="305" r:id="rId12"/>
    <p:sldId id="276" r:id="rId13"/>
    <p:sldId id="277" r:id="rId14"/>
    <p:sldId id="280" r:id="rId15"/>
    <p:sldId id="282" r:id="rId16"/>
    <p:sldId id="281"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 id="297" r:id="rId31"/>
    <p:sldId id="299" r:id="rId32"/>
    <p:sldId id="300" r:id="rId33"/>
    <p:sldId id="301" r:id="rId34"/>
    <p:sldId id="302" r:id="rId35"/>
    <p:sldId id="303" r:id="rId36"/>
    <p:sldId id="304" r:id="rId37"/>
    <p:sldId id="306" r:id="rId38"/>
    <p:sldId id="307" r:id="rId39"/>
    <p:sldId id="308" r:id="rId40"/>
    <p:sldId id="309" r:id="rId41"/>
    <p:sldId id="310" r:id="rId42"/>
    <p:sldId id="311" r:id="rId43"/>
    <p:sldId id="312" r:id="rId44"/>
    <p:sldId id="313" r:id="rId45"/>
    <p:sldId id="324" r:id="rId46"/>
    <p:sldId id="325" r:id="rId47"/>
    <p:sldId id="314" r:id="rId48"/>
    <p:sldId id="315" r:id="rId49"/>
    <p:sldId id="316" r:id="rId50"/>
    <p:sldId id="317" r:id="rId51"/>
    <p:sldId id="318" r:id="rId52"/>
    <p:sldId id="319" r:id="rId53"/>
    <p:sldId id="320" r:id="rId54"/>
    <p:sldId id="321" r:id="rId55"/>
    <p:sldId id="322" r:id="rId56"/>
    <p:sldId id="332" r:id="rId57"/>
    <p:sldId id="323" r:id="rId58"/>
    <p:sldId id="326" r:id="rId59"/>
    <p:sldId id="327" r:id="rId60"/>
    <p:sldId id="328" r:id="rId61"/>
    <p:sldId id="329" r:id="rId62"/>
    <p:sldId id="330" r:id="rId63"/>
    <p:sldId id="33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22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257C81-23CC-4F0D-8457-1F204CDC85D7}" type="datetimeFigureOut">
              <a:rPr lang="ru-RU" smtClean="0"/>
              <a:pPr/>
              <a:t>17.03.2025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B6CBEC-47DB-4577-B770-BD5ABEDD810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2B6CBEC-47DB-4577-B770-BD5ABEDD8100}" type="slidenum">
              <a:rPr lang="ru-RU" smtClean="0"/>
              <a:pPr/>
              <a:t>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2B6CBEC-47DB-4577-B770-BD5ABEDD8100}" type="slidenum">
              <a:rPr lang="ru-RU" smtClean="0"/>
              <a:pPr/>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2B6CBEC-47DB-4577-B770-BD5ABEDD8100}" type="slidenum">
              <a:rPr lang="ru-RU" smtClean="0"/>
              <a:pPr/>
              <a:t>30</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2B6CBEC-47DB-4577-B770-BD5ABEDD8100}" type="slidenum">
              <a:rPr lang="ru-RU" smtClean="0"/>
              <a:pPr/>
              <a:t>32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EAF463A-BC7C-46EE-9F1E-7F377CCA4891}"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882727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AF463A-BC7C-46EE-9F1E-7F377CCA4891}"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2470100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AF463A-BC7C-46EE-9F1E-7F377CCA4891}"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3941024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AF463A-BC7C-46EE-9F1E-7F377CCA4891}"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1529057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AF463A-BC7C-46EE-9F1E-7F377CCA4891}"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3202630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AF463A-BC7C-46EE-9F1E-7F377CCA4891}"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4133750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AF463A-BC7C-46EE-9F1E-7F377CCA4891}"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1349609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AF463A-BC7C-46EE-9F1E-7F377CCA4891}"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2723381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AF463A-BC7C-46EE-9F1E-7F377CCA4891}"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1389666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AF463A-BC7C-46EE-9F1E-7F377CCA4891}"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497133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EAF463A-BC7C-46EE-9F1E-7F377CCA4891}"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212833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EAF463A-BC7C-46EE-9F1E-7F377CCA4891}" type="datetimeFigureOut">
              <a:rPr lang="en-US" smtClean="0"/>
              <a:pPr/>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3487784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EAF463A-BC7C-46EE-9F1E-7F377CCA4891}" type="datetimeFigureOut">
              <a:rPr lang="en-US" smtClean="0"/>
              <a:pPr/>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99712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3160696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F463A-BC7C-46EE-9F1E-7F377CCA4891}"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392857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F463A-BC7C-46EE-9F1E-7F377CCA4891}"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933448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EAF463A-BC7C-46EE-9F1E-7F377CCA4891}" type="datetimeFigureOut">
              <a:rPr lang="en-US" smtClean="0"/>
              <a:pPr/>
              <a:t>3/17/2025</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483448D-3A78-4528-A469-B745A65DA480}" type="slidenum">
              <a:rPr lang="en-US" smtClean="0"/>
              <a:pPr/>
              <a:t>‹#›</a:t>
            </a:fld>
            <a:endParaRPr lang="en-US"/>
          </a:p>
        </p:txBody>
      </p:sp>
    </p:spTree>
    <p:extLst>
      <p:ext uri="{BB962C8B-B14F-4D97-AF65-F5344CB8AC3E}">
        <p14:creationId xmlns:p14="http://schemas.microsoft.com/office/powerpoint/2010/main" xmlns="" val="105623061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smtClean="0"/>
              <a:t>Особенности Обучения детей с лёгкой степенью умственной отсталости</a:t>
            </a:r>
            <a:endParaRPr lang="ru-RU" dirty="0"/>
          </a:p>
        </p:txBody>
      </p:sp>
      <p:sp>
        <p:nvSpPr>
          <p:cNvPr id="3" name="Подзаголовок 2"/>
          <p:cNvSpPr>
            <a:spLocks noGrp="1"/>
          </p:cNvSpPr>
          <p:nvPr>
            <p:ph type="subTitle" idx="1"/>
          </p:nvPr>
        </p:nvSpPr>
        <p:spPr>
          <a:xfrm>
            <a:off x="1295400" y="4495800"/>
            <a:ext cx="6400800" cy="1752600"/>
          </a:xfrm>
        </p:spPr>
        <p:txBody>
          <a:bodyPr>
            <a:normAutofit/>
          </a:bodyPr>
          <a:lstStyle/>
          <a:p>
            <a:r>
              <a:rPr lang="ru-RU" dirty="0" smtClean="0"/>
              <a:t>Выполнила учитель начальных классов Никольской школы-интерната </a:t>
            </a:r>
          </a:p>
          <a:p>
            <a:r>
              <a:rPr lang="ru-RU" dirty="0" err="1" smtClean="0"/>
              <a:t>Мазова</a:t>
            </a:r>
            <a:r>
              <a:rPr lang="ru-RU" dirty="0" smtClean="0"/>
              <a:t> Ольга Валентиновна</a:t>
            </a:r>
          </a:p>
          <a:p>
            <a:r>
              <a:rPr lang="ru-RU" dirty="0" smtClean="0"/>
              <a:t>Кострома 2025 год</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304800"/>
            <a:ext cx="6347713" cy="762000"/>
          </a:xfrm>
        </p:spPr>
        <p:txBody>
          <a:bodyPr/>
          <a:lstStyle/>
          <a:p>
            <a:r>
              <a:rPr lang="ru-RU" dirty="0" smtClean="0"/>
              <a:t>      Годовой учебный план</a:t>
            </a:r>
            <a:endParaRPr lang="ru-RU" dirty="0"/>
          </a:p>
        </p:txBody>
      </p:sp>
      <p:pic>
        <p:nvPicPr>
          <p:cNvPr id="4" name="Содержимое 3" descr="img11.jpg"/>
          <p:cNvPicPr>
            <a:picLocks noGrp="1" noChangeAspect="1"/>
          </p:cNvPicPr>
          <p:nvPr>
            <p:ph idx="1"/>
          </p:nvPr>
        </p:nvPicPr>
        <p:blipFill rotWithShape="1">
          <a:blip r:embed="rId2" cstate="print"/>
          <a:srcRect l="7273" t="4286" r="8181"/>
          <a:stretch/>
        </p:blipFill>
        <p:spPr>
          <a:xfrm>
            <a:off x="355980" y="990600"/>
            <a:ext cx="7698129" cy="5545965"/>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Годовой учебный план</a:t>
            </a:r>
            <a:endParaRPr lang="ru-RU" dirty="0"/>
          </a:p>
        </p:txBody>
      </p:sp>
      <p:sp>
        <p:nvSpPr>
          <p:cNvPr id="5" name="Содержимое 4"/>
          <p:cNvSpPr>
            <a:spLocks noGrp="1"/>
          </p:cNvSpPr>
          <p:nvPr>
            <p:ph sz="half" idx="1"/>
          </p:nvPr>
        </p:nvSpPr>
        <p:spPr>
          <a:xfrm>
            <a:off x="381000" y="1219200"/>
            <a:ext cx="4114800" cy="5410200"/>
          </a:xfrm>
        </p:spPr>
        <p:txBody>
          <a:bodyPr>
            <a:noAutofit/>
          </a:bodyPr>
          <a:lstStyle/>
          <a:p>
            <a:r>
              <a:rPr lang="ru-RU" sz="1600" dirty="0" smtClean="0"/>
              <a:t>Все предметы, которые входят  в учебный план вам знакомы, кроме  предмета «Речевая практика».  Что он из себя представляет? </a:t>
            </a:r>
          </a:p>
          <a:p>
            <a:r>
              <a:rPr lang="ru-RU" sz="1600" dirty="0" smtClean="0"/>
              <a:t>Цель учебного курса «Речевая практика»: - Развитие речевой коммуникации школьников с умственной отсталостью (интеллектуальными нарушениями) для осуществления общения с окружающими людьми. Основной формой организации деятельности детей на уроках устной речи является речевая ситуация (тематическая ролевая игра), позволяющая воспроизвести базовые условия естественного общения. Речевые навыки, сформированные в речевых ситуациях, переносятся в спонтанное общение</a:t>
            </a:r>
            <a:endParaRPr lang="ru-RU" sz="1600" dirty="0"/>
          </a:p>
        </p:txBody>
      </p:sp>
      <p:pic>
        <p:nvPicPr>
          <p:cNvPr id="9" name="Содержимое 8" descr="IMG_20210330_124734.jpg"/>
          <p:cNvPicPr>
            <a:picLocks noGrp="1" noChangeAspect="1"/>
          </p:cNvPicPr>
          <p:nvPr>
            <p:ph sz="half" idx="2"/>
          </p:nvPr>
        </p:nvPicPr>
        <p:blipFill>
          <a:blip r:embed="rId2" cstate="print"/>
          <a:stretch>
            <a:fillRect/>
          </a:stretch>
        </p:blipFill>
        <p:spPr>
          <a:xfrm>
            <a:off x="4648200" y="1447800"/>
            <a:ext cx="4038600" cy="3929856"/>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381000"/>
            <a:ext cx="6347713" cy="1219200"/>
          </a:xfrm>
        </p:spPr>
        <p:txBody>
          <a:bodyPr>
            <a:normAutofit/>
          </a:bodyPr>
          <a:lstStyle/>
          <a:p>
            <a:pPr algn="ctr"/>
            <a:r>
              <a:rPr lang="ru-RU" sz="2800" dirty="0" smtClean="0"/>
              <a:t>Коррекционно-развивающая область и внеурочная деятельность</a:t>
            </a:r>
            <a:endParaRPr lang="ru-RU" sz="2800" dirty="0"/>
          </a:p>
        </p:txBody>
      </p:sp>
      <p:sp>
        <p:nvSpPr>
          <p:cNvPr id="3" name="Содержимое 2"/>
          <p:cNvSpPr>
            <a:spLocks noGrp="1"/>
          </p:cNvSpPr>
          <p:nvPr>
            <p:ph idx="1"/>
          </p:nvPr>
        </p:nvSpPr>
        <p:spPr>
          <a:xfrm>
            <a:off x="609599" y="1600200"/>
            <a:ext cx="6347714" cy="4441163"/>
          </a:xfrm>
        </p:spPr>
        <p:txBody>
          <a:bodyPr>
            <a:normAutofit/>
          </a:bodyPr>
          <a:lstStyle/>
          <a:p>
            <a:r>
              <a:rPr lang="ru-RU" sz="2000" dirty="0" smtClean="0"/>
              <a:t>Кроме основных предметов мы видим разделы: коррекционно-развивающая область и внеурочная деятельность. Внеурочная деятельность организовывается учителем. В данный момент она представлена в моей работе следующими кружками:</a:t>
            </a:r>
          </a:p>
          <a:p>
            <a:r>
              <a:rPr lang="ru-RU" sz="2000" dirty="0" smtClean="0"/>
              <a:t>Азбука здоровья(спортивно-оздоровительное направление)</a:t>
            </a:r>
          </a:p>
          <a:p>
            <a:r>
              <a:rPr lang="ru-RU" sz="2000" dirty="0" smtClean="0"/>
              <a:t> </a:t>
            </a:r>
            <a:r>
              <a:rPr lang="ru-RU" sz="2000" dirty="0" smtClean="0"/>
              <a:t>Компьютерная грамотность(социальное)</a:t>
            </a:r>
          </a:p>
          <a:p>
            <a:r>
              <a:rPr lang="ru-RU" sz="2000" dirty="0" smtClean="0"/>
              <a:t>Культура безопасности(социальное)</a:t>
            </a:r>
          </a:p>
          <a:p>
            <a:r>
              <a:rPr lang="ru-RU" sz="2000" dirty="0" smtClean="0"/>
              <a:t>Разговоры о важном (общекультурное)</a:t>
            </a:r>
            <a:endParaRPr lang="ru-RU"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09599" y="228600"/>
            <a:ext cx="6347713" cy="1295400"/>
          </a:xfrm>
        </p:spPr>
        <p:txBody>
          <a:bodyPr>
            <a:normAutofit fontScale="90000"/>
          </a:bodyPr>
          <a:lstStyle/>
          <a:p>
            <a:pPr algn="ctr"/>
            <a:r>
              <a:rPr lang="ru-RU" dirty="0" smtClean="0"/>
              <a:t>Коррекционно-развивающая область(6 часов)</a:t>
            </a:r>
            <a:br>
              <a:rPr lang="ru-RU" dirty="0" smtClean="0"/>
            </a:br>
            <a:endParaRPr lang="ru-RU" dirty="0"/>
          </a:p>
        </p:txBody>
      </p:sp>
      <p:sp>
        <p:nvSpPr>
          <p:cNvPr id="5" name="Содержимое 4"/>
          <p:cNvSpPr>
            <a:spLocks noGrp="1"/>
          </p:cNvSpPr>
          <p:nvPr>
            <p:ph idx="1"/>
          </p:nvPr>
        </p:nvSpPr>
        <p:spPr>
          <a:xfrm>
            <a:off x="609599" y="1524000"/>
            <a:ext cx="6347714" cy="4517363"/>
          </a:xfrm>
        </p:spPr>
        <p:txBody>
          <a:bodyPr>
            <a:normAutofit fontScale="92500"/>
          </a:bodyPr>
          <a:lstStyle/>
          <a:p>
            <a:r>
              <a:rPr lang="ru-RU" dirty="0" smtClean="0"/>
              <a:t>Коррекционно-развивающая область включает в себя:</a:t>
            </a:r>
          </a:p>
          <a:p>
            <a:r>
              <a:rPr lang="ru-RU" dirty="0" smtClean="0"/>
              <a:t>Логопедические занятия</a:t>
            </a:r>
          </a:p>
          <a:p>
            <a:r>
              <a:rPr lang="ru-RU" dirty="0" err="1" smtClean="0"/>
              <a:t>Психокоррекционные</a:t>
            </a:r>
            <a:r>
              <a:rPr lang="ru-RU" dirty="0" smtClean="0"/>
              <a:t> занятия</a:t>
            </a:r>
          </a:p>
          <a:p>
            <a:r>
              <a:rPr lang="ru-RU" dirty="0" smtClean="0"/>
              <a:t>Ритмика</a:t>
            </a:r>
          </a:p>
          <a:p>
            <a:r>
              <a:rPr lang="ru-RU" dirty="0" smtClean="0"/>
              <a:t>Эти занятия проводят специалисты- логопед, дефектолог и преподаватель ритмики.</a:t>
            </a:r>
          </a:p>
          <a:p>
            <a:r>
              <a:rPr lang="ru-RU" dirty="0" smtClean="0"/>
              <a:t>Поэтому в процессе обучения должна быть тесная связь учителя со специалистами.</a:t>
            </a:r>
          </a:p>
          <a:p>
            <a:r>
              <a:rPr lang="ru-RU" dirty="0" smtClean="0"/>
              <a:t>Кроме  этого специалисты проводят занятия, рекомендованные ПМПК , которые прописаны в заключении, на основании которого ребёнок  обучается по данной программе.  Составляется индивидуальный маршрут, комплексная индивидуальная программа сопровождения на каждого обучающегося. </a:t>
            </a: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152400"/>
            <a:ext cx="6347713" cy="838200"/>
          </a:xfrm>
        </p:spPr>
        <p:txBody>
          <a:bodyPr>
            <a:normAutofit fontScale="90000"/>
          </a:bodyPr>
          <a:lstStyle/>
          <a:p>
            <a:r>
              <a:rPr lang="ru-RU" dirty="0" smtClean="0"/>
              <a:t>Особенности обучения детей с легкой степенью УО</a:t>
            </a:r>
            <a:endParaRPr lang="ru-RU" dirty="0"/>
          </a:p>
        </p:txBody>
      </p:sp>
      <p:sp>
        <p:nvSpPr>
          <p:cNvPr id="3" name="Содержимое 2"/>
          <p:cNvSpPr>
            <a:spLocks noGrp="1"/>
          </p:cNvSpPr>
          <p:nvPr>
            <p:ph idx="1"/>
          </p:nvPr>
        </p:nvSpPr>
        <p:spPr>
          <a:xfrm>
            <a:off x="609598" y="1143000"/>
            <a:ext cx="6858002" cy="5334000"/>
          </a:xfrm>
        </p:spPr>
        <p:txBody>
          <a:bodyPr>
            <a:noAutofit/>
          </a:bodyPr>
          <a:lstStyle/>
          <a:p>
            <a:r>
              <a:rPr lang="ru-RU" sz="2000" dirty="0" smtClean="0"/>
              <a:t>Дети с нарушением интеллекта имеют необратимые нарушения развития и никогда не смогут догнать сверстников, поэтому в большей степени их обучение в образовательных учреждениях направлено на развитие их жизненной компетенции для адаптации в социуме. Это является первостепенной задачей учителя. Поэтому в учебный план включены такие специальные предметы, как социально-бытовая ориентировка, общественно-полезный труд, особое внимание уделяется трудовому обучению, которое с 5 класса приобретает профессиональную направленность: мальчики обучаются слесарному делу, девочки – швейному. И по окончании 9 класса дети сдают экзамен именно по этому предмету. Основой в организации образовательного процесса с УО детьми является коррекционно-развивающий его характер. </a:t>
            </a:r>
            <a:br>
              <a:rPr lang="ru-RU" sz="2000" dirty="0" smtClean="0"/>
            </a:br>
            <a:r>
              <a:rPr lang="ru-RU" sz="2000" dirty="0" smtClean="0"/>
              <a:t/>
            </a:r>
            <a:br>
              <a:rPr lang="ru-RU" sz="2000" dirty="0" smtClean="0"/>
            </a:br>
            <a:endParaRPr lang="ru-RU"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Требования к уроку</a:t>
            </a:r>
            <a:endParaRPr lang="ru-RU" dirty="0"/>
          </a:p>
        </p:txBody>
      </p:sp>
      <p:sp>
        <p:nvSpPr>
          <p:cNvPr id="3" name="Содержимое 2"/>
          <p:cNvSpPr>
            <a:spLocks noGrp="1"/>
          </p:cNvSpPr>
          <p:nvPr>
            <p:ph idx="1"/>
          </p:nvPr>
        </p:nvSpPr>
        <p:spPr/>
        <p:txBody>
          <a:bodyPr>
            <a:normAutofit fontScale="92500" lnSpcReduction="10000"/>
          </a:bodyPr>
          <a:lstStyle/>
          <a:p>
            <a:r>
              <a:rPr lang="ru-RU" dirty="0" smtClean="0"/>
              <a:t>Следовательно, каждый урок должен быть направлен на решение не только </a:t>
            </a:r>
            <a:r>
              <a:rPr lang="ru-RU" dirty="0" err="1" smtClean="0"/>
              <a:t>общедидактических</a:t>
            </a:r>
            <a:r>
              <a:rPr lang="ru-RU" dirty="0" smtClean="0"/>
              <a:t> задач, но и специальных коррекционно-развивающих:</a:t>
            </a:r>
          </a:p>
          <a:p>
            <a:r>
              <a:rPr lang="ru-RU" dirty="0" smtClean="0"/>
              <a:t> Коррекция и развитие внимания.</a:t>
            </a:r>
          </a:p>
          <a:p>
            <a:r>
              <a:rPr lang="ru-RU" dirty="0" smtClean="0"/>
              <a:t> Коррекция и развитие связной устной и письменной речи</a:t>
            </a:r>
          </a:p>
          <a:p>
            <a:r>
              <a:rPr lang="ru-RU" dirty="0" smtClean="0"/>
              <a:t> Коррекция и развитие памяти.</a:t>
            </a:r>
          </a:p>
          <a:p>
            <a:r>
              <a:rPr lang="ru-RU" dirty="0" smtClean="0"/>
              <a:t> Коррекция и развитие зрительного, слухового и тактильного восприятия. </a:t>
            </a:r>
          </a:p>
          <a:p>
            <a:r>
              <a:rPr lang="ru-RU" dirty="0" smtClean="0"/>
              <a:t>Коррекция и развитие мелкой моторики рук.</a:t>
            </a:r>
          </a:p>
          <a:p>
            <a:r>
              <a:rPr lang="ru-RU" dirty="0" smtClean="0"/>
              <a:t>Коррекция и развитие мыслительной деятельности.</a:t>
            </a:r>
          </a:p>
          <a:p>
            <a:r>
              <a:rPr lang="ru-RU" dirty="0" smtClean="0"/>
              <a:t> Коррекция и развитие личностных качеств учащихся</a:t>
            </a:r>
          </a:p>
          <a:p>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62"/>
          </a:xfrm>
        </p:spPr>
        <p:txBody>
          <a:bodyPr>
            <a:normAutofit/>
          </a:bodyPr>
          <a:lstStyle/>
          <a:p>
            <a:r>
              <a:rPr lang="ru-RU" dirty="0" smtClean="0"/>
              <a:t>            Требования к уроку</a:t>
            </a:r>
            <a:endParaRPr lang="ru-RU" dirty="0"/>
          </a:p>
        </p:txBody>
      </p:sp>
      <p:sp>
        <p:nvSpPr>
          <p:cNvPr id="3" name="Содержимое 2"/>
          <p:cNvSpPr>
            <a:spLocks noGrp="1"/>
          </p:cNvSpPr>
          <p:nvPr>
            <p:ph idx="1"/>
          </p:nvPr>
        </p:nvSpPr>
        <p:spPr>
          <a:xfrm>
            <a:off x="609600" y="914400"/>
            <a:ext cx="7391400" cy="4953000"/>
          </a:xfrm>
        </p:spPr>
        <p:txBody>
          <a:bodyPr>
            <a:noAutofit/>
          </a:bodyPr>
          <a:lstStyle/>
          <a:p>
            <a:r>
              <a:rPr lang="ru-RU" sz="1600" dirty="0" smtClean="0"/>
              <a:t>К уроку в коррекционном классе предъявляются те же самые общепедагогические требования плюс специальные требования: </a:t>
            </a:r>
          </a:p>
          <a:p>
            <a:r>
              <a:rPr lang="ru-RU" sz="1600" dirty="0" smtClean="0"/>
              <a:t>Подачу на каждый урок учебного материала малыми порциями;</a:t>
            </a:r>
          </a:p>
          <a:p>
            <a:r>
              <a:rPr lang="ru-RU" sz="1600" dirty="0" smtClean="0"/>
              <a:t> Упрощение структуры ЗУН в соответствии с психофизическими возможностями ученика; Замедленность темпа обучения, что соответствует замедленности протекания психических процессов;</a:t>
            </a:r>
          </a:p>
          <a:p>
            <a:r>
              <a:rPr lang="ru-RU" sz="1600" dirty="0" smtClean="0"/>
              <a:t> Максимальную развернутость и расчлененность сложных понятий и действий; Многократное повторение чего-либо;</a:t>
            </a:r>
          </a:p>
          <a:p>
            <a:r>
              <a:rPr lang="ru-RU" sz="1600" dirty="0" smtClean="0"/>
              <a:t> Максимальная опора на чувственный, практический опыт и на более развитые способности ребенка; </a:t>
            </a:r>
          </a:p>
          <a:p>
            <a:r>
              <a:rPr lang="ru-RU" sz="1600" dirty="0" smtClean="0"/>
              <a:t>Использование игровых приемов обучения;</a:t>
            </a:r>
          </a:p>
          <a:p>
            <a:r>
              <a:rPr lang="ru-RU" sz="1600" dirty="0" smtClean="0"/>
              <a:t> Использование наглядных и практических методов и средств обучения, что обусловлено конкретностью мышления УО детей, абстрактное мышление у таких учеников, как правило, не развито вообще;</a:t>
            </a:r>
          </a:p>
          <a:p>
            <a:r>
              <a:rPr lang="ru-RU" sz="1600" dirty="0" smtClean="0"/>
              <a:t> Обязательное включение на каждом уроке такого вида работы, как работа со словом (словарная работа) – важность ее объясняется крайне бедным словарным запасом учащихся, общими нарушениями их речи;</a:t>
            </a:r>
          </a:p>
          <a:p>
            <a:pPr>
              <a:buNone/>
            </a:pPr>
            <a:endParaRPr lang="ru-RU" sz="1800" dirty="0" smtClean="0"/>
          </a:p>
          <a:p>
            <a:pPr>
              <a:buNone/>
            </a:pPr>
            <a:r>
              <a:rPr lang="ru-RU" sz="1600" dirty="0" smtClean="0"/>
              <a:t/>
            </a:r>
            <a:br>
              <a:rPr lang="ru-RU" sz="1600" dirty="0" smtClean="0"/>
            </a:br>
            <a:r>
              <a:rPr lang="ru-RU" sz="1600" dirty="0" smtClean="0"/>
              <a:t/>
            </a:r>
            <a:br>
              <a:rPr lang="ru-RU" sz="1600" dirty="0" smtClean="0"/>
            </a:br>
            <a:endParaRPr lang="ru-RU"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0" y="228600"/>
            <a:ext cx="8229600" cy="6080125"/>
          </a:xfrm>
        </p:spPr>
        <p:txBody>
          <a:bodyPr>
            <a:normAutofit/>
          </a:bodyPr>
          <a:lstStyle/>
          <a:p>
            <a:r>
              <a:rPr lang="ru-RU" b="1" dirty="0" smtClean="0"/>
              <a:t>В организации учебного процесса необходимо:</a:t>
            </a:r>
            <a:endParaRPr lang="ru-RU" dirty="0" smtClean="0"/>
          </a:p>
          <a:p>
            <a:r>
              <a:rPr lang="ru-RU" dirty="0" smtClean="0"/>
              <a:t>- использовать вербальные поощрения;</a:t>
            </a:r>
          </a:p>
          <a:p>
            <a:r>
              <a:rPr lang="ru-RU" dirty="0" smtClean="0"/>
              <a:t>- свести к минимуму наказания за невыполнение правил; ориентироваться более на позитивное, чем негативное;</a:t>
            </a:r>
          </a:p>
          <a:p>
            <a:r>
              <a:rPr lang="ru-RU" dirty="0" smtClean="0"/>
              <a:t>- составлять планы, позитивно ориентированные и учитывающие навыки и умения школьника;</a:t>
            </a:r>
          </a:p>
          <a:p>
            <a:r>
              <a:rPr lang="ru-RU" dirty="0" smtClean="0"/>
              <a:t>- предоставлять учащимся права покинуть рабочее место и уединиться, когда этого требуют обстоятельства;</a:t>
            </a:r>
          </a:p>
          <a:p>
            <a:r>
              <a:rPr lang="ru-RU" dirty="0" smtClean="0"/>
              <a:t>- разработать кодовую систему общения (слова, жесты), которая даст учащемуся понять, что его поведение является недопустимым на данный момент;</a:t>
            </a:r>
          </a:p>
          <a:p>
            <a:r>
              <a:rPr lang="ru-RU" dirty="0" smtClean="0"/>
              <a:t>- игнорировать незначительные поведенческие нарушения;</a:t>
            </a:r>
          </a:p>
          <a:p>
            <a:r>
              <a:rPr lang="ru-RU" dirty="0" smtClean="0"/>
              <a:t>- разработать меры вмешательства в случае недопустимого поведения, которое является непреднамеренным;</a:t>
            </a:r>
          </a:p>
          <a:p>
            <a:r>
              <a:rPr lang="ru-RU" dirty="0" smtClean="0"/>
              <a:t>- осваивать знания об изменениях в поведении, которые предупреждают о необходимости применения медикаментозных средств или указывают на переутомление учащегося с ограниченными возможностями здоровья.</a:t>
            </a:r>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76200"/>
            <a:ext cx="6347713" cy="1143000"/>
          </a:xfrm>
        </p:spPr>
        <p:txBody>
          <a:bodyPr>
            <a:normAutofit fontScale="90000"/>
          </a:bodyPr>
          <a:lstStyle/>
          <a:p>
            <a:pPr algn="ctr"/>
            <a:r>
              <a:rPr lang="ru-RU" dirty="0" smtClean="0"/>
              <a:t>Рекомендации по работе с детьми </a:t>
            </a:r>
            <a:endParaRPr lang="ru-RU" dirty="0"/>
          </a:p>
        </p:txBody>
      </p:sp>
      <p:sp>
        <p:nvSpPr>
          <p:cNvPr id="3" name="Содержимое 2"/>
          <p:cNvSpPr>
            <a:spLocks noGrp="1"/>
          </p:cNvSpPr>
          <p:nvPr>
            <p:ph idx="1"/>
          </p:nvPr>
        </p:nvSpPr>
        <p:spPr>
          <a:xfrm>
            <a:off x="381000" y="914400"/>
            <a:ext cx="8305800" cy="5394960"/>
          </a:xfrm>
        </p:spPr>
        <p:txBody>
          <a:bodyPr>
            <a:normAutofit fontScale="25000" lnSpcReduction="20000"/>
          </a:bodyPr>
          <a:lstStyle/>
          <a:p>
            <a:pPr>
              <a:buNone/>
            </a:pPr>
            <a:endParaRPr lang="ru-RU" b="1" dirty="0" smtClean="0"/>
          </a:p>
          <a:p>
            <a:r>
              <a:rPr lang="ru-RU" sz="7200" dirty="0" smtClean="0"/>
              <a:t>Запаситесь  терпением, стальными нервами и относитесь к ребенку спокойно и доброжелательно, так же, как к другим детям, но не на секунду не забывайте, что это дети ОСОБЕННЫЕ. </a:t>
            </a:r>
          </a:p>
          <a:p>
            <a:r>
              <a:rPr lang="ru-RU" sz="7200" dirty="0" smtClean="0"/>
              <a:t>Учитывайте индивидуальные возможности и особенности ребенка при выборе форм, методов, приемов работы на занятии. </a:t>
            </a:r>
          </a:p>
          <a:p>
            <a:r>
              <a:rPr lang="ru-RU" sz="7200" dirty="0" smtClean="0"/>
              <a:t>Сравнивайте ребенка с ним самим, а не с другими детьми. </a:t>
            </a:r>
          </a:p>
          <a:p>
            <a:r>
              <a:rPr lang="ru-RU" sz="7200" dirty="0" smtClean="0"/>
              <a:t>Создавайте у ребенка субъективное переживание успеха. Приемы: Снятие страха — «Ничего страшного…» Скрытая инструкция — «Ты же помнишь, что…» Авансирование — «У тебя получится…», «Ты сможешь…» Говорите это искренне и уверенно. Усиление мотива — «Нам это нужно для…» («Будешь лучше читать, сможешь найти в книге ответы на свои вопросы»). Педагогическое внушение — «Приступай же…» Высокая оценка детали — «Вот эта часть у тебя получилась замечательно…» («Сегодня ты хорошо рассказал о…, отвечал на вопросы и т.д.»)</a:t>
            </a:r>
          </a:p>
          <a:p>
            <a:r>
              <a:rPr lang="ru-RU" sz="7200" dirty="0" smtClean="0"/>
              <a:t> Помогайте ребенку почувствовать свою интеллектуальную состоятельность. Отмечайте достижения ребенка, а не неудачи. Делайте ошибки нормальным и нужным явлением. Формируйте веру в успех. Концентрируйте внимание на уже достигнутых в прошлом успехах (на прошлом занятии ты смог сделать…, сможешь и сейчас). Дайте, ребенку возможность делать выбор, решать самому, высказывать свою точку зрения</a:t>
            </a:r>
          </a:p>
          <a:p>
            <a:pPr>
              <a:buNone/>
            </a:pPr>
            <a:r>
              <a:rPr lang="ru-RU" sz="7200" dirty="0" smtClean="0"/>
              <a:t/>
            </a:r>
            <a:br>
              <a:rPr lang="ru-RU" sz="7200" dirty="0" smtClean="0"/>
            </a:br>
            <a:endParaRPr lang="ru-RU" sz="7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5400"/>
            <a:ext cx="6347713" cy="1320800"/>
          </a:xfrm>
        </p:spPr>
        <p:txBody>
          <a:bodyPr>
            <a:noAutofit/>
          </a:bodyPr>
          <a:lstStyle/>
          <a:p>
            <a:pPr algn="ctr"/>
            <a:r>
              <a:rPr lang="ru-RU" sz="2800" dirty="0" err="1" smtClean="0"/>
              <a:t>Формы,методы</a:t>
            </a:r>
            <a:r>
              <a:rPr lang="ru-RU" sz="2800" dirty="0" smtClean="0"/>
              <a:t>, приёмы и средства обучения детей с легкой степенью УО</a:t>
            </a:r>
            <a:endParaRPr lang="ru-RU" sz="2800" dirty="0"/>
          </a:p>
        </p:txBody>
      </p:sp>
      <p:sp>
        <p:nvSpPr>
          <p:cNvPr id="3" name="Содержимое 2"/>
          <p:cNvSpPr>
            <a:spLocks noGrp="1"/>
          </p:cNvSpPr>
          <p:nvPr>
            <p:ph idx="1"/>
          </p:nvPr>
        </p:nvSpPr>
        <p:spPr>
          <a:xfrm>
            <a:off x="533401" y="1346200"/>
            <a:ext cx="6423912" cy="5054600"/>
          </a:xfrm>
        </p:spPr>
        <p:txBody>
          <a:bodyPr>
            <a:normAutofit/>
          </a:bodyPr>
          <a:lstStyle/>
          <a:p>
            <a:r>
              <a:rPr lang="ru-RU" sz="1800" dirty="0" smtClean="0"/>
              <a:t>Умственно отсталый ребенок, как и всякий ребенок, растет и развивается, но развитие его замедлено с самого начала и идет на дефектной основе, что порождает трудности вхождения в социальную среду. </a:t>
            </a:r>
            <a:r>
              <a:rPr lang="ru-RU" sz="1800" dirty="0" smtClean="0"/>
              <a:t>«…</a:t>
            </a:r>
            <a:r>
              <a:rPr lang="ru-RU" sz="1800" dirty="0" smtClean="0"/>
              <a:t>только то обучение хорошо, которое стимулирует развитие, ведет его за собой, а не служит просто обогащению ребенка новыми сведениями». Поэтому наибольший эффект в развитии умственно отсталых детей достигается в тех случаях, когда в обучении используются такие формы, методы, приемы, средства, в результате которых одни недостатки у детей преодолеваются, другие - ослабевают, хотя это происходит медленно и неравномерно.</a:t>
            </a:r>
          </a:p>
          <a:p>
            <a:r>
              <a:rPr lang="ru-RU" sz="1800" dirty="0" smtClean="0"/>
              <a:t>Далее представлю формы, методы, приёмы, средства обучения детей лёгкой и умеренной степенью умственной отсталости , апробированные мной и доказавшие свою состоятельность.</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Понятие умственной отсталости</a:t>
            </a:r>
            <a:endParaRPr lang="ru-RU" dirty="0"/>
          </a:p>
        </p:txBody>
      </p:sp>
      <p:pic>
        <p:nvPicPr>
          <p:cNvPr id="6" name="Содержимое 3" descr="slide_4.jpg"/>
          <p:cNvPicPr>
            <a:picLocks noGrp="1" noChangeAspect="1"/>
          </p:cNvPicPr>
          <p:nvPr>
            <p:ph idx="1"/>
          </p:nvPr>
        </p:nvPicPr>
        <p:blipFill>
          <a:blip r:embed="rId2" cstate="print"/>
          <a:stretch>
            <a:fillRect/>
          </a:stretch>
        </p:blipFill>
        <p:spPr>
          <a:xfrm>
            <a:off x="644438" y="1828800"/>
            <a:ext cx="6278033" cy="4708525"/>
          </a:xfrm>
          <a:ln>
            <a:solidFill>
              <a:schemeClr val="tx1">
                <a:lumMod val="85000"/>
              </a:schemeClr>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0" y="228600"/>
            <a:ext cx="8229600" cy="6080125"/>
          </a:xfrm>
        </p:spPr>
        <p:txBody>
          <a:bodyPr>
            <a:normAutofit fontScale="92500" lnSpcReduction="10000"/>
          </a:bodyPr>
          <a:lstStyle/>
          <a:p>
            <a:pPr algn="ctr"/>
            <a:r>
              <a:rPr lang="ru-RU" sz="2400" b="1" dirty="0" smtClean="0"/>
              <a:t>Индивидуально - дифференцированный метод</a:t>
            </a:r>
          </a:p>
          <a:p>
            <a:r>
              <a:rPr lang="ru-RU" sz="2000" dirty="0" smtClean="0"/>
              <a:t>Индивидуально-дифференцированный метод позволяет учителю в классном коллективе эффективно работать со всеми детьми.</a:t>
            </a:r>
          </a:p>
          <a:p>
            <a:r>
              <a:rPr lang="ru-RU" sz="2000" dirty="0" smtClean="0"/>
              <a:t>Для этого необходима не изолированная, а единая для всех, но дифференцированная в соответствии с индивидуальными особенностями учащихся образовательная среда. Дифференциация предполагает обязательное соответствие средств и методов преподавания психофизиологическим особенностям обучающихся</a:t>
            </a:r>
            <a:r>
              <a:rPr lang="ru-RU" dirty="0" smtClean="0"/>
              <a:t>.</a:t>
            </a:r>
          </a:p>
          <a:p>
            <a:pPr algn="ctr"/>
            <a:r>
              <a:rPr lang="ru-RU" sz="2400" b="1" dirty="0" smtClean="0"/>
              <a:t>Словесный метод</a:t>
            </a:r>
          </a:p>
          <a:p>
            <a:pPr algn="ctr"/>
            <a:r>
              <a:rPr lang="ru-RU" sz="2000" dirty="0" smtClean="0"/>
              <a:t>Его основой является слово, а задача учителя – преподнести информацию посредством слов на таком уровне, чтобы излагаемый материал был ребёнку с ОВЗ понятен и доступен</a:t>
            </a:r>
          </a:p>
          <a:p>
            <a:pPr algn="ctr"/>
            <a:r>
              <a:rPr lang="ru-RU" sz="2400" b="1" dirty="0" smtClean="0"/>
              <a:t>Объяснение</a:t>
            </a:r>
          </a:p>
          <a:p>
            <a:pPr algn="ctr"/>
            <a:r>
              <a:rPr lang="ru-RU" sz="2200" dirty="0" smtClean="0"/>
              <a:t>Объяснение - метод овладения теоретическим учебным материалам. Для детей с лёгкой и  умеренной и степенью умственной отсталости, объяснение должно соответствовать требованиям: доступность (но не примитивность), четкость изложения, краткость</a:t>
            </a:r>
            <a:r>
              <a:rPr lang="ru-RU" sz="2400" dirty="0" smtClean="0"/>
              <a:t>.</a:t>
            </a:r>
            <a:endParaRPr lang="ru-RU" sz="2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0" y="228600"/>
            <a:ext cx="8229600" cy="6080125"/>
          </a:xfrm>
        </p:spPr>
        <p:txBody>
          <a:bodyPr>
            <a:normAutofit lnSpcReduction="10000"/>
          </a:bodyPr>
          <a:lstStyle/>
          <a:p>
            <a:pPr algn="ctr"/>
            <a:r>
              <a:rPr lang="ru-RU" sz="2400" b="1" dirty="0" smtClean="0"/>
              <a:t>Беседа</a:t>
            </a:r>
          </a:p>
          <a:p>
            <a:pPr fontAlgn="base"/>
            <a:r>
              <a:rPr lang="ru-RU" sz="2000" dirty="0" smtClean="0"/>
              <a:t>На занятиях беседа используются как самостоятельный метод обучения, так и в сочетании с другими методами. Однако, ввиду специфики речевого и интеллектуального развития детей, беседа не может использоваться как один из ведущих методов обучения.</a:t>
            </a:r>
          </a:p>
          <a:p>
            <a:pPr fontAlgn="base"/>
            <a:r>
              <a:rPr lang="ru-RU" sz="2000" dirty="0" smtClean="0"/>
              <a:t>Для поддержания у детей интереса к беседе можно использовать прием введения игровых персонажей, например, не знающих темы, не умеющих что-либо делать, опаздывающих на занятия и т. п.</a:t>
            </a:r>
          </a:p>
          <a:p>
            <a:pPr algn="ctr" fontAlgn="base"/>
            <a:r>
              <a:rPr lang="ru-RU" sz="2000" dirty="0" smtClean="0"/>
              <a:t> </a:t>
            </a:r>
          </a:p>
          <a:p>
            <a:pPr algn="ctr" fontAlgn="base"/>
            <a:r>
              <a:rPr lang="ru-RU" sz="2400" b="1" dirty="0" smtClean="0"/>
              <a:t>Объяснительно-иллюстративный метод</a:t>
            </a:r>
          </a:p>
          <a:p>
            <a:pPr algn="ctr" fontAlgn="base"/>
            <a:r>
              <a:rPr lang="ru-RU" sz="2000" dirty="0" smtClean="0"/>
              <a:t>Данный метод является одним из основных методов обучения </a:t>
            </a:r>
            <a:r>
              <a:rPr lang="ru-RU" sz="2000" dirty="0" err="1" smtClean="0"/>
              <a:t>детей-олигофренов</a:t>
            </a:r>
            <a:r>
              <a:rPr lang="ru-RU" sz="2000" dirty="0" smtClean="0"/>
              <a:t>. Его эффективность проверена многовековой практикой. Суть метода в том, что учитель преподносит информацию при помощи комбинированных средств: устного и печатного слова, наглядных и практических материалов.</a:t>
            </a:r>
          </a:p>
          <a:p>
            <a:pPr algn="ctr" fontAlgn="base"/>
            <a:endParaRPr lang="ru-RU" sz="2000" b="1"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0" y="228600"/>
            <a:ext cx="8229600" cy="6080125"/>
          </a:xfrm>
        </p:spPr>
        <p:txBody>
          <a:bodyPr>
            <a:normAutofit fontScale="92500" lnSpcReduction="20000"/>
          </a:bodyPr>
          <a:lstStyle/>
          <a:p>
            <a:pPr algn="ctr"/>
            <a:r>
              <a:rPr lang="ru-RU" b="1" dirty="0" smtClean="0"/>
              <a:t>Репродуктивный метод</a:t>
            </a:r>
          </a:p>
          <a:p>
            <a:r>
              <a:rPr lang="ru-RU" sz="2000" dirty="0" smtClean="0"/>
              <a:t>Согласно этому методу, знания ученикам сообщаются уже в «готовом» виде, учитель также их поясняет. Для усвоения знаний учитель дает задания, которые учащиеся выполняют по рассмотренному ранее образцу. Критерий усвоения знаний – способность их правильно воспроизвести. Многократное повторение материала позволяет учащимся усвоить и запомнить его. </a:t>
            </a:r>
          </a:p>
          <a:p>
            <a:pPr algn="ctr"/>
            <a:r>
              <a:rPr lang="ru-RU" sz="2400" b="1" dirty="0" smtClean="0"/>
              <a:t>Наглядный метод</a:t>
            </a:r>
          </a:p>
          <a:p>
            <a:pPr algn="ctr"/>
            <a:r>
              <a:rPr lang="ru-RU" sz="2000" dirty="0" smtClean="0"/>
              <a:t>Подразумевается применение в процессе обучения наглядных пособий или других средств, которые отражают суть изучаемых объектов, процессов или явлений.</a:t>
            </a:r>
          </a:p>
          <a:p>
            <a:pPr algn="ctr"/>
            <a:r>
              <a:rPr lang="ru-RU" sz="2400" b="1" dirty="0" smtClean="0"/>
              <a:t>Демонстрация</a:t>
            </a:r>
          </a:p>
          <a:p>
            <a:r>
              <a:rPr lang="ru-RU" sz="2000" dirty="0" smtClean="0"/>
              <a:t>Демонстрация считается наиболее эффективным методом, т. к. имеет более широкие возможности воздействия на сознание ребёнка. Так, например, при демонстрации предметов окружающего мира (например, продуктов) учащиеся не только рассматривают, но и, привлекая другие анализаторы, трогают, нюхают, пробуют на вкус, определяют легкость или тяжесть и т. п. Знакомство с предметным миром, организуемое на </a:t>
            </a:r>
            <a:r>
              <a:rPr lang="ru-RU" sz="2000" dirty="0" err="1" smtClean="0"/>
              <a:t>полусенсорной</a:t>
            </a:r>
            <a:r>
              <a:rPr lang="ru-RU" sz="2000" dirty="0" smtClean="0"/>
              <a:t> основе, будет способствовать полноценности и прочности формируемых представлений и знаний.</a:t>
            </a:r>
            <a:endParaRPr lang="ru-RU" sz="2000" b="1"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0" y="304800"/>
            <a:ext cx="8229600" cy="6003925"/>
          </a:xfrm>
        </p:spPr>
        <p:txBody>
          <a:bodyPr>
            <a:normAutofit fontScale="92500" lnSpcReduction="10000"/>
          </a:bodyPr>
          <a:lstStyle/>
          <a:p>
            <a:pPr algn="ctr"/>
            <a:r>
              <a:rPr lang="ru-RU" sz="2400" b="1" dirty="0" smtClean="0"/>
              <a:t>Метод «аттракции»</a:t>
            </a:r>
          </a:p>
          <a:p>
            <a:pPr fontAlgn="base"/>
            <a:r>
              <a:rPr lang="ru-RU" sz="2000" dirty="0" smtClean="0"/>
              <a:t>Называние детей по имени, телесный контакт с детьми.</a:t>
            </a:r>
          </a:p>
          <a:p>
            <a:pPr fontAlgn="base"/>
            <a:r>
              <a:rPr lang="ru-RU" sz="2000" dirty="0" smtClean="0"/>
              <a:t>Предназначение использования метода: успокоить ребёнка, придать ему уверенность в своих силах.</a:t>
            </a:r>
          </a:p>
          <a:p>
            <a:pPr algn="ctr"/>
            <a:r>
              <a:rPr lang="ru-RU" sz="2400" b="1" dirty="0" smtClean="0"/>
              <a:t>Метод рефлексии (эмоциональное состояние)</a:t>
            </a:r>
          </a:p>
          <a:p>
            <a:pPr fontAlgn="base"/>
            <a:r>
              <a:rPr lang="ru-RU" sz="2000" dirty="0" smtClean="0"/>
              <a:t>Рефлексия может осуществляться не только в конце урока, но и на любом его этапе. Самый простой вариант рефлексии настроения и эмоционального состояния - показываем учащимся карточки с изображением трех лиц: веселого, нейтрального и грустного.</a:t>
            </a:r>
          </a:p>
          <a:p>
            <a:pPr fontAlgn="base"/>
            <a:r>
              <a:rPr lang="ru-RU" sz="2000" dirty="0" smtClean="0"/>
              <a:t>Учащимся предлагается выбрать рисунок, который соответствует их настроению.</a:t>
            </a:r>
          </a:p>
          <a:p>
            <a:pPr algn="ctr" fontAlgn="base"/>
            <a:r>
              <a:rPr lang="ru-RU" sz="2400" b="1" dirty="0" smtClean="0"/>
              <a:t>Обучающие интерактивные игры</a:t>
            </a:r>
          </a:p>
          <a:p>
            <a:endParaRPr lang="ru-RU" sz="2000" b="1" dirty="0" smtClean="0"/>
          </a:p>
          <a:p>
            <a:r>
              <a:rPr lang="ru-RU" sz="2000" dirty="0" smtClean="0"/>
              <a:t>Уроки с использованием ИКТ имеют большой потенциал для проведения коррекционной работы, направленной на концентрацию внимания, развитие мышления, воображения, мелкой моторики руки.</a:t>
            </a:r>
            <a:endParaRPr lang="ru-RU" sz="2000" b="1"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09600" y="76200"/>
            <a:ext cx="6347714" cy="685800"/>
          </a:xfrm>
        </p:spPr>
        <p:txBody>
          <a:bodyPr/>
          <a:lstStyle/>
          <a:p>
            <a:r>
              <a:rPr lang="ru-RU" b="0" dirty="0" smtClean="0"/>
              <a:t>      Дидактические игры</a:t>
            </a:r>
            <a:endParaRPr lang="ru-RU" dirty="0"/>
          </a:p>
        </p:txBody>
      </p:sp>
      <p:sp>
        <p:nvSpPr>
          <p:cNvPr id="5" name="Содержимое 4"/>
          <p:cNvSpPr>
            <a:spLocks noGrp="1"/>
          </p:cNvSpPr>
          <p:nvPr>
            <p:ph sz="half" idx="1"/>
          </p:nvPr>
        </p:nvSpPr>
        <p:spPr>
          <a:xfrm>
            <a:off x="457200" y="1143000"/>
            <a:ext cx="4038600" cy="5486400"/>
          </a:xfrm>
        </p:spPr>
        <p:txBody>
          <a:bodyPr>
            <a:normAutofit fontScale="47500" lnSpcReduction="20000"/>
          </a:bodyPr>
          <a:lstStyle/>
          <a:p>
            <a:pPr fontAlgn="base"/>
            <a:r>
              <a:rPr lang="ru-RU" sz="3300" dirty="0" smtClean="0"/>
              <a:t>Дидактическая игра - это не только интересный и занимательный вид организации деятельности детей на занятии, но и хороший помощник педагогу в ситуации проверки и закреплении знаний.</a:t>
            </a:r>
          </a:p>
          <a:p>
            <a:pPr fontAlgn="base"/>
            <a:r>
              <a:rPr lang="ru-RU" sz="3300" dirty="0" smtClean="0"/>
              <a:t>Реализация обучающих задач дидактической игры происходит через игровые действия или игровые элементы, которые могут и должны быть разнообразными:</a:t>
            </a:r>
          </a:p>
          <a:p>
            <a:pPr fontAlgn="base"/>
            <a:r>
              <a:rPr lang="ru-RU" sz="3300" dirty="0" smtClean="0"/>
              <a:t>-манипуляции с предметами, картинками, табличками со словами, фразами;</a:t>
            </a:r>
          </a:p>
          <a:p>
            <a:pPr fontAlgn="base"/>
            <a:r>
              <a:rPr lang="ru-RU" sz="3300" dirty="0" smtClean="0"/>
              <a:t>-поиск и показ (например: предметов, изображений);</a:t>
            </a:r>
          </a:p>
          <a:p>
            <a:pPr fontAlgn="base"/>
            <a:r>
              <a:rPr lang="ru-RU" sz="3300" dirty="0" smtClean="0"/>
              <a:t>-поднимание сигнальных карточек и т. п. Дидактические игры обладают большими возможностями в осуществлении индивидуального и дифференциального подходов к учащимся.</a:t>
            </a:r>
          </a:p>
          <a:p>
            <a:endParaRPr lang="ru-RU" dirty="0"/>
          </a:p>
        </p:txBody>
      </p:sp>
      <p:pic>
        <p:nvPicPr>
          <p:cNvPr id="7" name="Содержимое 6" descr="IMG_20210319_111325.jpg"/>
          <p:cNvPicPr>
            <a:picLocks noGrp="1" noChangeAspect="1"/>
          </p:cNvPicPr>
          <p:nvPr>
            <p:ph sz="half" idx="2"/>
          </p:nvPr>
        </p:nvPicPr>
        <p:blipFill>
          <a:blip r:embed="rId2" cstate="print"/>
          <a:stretch>
            <a:fillRect/>
          </a:stretch>
        </p:blipFill>
        <p:spPr>
          <a:xfrm>
            <a:off x="4648200" y="1752600"/>
            <a:ext cx="4119372" cy="38862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Дидактические игры</a:t>
            </a:r>
            <a:endParaRPr lang="ru-RU" dirty="0"/>
          </a:p>
        </p:txBody>
      </p:sp>
      <p:pic>
        <p:nvPicPr>
          <p:cNvPr id="5" name="Содержимое 4" descr="IMG_20210319_111313.jpg"/>
          <p:cNvPicPr>
            <a:picLocks noGrp="1" noChangeAspect="1"/>
          </p:cNvPicPr>
          <p:nvPr>
            <p:ph sz="half" idx="1"/>
          </p:nvPr>
        </p:nvPicPr>
        <p:blipFill>
          <a:blip r:embed="rId2" cstate="print"/>
          <a:stretch>
            <a:fillRect/>
          </a:stretch>
        </p:blipFill>
        <p:spPr>
          <a:xfrm>
            <a:off x="381000" y="1447800"/>
            <a:ext cx="4114800" cy="3929856"/>
          </a:xfrm>
        </p:spPr>
      </p:pic>
      <p:pic>
        <p:nvPicPr>
          <p:cNvPr id="6" name="Содержимое 5" descr="IMG_20210319_111359.jpg"/>
          <p:cNvPicPr>
            <a:picLocks noGrp="1" noChangeAspect="1"/>
          </p:cNvPicPr>
          <p:nvPr>
            <p:ph sz="half" idx="2"/>
          </p:nvPr>
        </p:nvPicPr>
        <p:blipFill>
          <a:blip r:embed="rId3" cstate="print"/>
          <a:stretch>
            <a:fillRect/>
          </a:stretch>
        </p:blipFill>
        <p:spPr>
          <a:xfrm>
            <a:off x="4648200" y="1600200"/>
            <a:ext cx="4038600" cy="3777456"/>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Дидактические игры</a:t>
            </a:r>
            <a:endParaRPr lang="ru-RU" dirty="0"/>
          </a:p>
        </p:txBody>
      </p:sp>
      <p:pic>
        <p:nvPicPr>
          <p:cNvPr id="5" name="Содержимое 4" descr="IMG_20210319_111302.jpg"/>
          <p:cNvPicPr>
            <a:picLocks noGrp="1" noChangeAspect="1"/>
          </p:cNvPicPr>
          <p:nvPr>
            <p:ph sz="half" idx="1"/>
          </p:nvPr>
        </p:nvPicPr>
        <p:blipFill>
          <a:blip r:embed="rId2" cstate="print"/>
          <a:stretch>
            <a:fillRect/>
          </a:stretch>
        </p:blipFill>
        <p:spPr>
          <a:xfrm>
            <a:off x="697460" y="2160588"/>
            <a:ext cx="2911968" cy="3881437"/>
          </a:xfrm>
        </p:spPr>
      </p:pic>
      <p:pic>
        <p:nvPicPr>
          <p:cNvPr id="6" name="Содержимое 5" descr="IMG_20210319_111411.jpg"/>
          <p:cNvPicPr>
            <a:picLocks noGrp="1" noChangeAspect="1"/>
          </p:cNvPicPr>
          <p:nvPr>
            <p:ph sz="half" idx="2"/>
          </p:nvPr>
        </p:nvPicPr>
        <p:blipFill>
          <a:blip r:embed="rId3" cstate="print"/>
          <a:stretch>
            <a:fillRect/>
          </a:stretch>
        </p:blipFill>
        <p:spPr>
          <a:xfrm>
            <a:off x="3957391" y="2160588"/>
            <a:ext cx="2911968" cy="3881437"/>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81000" y="152400"/>
            <a:ext cx="5967413" cy="533400"/>
          </a:xfrm>
        </p:spPr>
        <p:txBody>
          <a:bodyPr>
            <a:normAutofit fontScale="90000"/>
          </a:bodyPr>
          <a:lstStyle/>
          <a:p>
            <a:r>
              <a:rPr lang="ru-RU" dirty="0" smtClean="0"/>
              <a:t>Сюжетно-ролевые игры</a:t>
            </a:r>
            <a:br>
              <a:rPr lang="ru-RU" dirty="0" smtClean="0"/>
            </a:br>
            <a:endParaRPr lang="ru-RU" dirty="0"/>
          </a:p>
        </p:txBody>
      </p:sp>
      <p:sp>
        <p:nvSpPr>
          <p:cNvPr id="3" name="Содержимое 2"/>
          <p:cNvSpPr>
            <a:spLocks noGrp="1"/>
          </p:cNvSpPr>
          <p:nvPr>
            <p:ph sz="half" idx="4294967295"/>
          </p:nvPr>
        </p:nvSpPr>
        <p:spPr>
          <a:xfrm>
            <a:off x="0" y="838200"/>
            <a:ext cx="4191000" cy="5638800"/>
          </a:xfrm>
        </p:spPr>
        <p:txBody>
          <a:bodyPr>
            <a:normAutofit fontScale="62500" lnSpcReduction="20000"/>
          </a:bodyPr>
          <a:lstStyle/>
          <a:p>
            <a:pPr fontAlgn="base"/>
            <a:r>
              <a:rPr lang="ru-RU" sz="2900" dirty="0" smtClean="0"/>
              <a:t>Сюжетно-ролевые игры (роли выполняются детьми).</a:t>
            </a:r>
          </a:p>
          <a:p>
            <a:pPr fontAlgn="base"/>
            <a:r>
              <a:rPr lang="ru-RU" sz="2900" dirty="0" smtClean="0"/>
              <a:t>В сюжетно-ролевой игре учащиеся сами выполняют действия, играют роль. Сюжетно-ролевые игры могут проводиться на любую тему программы и способствовать закреплению знаний, умений. Учитель, опираясь на изучаемый материал, подбирает несложные сюжеты, предлагая их ученикам для разыгрывания. Ученикам дается краткое указание, как действовать.</a:t>
            </a:r>
          </a:p>
          <a:p>
            <a:pPr fontAlgn="base"/>
            <a:r>
              <a:rPr lang="ru-RU" sz="2900" dirty="0" smtClean="0"/>
              <a:t>Учитель во время разыгрывания сцен выступает в роли ведущего: рассказывает, где протекает действие, какие события происходят, создает определенный эмоциональный настрой.</a:t>
            </a:r>
          </a:p>
          <a:p>
            <a:pPr fontAlgn="base"/>
            <a:r>
              <a:rPr lang="ru-RU" sz="2900" dirty="0" smtClean="0"/>
              <a:t>На фото игра «Магазин»</a:t>
            </a:r>
          </a:p>
          <a:p>
            <a:endParaRPr lang="ru-RU" dirty="0"/>
          </a:p>
        </p:txBody>
      </p:sp>
      <p:pic>
        <p:nvPicPr>
          <p:cNvPr id="5" name="Содержимое 4" descr="detsad-278522-1524472444.jpg"/>
          <p:cNvPicPr>
            <a:picLocks noGrp="1" noChangeAspect="1"/>
          </p:cNvPicPr>
          <p:nvPr>
            <p:ph sz="half" idx="4294967295"/>
          </p:nvPr>
        </p:nvPicPr>
        <p:blipFill>
          <a:blip r:embed="rId2" cstate="print"/>
          <a:stretch>
            <a:fillRect/>
          </a:stretch>
        </p:blipFill>
        <p:spPr>
          <a:xfrm>
            <a:off x="4953000" y="1219200"/>
            <a:ext cx="4191000" cy="45720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8077200" cy="944562"/>
          </a:xfrm>
        </p:spPr>
        <p:txBody>
          <a:bodyPr/>
          <a:lstStyle/>
          <a:p>
            <a:r>
              <a:rPr lang="ru-RU" b="0" dirty="0" err="1" smtClean="0"/>
              <a:t>Мультимедийная</a:t>
            </a:r>
            <a:r>
              <a:rPr lang="ru-RU" b="0" dirty="0" smtClean="0"/>
              <a:t> презентация</a:t>
            </a:r>
            <a:endParaRPr lang="ru-RU" dirty="0"/>
          </a:p>
        </p:txBody>
      </p:sp>
      <p:sp>
        <p:nvSpPr>
          <p:cNvPr id="3" name="Содержимое 2"/>
          <p:cNvSpPr>
            <a:spLocks noGrp="1"/>
          </p:cNvSpPr>
          <p:nvPr>
            <p:ph sz="half" idx="1"/>
          </p:nvPr>
        </p:nvSpPr>
        <p:spPr>
          <a:xfrm>
            <a:off x="457200" y="914400"/>
            <a:ext cx="4038600" cy="5211763"/>
          </a:xfrm>
        </p:spPr>
        <p:txBody>
          <a:bodyPr>
            <a:noAutofit/>
          </a:bodyPr>
          <a:lstStyle/>
          <a:p>
            <a:r>
              <a:rPr lang="ru-RU" sz="2000" dirty="0" smtClean="0"/>
              <a:t>Презентация используется как средство предъявления обучающимся материала (иллюстрации, фотографии, видео, дидактических материалов и т. п.) и обеспечивает существенно большую наглядность этого материала. Многие объекты изучения нельзя показать иначе, как только на компьютере. С использованием </a:t>
            </a:r>
            <a:r>
              <a:rPr lang="ru-RU" sz="2000" dirty="0" err="1" smtClean="0"/>
              <a:t>мультимедийной</a:t>
            </a:r>
            <a:r>
              <a:rPr lang="ru-RU" sz="2000" dirty="0" smtClean="0"/>
              <a:t> презентации на уроке создаётся положительная атмосфера, активизируется познавательная деятельность</a:t>
            </a:r>
            <a:endParaRPr lang="ru-RU" sz="2000" dirty="0"/>
          </a:p>
        </p:txBody>
      </p:sp>
      <p:pic>
        <p:nvPicPr>
          <p:cNvPr id="5" name="Содержимое 4" descr="2-3-1.jpg"/>
          <p:cNvPicPr>
            <a:picLocks noGrp="1" noChangeAspect="1"/>
          </p:cNvPicPr>
          <p:nvPr>
            <p:ph sz="half" idx="2"/>
          </p:nvPr>
        </p:nvPicPr>
        <p:blipFill>
          <a:blip r:embed="rId2" cstate="print"/>
          <a:stretch>
            <a:fillRect/>
          </a:stretch>
        </p:blipFill>
        <p:spPr>
          <a:xfrm>
            <a:off x="3868738" y="2939739"/>
            <a:ext cx="3089275" cy="2323134"/>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0" dirty="0" smtClean="0"/>
              <a:t>Разрезные картинки</a:t>
            </a:r>
            <a:endParaRPr lang="ru-RU" dirty="0"/>
          </a:p>
        </p:txBody>
      </p:sp>
      <p:sp>
        <p:nvSpPr>
          <p:cNvPr id="3" name="Содержимое 2"/>
          <p:cNvSpPr>
            <a:spLocks noGrp="1"/>
          </p:cNvSpPr>
          <p:nvPr>
            <p:ph sz="half" idx="1"/>
          </p:nvPr>
        </p:nvSpPr>
        <p:spPr/>
        <p:txBody>
          <a:bodyPr>
            <a:normAutofit/>
          </a:bodyPr>
          <a:lstStyle/>
          <a:p>
            <a:r>
              <a:rPr lang="ru-RU" dirty="0" smtClean="0"/>
              <a:t>Это средство предназначено для формирования мыслительных операций (осуществляется с индивидуально-дифференцированным подходом: варьируется количество частей и сложность линий разреза)</a:t>
            </a:r>
            <a:endParaRPr lang="ru-RU" dirty="0"/>
          </a:p>
        </p:txBody>
      </p:sp>
      <p:pic>
        <p:nvPicPr>
          <p:cNvPr id="5" name="Содержимое 4" descr="razreznie-kartinki4.jpg"/>
          <p:cNvPicPr>
            <a:picLocks noGrp="1" noChangeAspect="1"/>
          </p:cNvPicPr>
          <p:nvPr>
            <p:ph sz="half" idx="2"/>
          </p:nvPr>
        </p:nvPicPr>
        <p:blipFill>
          <a:blip r:embed="rId3" cstate="print"/>
          <a:stretch>
            <a:fillRect/>
          </a:stretch>
        </p:blipFill>
        <p:spPr>
          <a:xfrm>
            <a:off x="3868738" y="2941676"/>
            <a:ext cx="3089275" cy="2319261"/>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Степени умственной отсталости</a:t>
            </a:r>
            <a:endParaRPr lang="ru-RU" dirty="0"/>
          </a:p>
        </p:txBody>
      </p:sp>
      <p:sp>
        <p:nvSpPr>
          <p:cNvPr id="4" name="Содержимое 3"/>
          <p:cNvSpPr>
            <a:spLocks noGrp="1"/>
          </p:cNvSpPr>
          <p:nvPr>
            <p:ph idx="1"/>
          </p:nvPr>
        </p:nvSpPr>
        <p:spPr>
          <a:xfrm>
            <a:off x="609598" y="2160590"/>
            <a:ext cx="6781801" cy="4468810"/>
          </a:xfrm>
        </p:spPr>
        <p:txBody>
          <a:bodyPr>
            <a:normAutofit/>
          </a:bodyPr>
          <a:lstStyle/>
          <a:p>
            <a:r>
              <a:rPr lang="ru-RU" dirty="0" smtClean="0"/>
              <a:t>Лёгкая степень (дебильность)</a:t>
            </a:r>
          </a:p>
          <a:p>
            <a:r>
              <a:rPr lang="ru-RU" dirty="0" smtClean="0"/>
              <a:t>Умеренная степень(</a:t>
            </a:r>
            <a:r>
              <a:rPr lang="ru-RU" dirty="0" err="1" smtClean="0"/>
              <a:t>нерезко</a:t>
            </a:r>
            <a:r>
              <a:rPr lang="ru-RU" dirty="0" smtClean="0"/>
              <a:t> выраженная </a:t>
            </a:r>
            <a:r>
              <a:rPr lang="ru-RU" dirty="0" err="1" smtClean="0"/>
              <a:t>имбецильность</a:t>
            </a:r>
            <a:r>
              <a:rPr lang="ru-RU" dirty="0" smtClean="0"/>
              <a:t>)</a:t>
            </a:r>
          </a:p>
          <a:p>
            <a:r>
              <a:rPr lang="ru-RU" dirty="0" smtClean="0"/>
              <a:t>Тяжёлая( выраженная </a:t>
            </a:r>
            <a:r>
              <a:rPr lang="ru-RU" dirty="0" err="1" smtClean="0"/>
              <a:t>имбецильность</a:t>
            </a:r>
            <a:r>
              <a:rPr lang="ru-RU" dirty="0" smtClean="0"/>
              <a:t>)</a:t>
            </a:r>
          </a:p>
          <a:p>
            <a:r>
              <a:rPr lang="ru-RU" dirty="0" smtClean="0"/>
              <a:t>Глубокая (</a:t>
            </a:r>
            <a:r>
              <a:rPr lang="ru-RU" dirty="0" err="1" smtClean="0"/>
              <a:t>идиотия</a:t>
            </a:r>
            <a:r>
              <a:rPr lang="ru-RU" dirty="0" smtClean="0"/>
              <a:t>)</a:t>
            </a: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4294967295"/>
          </p:nvPr>
        </p:nvSpPr>
        <p:spPr>
          <a:xfrm>
            <a:off x="0" y="228600"/>
            <a:ext cx="4114800" cy="5897563"/>
          </a:xfrm>
        </p:spPr>
        <p:txBody>
          <a:bodyPr>
            <a:normAutofit/>
          </a:bodyPr>
          <a:lstStyle/>
          <a:p>
            <a:pPr algn="ctr"/>
            <a:r>
              <a:rPr lang="ru-RU" sz="3100" b="1" dirty="0" smtClean="0"/>
              <a:t>Музыка</a:t>
            </a:r>
          </a:p>
          <a:p>
            <a:pPr fontAlgn="base"/>
            <a:r>
              <a:rPr lang="ru-RU" dirty="0" smtClean="0"/>
              <a:t>Средство создания необходимой эмоциональной атмосферы на уроке, настрой ребёнка на творческую работу; средство для релаксации</a:t>
            </a:r>
          </a:p>
          <a:p>
            <a:pPr fontAlgn="base"/>
            <a:r>
              <a:rPr lang="ru-RU" dirty="0" smtClean="0"/>
              <a:t>Для развития фонематического восприятия, формирования более полного представления о предметах, явлениях, событиях окружающего мира, для психофизической коррекции</a:t>
            </a:r>
          </a:p>
          <a:p>
            <a:pPr fontAlgn="base"/>
            <a:r>
              <a:rPr lang="ru-RU" dirty="0" smtClean="0"/>
              <a:t>При индивидуальной работе музыкальный материал подбирается в зависимости от цели урока и индивидуальных особенностей, психофизического состояния ребёнка.</a:t>
            </a:r>
          </a:p>
          <a:p>
            <a:pPr algn="ctr"/>
            <a:endParaRPr lang="ru-RU" b="1" dirty="0"/>
          </a:p>
        </p:txBody>
      </p:sp>
      <p:sp>
        <p:nvSpPr>
          <p:cNvPr id="6" name="Содержимое 5"/>
          <p:cNvSpPr>
            <a:spLocks noGrp="1"/>
          </p:cNvSpPr>
          <p:nvPr>
            <p:ph sz="half" idx="4294967295"/>
          </p:nvPr>
        </p:nvSpPr>
        <p:spPr>
          <a:xfrm>
            <a:off x="5105400" y="381000"/>
            <a:ext cx="4038600" cy="5745163"/>
          </a:xfrm>
        </p:spPr>
        <p:txBody>
          <a:bodyPr>
            <a:normAutofit/>
          </a:bodyPr>
          <a:lstStyle/>
          <a:p>
            <a:r>
              <a:rPr lang="ru-RU" sz="2400" b="1" dirty="0" smtClean="0"/>
              <a:t>Мозаика, шнуровки, пуговицы, палочки, природный материал и т. п.</a:t>
            </a:r>
          </a:p>
          <a:p>
            <a:r>
              <a:rPr lang="ru-RU" sz="2000" dirty="0" smtClean="0"/>
              <a:t>Средства для развития зрительно-моторной координации, мелкой моторики рук и артикуляционной моторики, подготавливающие почву для последующего формирования речи</a:t>
            </a:r>
            <a:endParaRPr lang="ru-RU"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09599" y="152400"/>
            <a:ext cx="6347713" cy="1143000"/>
          </a:xfrm>
        </p:spPr>
        <p:txBody>
          <a:bodyPr>
            <a:normAutofit fontScale="90000"/>
          </a:bodyPr>
          <a:lstStyle/>
          <a:p>
            <a:r>
              <a:rPr lang="ru-RU" dirty="0" err="1" smtClean="0"/>
              <a:t>Здоровьесберегающие</a:t>
            </a:r>
            <a:r>
              <a:rPr lang="ru-RU" dirty="0" smtClean="0"/>
              <a:t> технологии</a:t>
            </a:r>
            <a:endParaRPr lang="ru-RU" dirty="0"/>
          </a:p>
        </p:txBody>
      </p:sp>
      <p:sp>
        <p:nvSpPr>
          <p:cNvPr id="6" name="Содержимое 5"/>
          <p:cNvSpPr>
            <a:spLocks noGrp="1"/>
          </p:cNvSpPr>
          <p:nvPr>
            <p:ph idx="1"/>
          </p:nvPr>
        </p:nvSpPr>
        <p:spPr>
          <a:xfrm>
            <a:off x="457200" y="1371600"/>
            <a:ext cx="8229600" cy="4937760"/>
          </a:xfrm>
        </p:spPr>
        <p:txBody>
          <a:bodyPr>
            <a:normAutofit fontScale="40000" lnSpcReduction="20000"/>
          </a:bodyPr>
          <a:lstStyle/>
          <a:p>
            <a:r>
              <a:rPr lang="ru-RU" sz="4200" dirty="0" smtClean="0"/>
              <a:t>Особое место в обучении детей с интеллектуальными нарушениями занимает ежедневное, </a:t>
            </a:r>
            <a:r>
              <a:rPr lang="ru-RU" sz="4200" dirty="0" err="1" smtClean="0"/>
              <a:t>ежеурочное</a:t>
            </a:r>
            <a:r>
              <a:rPr lang="ru-RU" sz="4200" dirty="0" smtClean="0"/>
              <a:t>  применение </a:t>
            </a:r>
            <a:r>
              <a:rPr lang="ru-RU" sz="4200" dirty="0" err="1" smtClean="0"/>
              <a:t>здоровьесберегающих</a:t>
            </a:r>
            <a:r>
              <a:rPr lang="ru-RU" sz="4200" dirty="0" smtClean="0"/>
              <a:t> технологий.</a:t>
            </a:r>
            <a:r>
              <a:rPr lang="ru-RU" sz="4200" b="1" dirty="0" smtClean="0"/>
              <a:t> </a:t>
            </a:r>
            <a:r>
              <a:rPr lang="ru-RU" sz="4200" b="1" dirty="0" err="1" smtClean="0"/>
              <a:t>Здоровьесберегающие</a:t>
            </a:r>
            <a:r>
              <a:rPr lang="ru-RU" sz="4200" b="1" dirty="0" smtClean="0"/>
              <a:t> технологии: это соблюдение охранительного режима, чередование 4- 5 видов деятельности на уроке, что снимает напряжение, использует  </a:t>
            </a:r>
            <a:r>
              <a:rPr lang="ru-RU" sz="4200" b="1" dirty="0" err="1" smtClean="0"/>
              <a:t>физкульминутки</a:t>
            </a:r>
            <a:r>
              <a:rPr lang="ru-RU" sz="4200" b="1" dirty="0" smtClean="0"/>
              <a:t>, минутки релаксации, тренировки для глаз. </a:t>
            </a:r>
          </a:p>
          <a:p>
            <a:r>
              <a:rPr lang="ru-RU" sz="4200" b="1" dirty="0" smtClean="0"/>
              <a:t>Создаётся комфортная обстановка и благоприятный психологический климат. </a:t>
            </a:r>
            <a:r>
              <a:rPr lang="ru-RU" sz="4200" b="1" dirty="0" err="1" smtClean="0"/>
              <a:t>Речедвигательные</a:t>
            </a:r>
            <a:r>
              <a:rPr lang="ru-RU" sz="4200" b="1" dirty="0" smtClean="0"/>
              <a:t> </a:t>
            </a:r>
            <a:r>
              <a:rPr lang="ru-RU" sz="4200" b="1" dirty="0" err="1" smtClean="0"/>
              <a:t>физминутки</a:t>
            </a:r>
            <a:r>
              <a:rPr lang="ru-RU" sz="4200" b="1" dirty="0" smtClean="0"/>
              <a:t>  направлены на коррекцию и укрепление осанки, развитие внимания и пространственной ориентации, тренировку зрительных анализаторов по методу В. Ф. Базарного, точечные массажи А. Уманской. </a:t>
            </a:r>
          </a:p>
          <a:p>
            <a:r>
              <a:rPr lang="ru-RU" sz="4200" b="1" dirty="0" smtClean="0"/>
              <a:t> Большое внимание уделяю мерам профилактики заболеваний, так как учащиеся длительное время находятся и живут в школе – интернате. Проводим беседы, классные часы, приглашаем врача, психолога. Знакомим с правилами  здорового образа жизни. </a:t>
            </a:r>
          </a:p>
          <a:p>
            <a:r>
              <a:rPr lang="ru-RU" sz="4200" dirty="0" smtClean="0"/>
              <a:t> Мной собран большой материал по этому направлению.</a:t>
            </a:r>
          </a:p>
          <a:p>
            <a:endParaRPr lang="ru-RU" sz="3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dirty="0" err="1" smtClean="0"/>
              <a:t>Офтальмотренажёры</a:t>
            </a:r>
            <a:r>
              <a:rPr lang="ru-RU" dirty="0" smtClean="0"/>
              <a:t> Базарного для глаз </a:t>
            </a:r>
            <a:endParaRPr lang="ru-RU" dirty="0"/>
          </a:p>
        </p:txBody>
      </p:sp>
      <p:pic>
        <p:nvPicPr>
          <p:cNvPr id="7" name="Содержимое 6" descr="IMG_20210319_111827.jpg"/>
          <p:cNvPicPr>
            <a:picLocks noGrp="1" noChangeAspect="1"/>
          </p:cNvPicPr>
          <p:nvPr>
            <p:ph sz="half" idx="1"/>
          </p:nvPr>
        </p:nvPicPr>
        <p:blipFill>
          <a:blip r:embed="rId3" cstate="print"/>
          <a:stretch>
            <a:fillRect/>
          </a:stretch>
        </p:blipFill>
        <p:spPr>
          <a:xfrm>
            <a:off x="697460" y="2160588"/>
            <a:ext cx="2911968" cy="3881437"/>
          </a:xfrm>
        </p:spPr>
      </p:pic>
      <p:pic>
        <p:nvPicPr>
          <p:cNvPr id="8" name="Содержимое 7" descr="IMG_20210319_081803.jpg"/>
          <p:cNvPicPr>
            <a:picLocks noGrp="1" noChangeAspect="1"/>
          </p:cNvPicPr>
          <p:nvPr>
            <p:ph sz="half" idx="2"/>
          </p:nvPr>
        </p:nvPicPr>
        <p:blipFill>
          <a:blip r:embed="rId4" cstate="print"/>
          <a:stretch>
            <a:fillRect/>
          </a:stretch>
        </p:blipFill>
        <p:spPr>
          <a:xfrm>
            <a:off x="3957391" y="2160588"/>
            <a:ext cx="2911968" cy="3881437"/>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Физкультминутки в стихах</a:t>
            </a:r>
            <a:endParaRPr lang="ru-RU" dirty="0"/>
          </a:p>
        </p:txBody>
      </p:sp>
      <p:pic>
        <p:nvPicPr>
          <p:cNvPr id="5" name="Содержимое 4" descr="IMG_20210319_112316.jpg"/>
          <p:cNvPicPr>
            <a:picLocks noGrp="1" noChangeAspect="1"/>
          </p:cNvPicPr>
          <p:nvPr>
            <p:ph sz="half" idx="1"/>
          </p:nvPr>
        </p:nvPicPr>
        <p:blipFill>
          <a:blip r:embed="rId2" cstate="print"/>
          <a:stretch>
            <a:fillRect/>
          </a:stretch>
        </p:blipFill>
        <p:spPr>
          <a:xfrm>
            <a:off x="697460" y="1600200"/>
            <a:ext cx="3332388" cy="4441825"/>
          </a:xfrm>
        </p:spPr>
      </p:pic>
      <p:pic>
        <p:nvPicPr>
          <p:cNvPr id="6" name="Содержимое 5" descr="img11 (1).jpg"/>
          <p:cNvPicPr>
            <a:picLocks noGrp="1" noChangeAspect="1"/>
          </p:cNvPicPr>
          <p:nvPr>
            <p:ph sz="half" idx="2"/>
          </p:nvPr>
        </p:nvPicPr>
        <p:blipFill>
          <a:blip r:embed="rId3" cstate="print"/>
          <a:stretch>
            <a:fillRect/>
          </a:stretch>
        </p:blipFill>
        <p:spPr>
          <a:xfrm>
            <a:off x="4267200" y="2106017"/>
            <a:ext cx="4573587" cy="343019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err="1" smtClean="0"/>
              <a:t>Паличиковая</a:t>
            </a:r>
            <a:r>
              <a:rPr lang="ru-RU" dirty="0" smtClean="0"/>
              <a:t>  гимнастика, дыхательная гимнастика</a:t>
            </a:r>
            <a:endParaRPr lang="ru-RU" dirty="0"/>
          </a:p>
        </p:txBody>
      </p:sp>
      <p:pic>
        <p:nvPicPr>
          <p:cNvPr id="5" name="Содержимое 4" descr="img2 (1).jpg"/>
          <p:cNvPicPr>
            <a:picLocks noGrp="1" noChangeAspect="1"/>
          </p:cNvPicPr>
          <p:nvPr>
            <p:ph sz="half" idx="1"/>
          </p:nvPr>
        </p:nvPicPr>
        <p:blipFill>
          <a:blip r:embed="rId2" cstate="print"/>
          <a:stretch>
            <a:fillRect/>
          </a:stretch>
        </p:blipFill>
        <p:spPr>
          <a:xfrm>
            <a:off x="914400" y="1930400"/>
            <a:ext cx="4038600" cy="4648200"/>
          </a:xfrm>
        </p:spPr>
      </p:pic>
      <p:pic>
        <p:nvPicPr>
          <p:cNvPr id="6" name="Содержимое 5" descr="IMG-20200409-WA0008.jpg"/>
          <p:cNvPicPr>
            <a:picLocks noGrp="1" noChangeAspect="1"/>
          </p:cNvPicPr>
          <p:nvPr>
            <p:ph sz="half" idx="2"/>
          </p:nvPr>
        </p:nvPicPr>
        <p:blipFill>
          <a:blip r:embed="rId3" cstate="print"/>
          <a:stretch>
            <a:fillRect/>
          </a:stretch>
        </p:blipFill>
        <p:spPr>
          <a:xfrm>
            <a:off x="5105400" y="2971800"/>
            <a:ext cx="3900948" cy="219733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Динамические минутки</a:t>
            </a:r>
            <a:endParaRPr lang="ru-RU" dirty="0"/>
          </a:p>
        </p:txBody>
      </p:sp>
      <p:pic>
        <p:nvPicPr>
          <p:cNvPr id="7" name="Содержимое 6" descr="IMG_20200904_084327.jpg"/>
          <p:cNvPicPr>
            <a:picLocks noGrp="1" noChangeAspect="1"/>
          </p:cNvPicPr>
          <p:nvPr>
            <p:ph sz="half" idx="1"/>
          </p:nvPr>
        </p:nvPicPr>
        <p:blipFill>
          <a:blip r:embed="rId2" cstate="print"/>
          <a:stretch>
            <a:fillRect/>
          </a:stretch>
        </p:blipFill>
        <p:spPr>
          <a:xfrm>
            <a:off x="697460" y="1588534"/>
            <a:ext cx="3341140" cy="4453491"/>
          </a:xfrm>
        </p:spPr>
      </p:pic>
      <p:pic>
        <p:nvPicPr>
          <p:cNvPr id="8" name="Содержимое 7" descr="IMG_20200904_084830.jpg"/>
          <p:cNvPicPr>
            <a:picLocks noGrp="1" noChangeAspect="1"/>
          </p:cNvPicPr>
          <p:nvPr>
            <p:ph sz="half" idx="2"/>
          </p:nvPr>
        </p:nvPicPr>
        <p:blipFill>
          <a:blip r:embed="rId3" cstate="print"/>
          <a:stretch>
            <a:fillRect/>
          </a:stretch>
        </p:blipFill>
        <p:spPr>
          <a:xfrm>
            <a:off x="4119533" y="2057400"/>
            <a:ext cx="4269846" cy="3202384"/>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Развивающие упражнения на уроках математики</a:t>
            </a:r>
            <a:endParaRPr lang="ru-RU" dirty="0"/>
          </a:p>
        </p:txBody>
      </p:sp>
      <p:sp>
        <p:nvSpPr>
          <p:cNvPr id="3" name="Содержимое 2"/>
          <p:cNvSpPr>
            <a:spLocks noGrp="1"/>
          </p:cNvSpPr>
          <p:nvPr>
            <p:ph sz="half" idx="1"/>
          </p:nvPr>
        </p:nvSpPr>
        <p:spPr/>
        <p:txBody>
          <a:bodyPr>
            <a:normAutofit/>
          </a:bodyPr>
          <a:lstStyle/>
          <a:p>
            <a:pPr algn="ctr"/>
            <a:r>
              <a:rPr lang="ru-RU" b="1" dirty="0" smtClean="0"/>
              <a:t>Математический </a:t>
            </a:r>
            <a:r>
              <a:rPr lang="ru-RU" b="1" dirty="0" err="1" smtClean="0"/>
              <a:t>арбузик</a:t>
            </a:r>
            <a:r>
              <a:rPr lang="ru-RU" b="1" dirty="0" smtClean="0"/>
              <a:t>»</a:t>
            </a:r>
          </a:p>
          <a:p>
            <a:r>
              <a:rPr lang="ru-RU" sz="2000" dirty="0" smtClean="0"/>
              <a:t>С помощью данного пособия соотносят количество с цифрой. При этом развивается внимание, мелкая моторика рук, координация.</a:t>
            </a:r>
            <a:endParaRPr lang="ru-RU" sz="2000" dirty="0"/>
          </a:p>
        </p:txBody>
      </p:sp>
      <p:pic>
        <p:nvPicPr>
          <p:cNvPr id="5" name="Содержимое 4" descr="IMG_20210330_104642.jpg"/>
          <p:cNvPicPr>
            <a:picLocks noGrp="1" noChangeAspect="1"/>
          </p:cNvPicPr>
          <p:nvPr>
            <p:ph sz="half" idx="2"/>
          </p:nvPr>
        </p:nvPicPr>
        <p:blipFill>
          <a:blip r:embed="rId2" cstate="print"/>
          <a:stretch>
            <a:fillRect/>
          </a:stretch>
        </p:blipFill>
        <p:spPr>
          <a:xfrm>
            <a:off x="3957391" y="2160588"/>
            <a:ext cx="2911968" cy="3881437"/>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sp>
        <p:nvSpPr>
          <p:cNvPr id="3" name="Содержимое 2"/>
          <p:cNvSpPr>
            <a:spLocks noGrp="1"/>
          </p:cNvSpPr>
          <p:nvPr>
            <p:ph sz="half" idx="1"/>
          </p:nvPr>
        </p:nvSpPr>
        <p:spPr>
          <a:xfrm>
            <a:off x="609600" y="1600200"/>
            <a:ext cx="3505200" cy="4441161"/>
          </a:xfrm>
        </p:spPr>
        <p:txBody>
          <a:bodyPr>
            <a:normAutofit lnSpcReduction="10000"/>
          </a:bodyPr>
          <a:lstStyle/>
          <a:p>
            <a:r>
              <a:rPr lang="ru-RU" sz="2400" b="1" dirty="0" smtClean="0"/>
              <a:t>«Математический планшет»</a:t>
            </a:r>
            <a:endParaRPr lang="ru-RU" sz="2000" dirty="0" smtClean="0"/>
          </a:p>
          <a:p>
            <a:r>
              <a:rPr lang="ru-RU" sz="2000" dirty="0" smtClean="0"/>
              <a:t>С его помощью учим цвета, геометрические фигуры, цвета, запоминаем числа. При этом развивается мелкая моторика, внимание.  пространственные представления(назови цифру под цифрой 3, между цифрами 7 и 9 и также с фигурами)</a:t>
            </a:r>
            <a:endParaRPr lang="ru-RU" sz="2400" dirty="0" smtClean="0"/>
          </a:p>
        </p:txBody>
      </p:sp>
      <p:pic>
        <p:nvPicPr>
          <p:cNvPr id="5" name="Содержимое 4" descr="IMG_20210330_104838.jpg"/>
          <p:cNvPicPr>
            <a:picLocks noGrp="1" noChangeAspect="1"/>
          </p:cNvPicPr>
          <p:nvPr>
            <p:ph sz="half" idx="2"/>
          </p:nvPr>
        </p:nvPicPr>
        <p:blipFill>
          <a:blip r:embed="rId2" cstate="print"/>
          <a:stretch>
            <a:fillRect/>
          </a:stretch>
        </p:blipFill>
        <p:spPr>
          <a:xfrm>
            <a:off x="4648200" y="1600200"/>
            <a:ext cx="4038600" cy="3777456"/>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sp>
        <p:nvSpPr>
          <p:cNvPr id="3" name="Содержимое 2"/>
          <p:cNvSpPr>
            <a:spLocks noGrp="1"/>
          </p:cNvSpPr>
          <p:nvPr>
            <p:ph sz="half" idx="1"/>
          </p:nvPr>
        </p:nvSpPr>
        <p:spPr>
          <a:xfrm>
            <a:off x="609600" y="1600200"/>
            <a:ext cx="3429000" cy="4441161"/>
          </a:xfrm>
        </p:spPr>
        <p:txBody>
          <a:bodyPr>
            <a:normAutofit fontScale="92500" lnSpcReduction="10000"/>
          </a:bodyPr>
          <a:lstStyle/>
          <a:p>
            <a:r>
              <a:rPr lang="ru-RU" sz="2400" b="1" dirty="0" smtClean="0"/>
              <a:t>Логическая игра «Интеллект»</a:t>
            </a:r>
          </a:p>
          <a:p>
            <a:r>
              <a:rPr lang="ru-RU" sz="2000" dirty="0" smtClean="0"/>
              <a:t>Развивает логику, мышление, умение классифицировать предметы по группам  . Игровые упражнения с цифрами. Например: расставьте цифры слева направо по 4 в каждой канавке. </a:t>
            </a:r>
          </a:p>
          <a:p>
            <a:r>
              <a:rPr lang="ru-RU" sz="2000" dirty="0" smtClean="0"/>
              <a:t>Можно играть индивидуально, с группой и классом.</a:t>
            </a:r>
            <a:endParaRPr lang="ru-RU" sz="2000" dirty="0"/>
          </a:p>
        </p:txBody>
      </p:sp>
      <p:pic>
        <p:nvPicPr>
          <p:cNvPr id="5" name="Содержимое 4" descr="IMG_20210330_105423.jpg"/>
          <p:cNvPicPr>
            <a:picLocks noGrp="1" noChangeAspect="1"/>
          </p:cNvPicPr>
          <p:nvPr>
            <p:ph sz="half" idx="2"/>
          </p:nvPr>
        </p:nvPicPr>
        <p:blipFill>
          <a:blip r:embed="rId2" cstate="print"/>
          <a:stretch>
            <a:fillRect/>
          </a:stretch>
        </p:blipFill>
        <p:spPr>
          <a:xfrm>
            <a:off x="3957391" y="2160588"/>
            <a:ext cx="2911968" cy="3881437"/>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sp>
        <p:nvSpPr>
          <p:cNvPr id="3" name="Содержимое 2"/>
          <p:cNvSpPr>
            <a:spLocks noGrp="1"/>
          </p:cNvSpPr>
          <p:nvPr>
            <p:ph sz="half" idx="1"/>
          </p:nvPr>
        </p:nvSpPr>
        <p:spPr>
          <a:xfrm>
            <a:off x="609600" y="1295400"/>
            <a:ext cx="3276600" cy="4745961"/>
          </a:xfrm>
        </p:spPr>
        <p:txBody>
          <a:bodyPr>
            <a:normAutofit fontScale="85000" lnSpcReduction="10000"/>
          </a:bodyPr>
          <a:lstStyle/>
          <a:p>
            <a:r>
              <a:rPr lang="ru-RU" sz="2400" b="1" dirty="0" smtClean="0"/>
              <a:t>«Занимательные карточки»</a:t>
            </a:r>
          </a:p>
          <a:p>
            <a:r>
              <a:rPr lang="ru-RU" sz="2000" dirty="0" smtClean="0"/>
              <a:t>Комплект с упражнениями и задачками-головоломками направлен на развитие у ребёнка мелкой моторики, элементарных математических представлений, ориентировки в пространстве. Увлекательные задания научат ребенка, разбираться в количестве и счёте, познакомят с геометрическими фигурами. </a:t>
            </a:r>
            <a:endParaRPr lang="ru-RU" sz="2000" dirty="0"/>
          </a:p>
        </p:txBody>
      </p:sp>
      <p:pic>
        <p:nvPicPr>
          <p:cNvPr id="5" name="Содержимое 4" descr="IMG_20210330_112044.jpg"/>
          <p:cNvPicPr>
            <a:picLocks noGrp="1" noChangeAspect="1"/>
          </p:cNvPicPr>
          <p:nvPr>
            <p:ph sz="half" idx="2"/>
          </p:nvPr>
        </p:nvPicPr>
        <p:blipFill>
          <a:blip r:embed="rId2" cstate="print"/>
          <a:stretch>
            <a:fillRect/>
          </a:stretch>
        </p:blipFill>
        <p:spPr>
          <a:xfrm>
            <a:off x="3957391" y="2160588"/>
            <a:ext cx="2911968" cy="3881437"/>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Причины умственной отсталости</a:t>
            </a:r>
            <a:endParaRPr lang="ru-RU" dirty="0"/>
          </a:p>
        </p:txBody>
      </p:sp>
      <p:pic>
        <p:nvPicPr>
          <p:cNvPr id="2050" name="Picture 2" descr="C:\Users\ольга.ольга-DNS.000\Desktop\slide_5.jpg"/>
          <p:cNvPicPr>
            <a:picLocks noGrp="1" noChangeAspect="1" noChangeArrowheads="1"/>
          </p:cNvPicPr>
          <p:nvPr>
            <p:ph idx="1"/>
          </p:nvPr>
        </p:nvPicPr>
        <p:blipFill rotWithShape="1">
          <a:blip r:embed="rId2" cstate="print"/>
          <a:srcRect l="-1" t="20635" r="-1715"/>
          <a:stretch/>
        </p:blipFill>
        <p:spPr bwMode="auto">
          <a:xfrm>
            <a:off x="381000" y="1930400"/>
            <a:ext cx="7552298" cy="4419600"/>
          </a:xfrm>
          <a:prstGeom prst="rect">
            <a:avLst/>
          </a:prstGeom>
          <a:noFill/>
          <a:ln>
            <a:solidFill>
              <a:schemeClr val="bg1"/>
            </a:solid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sp>
        <p:nvSpPr>
          <p:cNvPr id="3" name="Содержимое 2"/>
          <p:cNvSpPr>
            <a:spLocks noGrp="1"/>
          </p:cNvSpPr>
          <p:nvPr>
            <p:ph sz="half" idx="1"/>
          </p:nvPr>
        </p:nvSpPr>
        <p:spPr>
          <a:xfrm>
            <a:off x="609600" y="1828800"/>
            <a:ext cx="3657600" cy="4212561"/>
          </a:xfrm>
        </p:spPr>
        <p:txBody>
          <a:bodyPr>
            <a:normAutofit/>
          </a:bodyPr>
          <a:lstStyle/>
          <a:p>
            <a:r>
              <a:rPr lang="ru-RU" sz="2400" b="1" dirty="0" smtClean="0"/>
              <a:t>«Геометрический конструктор»</a:t>
            </a:r>
          </a:p>
          <a:p>
            <a:r>
              <a:rPr lang="ru-RU" sz="2000" dirty="0" smtClean="0"/>
              <a:t>С помощью его изучаем геометрические фигуры, цвета, развиваем внимание, логику, память, пространственные представления, восприятие, мелкую моторику.</a:t>
            </a:r>
            <a:endParaRPr lang="ru-RU" sz="2000" dirty="0"/>
          </a:p>
        </p:txBody>
      </p:sp>
      <p:pic>
        <p:nvPicPr>
          <p:cNvPr id="5" name="Содержимое 4" descr="IMG_20210330_110020.jpg"/>
          <p:cNvPicPr>
            <a:picLocks noGrp="1" noChangeAspect="1"/>
          </p:cNvPicPr>
          <p:nvPr>
            <p:ph sz="half" idx="2"/>
          </p:nvPr>
        </p:nvPicPr>
        <p:blipFill>
          <a:blip r:embed="rId2" cstate="print"/>
          <a:stretch>
            <a:fillRect/>
          </a:stretch>
        </p:blipFill>
        <p:spPr>
          <a:xfrm>
            <a:off x="4648200" y="1828800"/>
            <a:ext cx="4038600" cy="3548856"/>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sp>
        <p:nvSpPr>
          <p:cNvPr id="3" name="Содержимое 2"/>
          <p:cNvSpPr>
            <a:spLocks noGrp="1"/>
          </p:cNvSpPr>
          <p:nvPr>
            <p:ph sz="half" idx="1"/>
          </p:nvPr>
        </p:nvSpPr>
        <p:spPr>
          <a:xfrm>
            <a:off x="609600" y="1600200"/>
            <a:ext cx="3347791" cy="4441161"/>
          </a:xfrm>
        </p:spPr>
        <p:txBody>
          <a:bodyPr>
            <a:normAutofit/>
          </a:bodyPr>
          <a:lstStyle/>
          <a:p>
            <a:r>
              <a:rPr lang="ru-RU" sz="2400" b="1" dirty="0" smtClean="0"/>
              <a:t>«Весёлые клеточки»</a:t>
            </a:r>
          </a:p>
          <a:p>
            <a:r>
              <a:rPr lang="ru-RU" sz="2000" dirty="0" smtClean="0"/>
              <a:t>Любимые всеми учителями коррекционных школ- графические диктанты.</a:t>
            </a:r>
          </a:p>
          <a:p>
            <a:r>
              <a:rPr lang="ru-RU" sz="2000" dirty="0" smtClean="0"/>
              <a:t>С помощью этой игры дети смогут развить восприятие, внимание, мелкую моторику, учатся ориентироваться на листе.</a:t>
            </a:r>
            <a:endParaRPr lang="ru-RU" sz="2000" dirty="0"/>
          </a:p>
        </p:txBody>
      </p:sp>
      <p:pic>
        <p:nvPicPr>
          <p:cNvPr id="5" name="Содержимое 4" descr="IMG_20210330_121910.jpg"/>
          <p:cNvPicPr>
            <a:picLocks noGrp="1" noChangeAspect="1"/>
          </p:cNvPicPr>
          <p:nvPr>
            <p:ph sz="half" idx="2"/>
          </p:nvPr>
        </p:nvPicPr>
        <p:blipFill>
          <a:blip r:embed="rId2" cstate="print"/>
          <a:stretch>
            <a:fillRect/>
          </a:stretch>
        </p:blipFill>
        <p:spPr>
          <a:xfrm>
            <a:off x="3957391" y="2160588"/>
            <a:ext cx="2911968" cy="3881437"/>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sp>
        <p:nvSpPr>
          <p:cNvPr id="3" name="Содержимое 2"/>
          <p:cNvSpPr>
            <a:spLocks noGrp="1"/>
          </p:cNvSpPr>
          <p:nvPr>
            <p:ph sz="half" idx="1"/>
          </p:nvPr>
        </p:nvSpPr>
        <p:spPr>
          <a:xfrm>
            <a:off x="609600" y="1447800"/>
            <a:ext cx="3347791" cy="4593561"/>
          </a:xfrm>
        </p:spPr>
        <p:txBody>
          <a:bodyPr>
            <a:normAutofit/>
          </a:bodyPr>
          <a:lstStyle/>
          <a:p>
            <a:r>
              <a:rPr lang="ru-RU" sz="2400" b="1" dirty="0" smtClean="0"/>
              <a:t>«Набор счётного материала»</a:t>
            </a:r>
          </a:p>
          <a:p>
            <a:r>
              <a:rPr lang="ru-RU" sz="2000" dirty="0" smtClean="0"/>
              <a:t>Неизменный атрибут каждого урока математики. С помощью его обучающиеся запоминают числа, геометрические фигур, овладевают навыками счёта, изучают цвета. </a:t>
            </a:r>
            <a:endParaRPr lang="ru-RU" sz="2000" dirty="0"/>
          </a:p>
        </p:txBody>
      </p:sp>
      <p:pic>
        <p:nvPicPr>
          <p:cNvPr id="5" name="Содержимое 4" descr="IMG_20210319_111734.jpg"/>
          <p:cNvPicPr>
            <a:picLocks noGrp="1" noChangeAspect="1"/>
          </p:cNvPicPr>
          <p:nvPr>
            <p:ph sz="half" idx="2"/>
          </p:nvPr>
        </p:nvPicPr>
        <p:blipFill>
          <a:blip r:embed="rId2" cstate="print"/>
          <a:stretch>
            <a:fillRect/>
          </a:stretch>
        </p:blipFill>
        <p:spPr>
          <a:xfrm>
            <a:off x="4495800" y="1447800"/>
            <a:ext cx="2911968" cy="3881437"/>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pic>
        <p:nvPicPr>
          <p:cNvPr id="5" name="Содержимое 4" descr="IMG_20200921_114129.jpg"/>
          <p:cNvPicPr>
            <a:picLocks noGrp="1" noChangeAspect="1"/>
          </p:cNvPicPr>
          <p:nvPr>
            <p:ph sz="half" idx="1"/>
          </p:nvPr>
        </p:nvPicPr>
        <p:blipFill>
          <a:blip r:embed="rId2" cstate="print"/>
          <a:stretch>
            <a:fillRect/>
          </a:stretch>
        </p:blipFill>
        <p:spPr>
          <a:xfrm>
            <a:off x="697460" y="1676400"/>
            <a:ext cx="3275220" cy="4365625"/>
          </a:xfrm>
        </p:spPr>
      </p:pic>
      <p:pic>
        <p:nvPicPr>
          <p:cNvPr id="6" name="Содержимое 5" descr="IMG_20200921_114149.jpg"/>
          <p:cNvPicPr>
            <a:picLocks noGrp="1" noChangeAspect="1"/>
          </p:cNvPicPr>
          <p:nvPr>
            <p:ph sz="half" idx="2"/>
          </p:nvPr>
        </p:nvPicPr>
        <p:blipFill>
          <a:blip r:embed="rId3" cstate="print"/>
          <a:stretch>
            <a:fillRect/>
          </a:stretch>
        </p:blipFill>
        <p:spPr>
          <a:xfrm>
            <a:off x="3957390" y="1667884"/>
            <a:ext cx="3281609" cy="4374141"/>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pic>
        <p:nvPicPr>
          <p:cNvPr id="5" name="Содержимое 4" descr="IMG_20210330_085300.jpg"/>
          <p:cNvPicPr>
            <a:picLocks noGrp="1" noChangeAspect="1"/>
          </p:cNvPicPr>
          <p:nvPr>
            <p:ph sz="half" idx="1"/>
          </p:nvPr>
        </p:nvPicPr>
        <p:blipFill>
          <a:blip r:embed="rId2" cstate="print"/>
          <a:stretch>
            <a:fillRect/>
          </a:stretch>
        </p:blipFill>
        <p:spPr>
          <a:xfrm>
            <a:off x="697460" y="2160588"/>
            <a:ext cx="2911968" cy="3881437"/>
          </a:xfrm>
        </p:spPr>
      </p:pic>
      <p:pic>
        <p:nvPicPr>
          <p:cNvPr id="6" name="Содержимое 5" descr="IMG_20200902_100151.jpg"/>
          <p:cNvPicPr>
            <a:picLocks noGrp="1" noChangeAspect="1"/>
          </p:cNvPicPr>
          <p:nvPr>
            <p:ph sz="half" idx="2"/>
          </p:nvPr>
        </p:nvPicPr>
        <p:blipFill>
          <a:blip r:embed="rId3" cstate="print"/>
          <a:stretch>
            <a:fillRect/>
          </a:stretch>
        </p:blipFill>
        <p:spPr>
          <a:xfrm>
            <a:off x="3957391" y="2160588"/>
            <a:ext cx="2911968" cy="3881437"/>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pic>
        <p:nvPicPr>
          <p:cNvPr id="5" name="Содержимое 4" descr="IMG-90f03f1a0c409823c4df2e3111497b23-V.jpg"/>
          <p:cNvPicPr>
            <a:picLocks noGrp="1" noChangeAspect="1"/>
          </p:cNvPicPr>
          <p:nvPr>
            <p:ph sz="half" idx="1"/>
          </p:nvPr>
        </p:nvPicPr>
        <p:blipFill>
          <a:blip r:embed="rId2" cstate="print"/>
          <a:stretch>
            <a:fillRect/>
          </a:stretch>
        </p:blipFill>
        <p:spPr>
          <a:xfrm>
            <a:off x="1061010" y="1429158"/>
            <a:ext cx="2596590" cy="4612867"/>
          </a:xfrm>
        </p:spPr>
      </p:pic>
      <p:pic>
        <p:nvPicPr>
          <p:cNvPr id="6" name="Содержимое 5" descr="IMG-9df2ec6dcf0b75b2b59ffb89ff6b159f-V.jpg"/>
          <p:cNvPicPr>
            <a:picLocks noGrp="1" noChangeAspect="1"/>
          </p:cNvPicPr>
          <p:nvPr>
            <p:ph sz="half" idx="2"/>
          </p:nvPr>
        </p:nvPicPr>
        <p:blipFill>
          <a:blip r:embed="rId3" cstate="print"/>
          <a:stretch>
            <a:fillRect/>
          </a:stretch>
        </p:blipFill>
        <p:spPr>
          <a:xfrm>
            <a:off x="4343400" y="1398382"/>
            <a:ext cx="2613914" cy="464364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pic>
        <p:nvPicPr>
          <p:cNvPr id="5" name="Содержимое 4" descr="IMG-a06ab0457005162a83d3ab50b043edce-V.jpg"/>
          <p:cNvPicPr>
            <a:picLocks noGrp="1" noChangeAspect="1"/>
          </p:cNvPicPr>
          <p:nvPr>
            <p:ph sz="half" idx="1"/>
          </p:nvPr>
        </p:nvPicPr>
        <p:blipFill>
          <a:blip r:embed="rId2" cstate="print"/>
          <a:stretch>
            <a:fillRect/>
          </a:stretch>
        </p:blipFill>
        <p:spPr>
          <a:xfrm>
            <a:off x="1066800" y="1551723"/>
            <a:ext cx="2514600" cy="4467211"/>
          </a:xfrm>
        </p:spPr>
      </p:pic>
      <p:pic>
        <p:nvPicPr>
          <p:cNvPr id="6" name="Содержимое 5" descr="IMG-149dd9fa537581310f212b08f698df8b-V.jpg"/>
          <p:cNvPicPr>
            <a:picLocks noGrp="1" noChangeAspect="1"/>
          </p:cNvPicPr>
          <p:nvPr>
            <p:ph sz="half" idx="2"/>
          </p:nvPr>
        </p:nvPicPr>
        <p:blipFill>
          <a:blip r:embed="rId3" cstate="print"/>
          <a:stretch>
            <a:fillRect/>
          </a:stretch>
        </p:blipFill>
        <p:spPr>
          <a:xfrm>
            <a:off x="4320942" y="1534918"/>
            <a:ext cx="2537058" cy="4507108"/>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pic>
        <p:nvPicPr>
          <p:cNvPr id="5" name="Содержимое 4" descr="IMG_20210319_082100.jpg"/>
          <p:cNvPicPr>
            <a:picLocks noGrp="1" noChangeAspect="1"/>
          </p:cNvPicPr>
          <p:nvPr>
            <p:ph sz="half" idx="1"/>
          </p:nvPr>
        </p:nvPicPr>
        <p:blipFill>
          <a:blip r:embed="rId2" cstate="print"/>
          <a:stretch>
            <a:fillRect/>
          </a:stretch>
        </p:blipFill>
        <p:spPr>
          <a:xfrm>
            <a:off x="628073" y="1447800"/>
            <a:ext cx="3369308" cy="4491037"/>
          </a:xfrm>
        </p:spPr>
      </p:pic>
      <p:pic>
        <p:nvPicPr>
          <p:cNvPr id="6" name="Содержимое 5" descr="IMG_20210319_082126.jpg"/>
          <p:cNvPicPr>
            <a:picLocks noGrp="1" noChangeAspect="1"/>
          </p:cNvPicPr>
          <p:nvPr>
            <p:ph sz="half" idx="2"/>
          </p:nvPr>
        </p:nvPicPr>
        <p:blipFill>
          <a:blip r:embed="rId3" cstate="print"/>
          <a:stretch>
            <a:fillRect/>
          </a:stretch>
        </p:blipFill>
        <p:spPr>
          <a:xfrm>
            <a:off x="4343400" y="1447800"/>
            <a:ext cx="3434009" cy="4577279"/>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pic>
        <p:nvPicPr>
          <p:cNvPr id="5" name="Содержимое 4" descr="IMG_20210319_082514.jpg"/>
          <p:cNvPicPr>
            <a:picLocks noGrp="1" noChangeAspect="1"/>
          </p:cNvPicPr>
          <p:nvPr>
            <p:ph sz="half" idx="1"/>
          </p:nvPr>
        </p:nvPicPr>
        <p:blipFill>
          <a:blip r:embed="rId2" cstate="print"/>
          <a:stretch>
            <a:fillRect/>
          </a:stretch>
        </p:blipFill>
        <p:spPr>
          <a:xfrm>
            <a:off x="762000" y="1447800"/>
            <a:ext cx="3369308" cy="4491037"/>
          </a:xfrm>
        </p:spPr>
      </p:pic>
      <p:pic>
        <p:nvPicPr>
          <p:cNvPr id="6" name="Содержимое 5" descr="IMG_20210319_082551.jpg"/>
          <p:cNvPicPr>
            <a:picLocks noGrp="1" noChangeAspect="1"/>
          </p:cNvPicPr>
          <p:nvPr>
            <p:ph sz="half" idx="2"/>
          </p:nvPr>
        </p:nvPicPr>
        <p:blipFill>
          <a:blip r:embed="rId3" cstate="print"/>
          <a:stretch>
            <a:fillRect/>
          </a:stretch>
        </p:blipFill>
        <p:spPr>
          <a:xfrm>
            <a:off x="4311417" y="1402871"/>
            <a:ext cx="3429000" cy="4570602"/>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Математика</a:t>
            </a:r>
            <a:endParaRPr lang="ru-RU" dirty="0"/>
          </a:p>
        </p:txBody>
      </p:sp>
      <p:pic>
        <p:nvPicPr>
          <p:cNvPr id="5" name="Содержимое 4" descr="IMG_20210319_111429.jpg"/>
          <p:cNvPicPr>
            <a:picLocks noGrp="1" noChangeAspect="1"/>
          </p:cNvPicPr>
          <p:nvPr>
            <p:ph sz="half" idx="1"/>
          </p:nvPr>
        </p:nvPicPr>
        <p:blipFill>
          <a:blip r:embed="rId2" cstate="print"/>
          <a:stretch>
            <a:fillRect/>
          </a:stretch>
        </p:blipFill>
        <p:spPr>
          <a:xfrm>
            <a:off x="304800" y="1447800"/>
            <a:ext cx="4167452" cy="3125589"/>
          </a:xfrm>
        </p:spPr>
      </p:pic>
      <p:pic>
        <p:nvPicPr>
          <p:cNvPr id="6" name="Содержимое 5" descr="IMG_20210319_111250.jpg"/>
          <p:cNvPicPr>
            <a:picLocks noGrp="1" noChangeAspect="1"/>
          </p:cNvPicPr>
          <p:nvPr>
            <p:ph sz="half" idx="2"/>
          </p:nvPr>
        </p:nvPicPr>
        <p:blipFill>
          <a:blip r:embed="rId3" cstate="print"/>
          <a:stretch>
            <a:fillRect/>
          </a:stretch>
        </p:blipFill>
        <p:spPr>
          <a:xfrm>
            <a:off x="4191000" y="3124200"/>
            <a:ext cx="4204230" cy="3153172"/>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228600"/>
            <a:ext cx="6347713" cy="914400"/>
          </a:xfrm>
        </p:spPr>
        <p:txBody>
          <a:bodyPr/>
          <a:lstStyle/>
          <a:p>
            <a:r>
              <a:rPr lang="ru-RU" dirty="0" smtClean="0"/>
              <a:t>        Заключение ПМПК</a:t>
            </a:r>
            <a:endParaRPr lang="ru-RU" dirty="0"/>
          </a:p>
        </p:txBody>
      </p:sp>
      <p:pic>
        <p:nvPicPr>
          <p:cNvPr id="10" name="Содержимое 9" descr="IMG_20210330_100039.jpg"/>
          <p:cNvPicPr>
            <a:picLocks noGrp="1" noChangeAspect="1"/>
          </p:cNvPicPr>
          <p:nvPr>
            <p:ph idx="1"/>
          </p:nvPr>
        </p:nvPicPr>
        <p:blipFill>
          <a:blip r:embed="rId2" cstate="print"/>
          <a:stretch>
            <a:fillRect/>
          </a:stretch>
        </p:blipFill>
        <p:spPr>
          <a:xfrm>
            <a:off x="1371600" y="1371600"/>
            <a:ext cx="4320646" cy="5397654"/>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Чтение и развитие речи</a:t>
            </a:r>
            <a:endParaRPr lang="ru-RU" dirty="0"/>
          </a:p>
        </p:txBody>
      </p:sp>
      <p:sp>
        <p:nvSpPr>
          <p:cNvPr id="3" name="Содержимое 2"/>
          <p:cNvSpPr>
            <a:spLocks noGrp="1"/>
          </p:cNvSpPr>
          <p:nvPr>
            <p:ph sz="half" idx="1"/>
          </p:nvPr>
        </p:nvSpPr>
        <p:spPr/>
        <p:txBody>
          <a:bodyPr>
            <a:normAutofit/>
          </a:bodyPr>
          <a:lstStyle/>
          <a:p>
            <a:r>
              <a:rPr lang="ru-RU" sz="2400" b="1" dirty="0" smtClean="0"/>
              <a:t>«</a:t>
            </a:r>
            <a:r>
              <a:rPr lang="ru-RU" sz="2400" b="1" dirty="0" err="1" smtClean="0"/>
              <a:t>Буквознайка</a:t>
            </a:r>
            <a:r>
              <a:rPr lang="ru-RU" sz="2400" b="1" dirty="0" smtClean="0"/>
              <a:t>»</a:t>
            </a:r>
            <a:endParaRPr lang="ru-RU" sz="2400" dirty="0" smtClean="0"/>
          </a:p>
          <a:p>
            <a:r>
              <a:rPr lang="ru-RU" sz="2000" b="1" dirty="0" smtClean="0"/>
              <a:t>Расширяем словарный запас, развиваем мышление и речь</a:t>
            </a:r>
            <a:endParaRPr lang="ru-RU" sz="2000" b="1" dirty="0"/>
          </a:p>
        </p:txBody>
      </p:sp>
      <p:pic>
        <p:nvPicPr>
          <p:cNvPr id="5" name="Содержимое 4" descr="IMG_20210330_110222.jpg"/>
          <p:cNvPicPr>
            <a:picLocks noGrp="1" noChangeAspect="1"/>
          </p:cNvPicPr>
          <p:nvPr>
            <p:ph sz="half" idx="2"/>
          </p:nvPr>
        </p:nvPicPr>
        <p:blipFill>
          <a:blip r:embed="rId2" cstate="print"/>
          <a:stretch>
            <a:fillRect/>
          </a:stretch>
        </p:blipFill>
        <p:spPr>
          <a:xfrm>
            <a:off x="3957390" y="1566316"/>
            <a:ext cx="3357809" cy="447571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Чтение и развитие речи</a:t>
            </a:r>
            <a:endParaRPr lang="ru-RU" dirty="0"/>
          </a:p>
        </p:txBody>
      </p:sp>
      <p:sp>
        <p:nvSpPr>
          <p:cNvPr id="3" name="Содержимое 2"/>
          <p:cNvSpPr>
            <a:spLocks noGrp="1"/>
          </p:cNvSpPr>
          <p:nvPr>
            <p:ph sz="half" idx="1"/>
          </p:nvPr>
        </p:nvSpPr>
        <p:spPr/>
        <p:txBody>
          <a:bodyPr>
            <a:normAutofit lnSpcReduction="10000"/>
          </a:bodyPr>
          <a:lstStyle/>
          <a:p>
            <a:r>
              <a:rPr lang="ru-RU" sz="2400" b="1" dirty="0" smtClean="0"/>
              <a:t>«</a:t>
            </a:r>
            <a:r>
              <a:rPr lang="ru-RU" sz="2400" b="1" dirty="0" err="1" smtClean="0"/>
              <a:t>Отгадайка</a:t>
            </a:r>
            <a:r>
              <a:rPr lang="ru-RU" sz="2400" b="1" dirty="0" smtClean="0"/>
              <a:t>»</a:t>
            </a:r>
          </a:p>
          <a:p>
            <a:r>
              <a:rPr lang="ru-RU" sz="2400" dirty="0" smtClean="0"/>
              <a:t>Игры с ребусами обогащают словарный запас детей, расширяют их кругозор, развивают интеллект ,смекалку и мышление.</a:t>
            </a:r>
            <a:endParaRPr lang="ru-RU" sz="2400" dirty="0"/>
          </a:p>
        </p:txBody>
      </p:sp>
      <p:pic>
        <p:nvPicPr>
          <p:cNvPr id="5" name="Содержимое 4" descr="IMG_20210330_110533.jpg"/>
          <p:cNvPicPr>
            <a:picLocks noGrp="1" noChangeAspect="1"/>
          </p:cNvPicPr>
          <p:nvPr>
            <p:ph sz="half" idx="2"/>
          </p:nvPr>
        </p:nvPicPr>
        <p:blipFill>
          <a:blip r:embed="rId2" cstate="print"/>
          <a:stretch>
            <a:fillRect/>
          </a:stretch>
        </p:blipFill>
        <p:spPr>
          <a:xfrm>
            <a:off x="3962400" y="1447800"/>
            <a:ext cx="3662609" cy="4881986"/>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Чтение и развитие речи</a:t>
            </a:r>
            <a:endParaRPr lang="ru-RU" dirty="0"/>
          </a:p>
        </p:txBody>
      </p:sp>
      <p:sp>
        <p:nvSpPr>
          <p:cNvPr id="3" name="Содержимое 2"/>
          <p:cNvSpPr>
            <a:spLocks noGrp="1"/>
          </p:cNvSpPr>
          <p:nvPr>
            <p:ph sz="half" idx="1"/>
          </p:nvPr>
        </p:nvSpPr>
        <p:spPr/>
        <p:txBody>
          <a:bodyPr>
            <a:normAutofit/>
          </a:bodyPr>
          <a:lstStyle/>
          <a:p>
            <a:r>
              <a:rPr lang="ru-RU" sz="2400" b="1" dirty="0" smtClean="0"/>
              <a:t>« </a:t>
            </a:r>
            <a:r>
              <a:rPr lang="ru-RU" sz="2400" b="1" dirty="0" err="1" smtClean="0"/>
              <a:t>Прочитайка</a:t>
            </a:r>
            <a:r>
              <a:rPr lang="ru-RU" sz="2400" b="1" dirty="0" smtClean="0"/>
              <a:t>»</a:t>
            </a:r>
          </a:p>
          <a:p>
            <a:r>
              <a:rPr lang="ru-RU" sz="2000" dirty="0" smtClean="0"/>
              <a:t>Забавные рисунки, разделённые на слоги слова и интересные игры. Играем, читаем, обогащаем словарный запас и развиваем внимание и логическое мышление.</a:t>
            </a:r>
            <a:endParaRPr lang="ru-RU" sz="2000" dirty="0"/>
          </a:p>
        </p:txBody>
      </p:sp>
      <p:pic>
        <p:nvPicPr>
          <p:cNvPr id="5" name="Содержимое 4" descr="IMG_20210330_110812.jpg"/>
          <p:cNvPicPr>
            <a:picLocks noGrp="1" noChangeAspect="1"/>
          </p:cNvPicPr>
          <p:nvPr>
            <p:ph sz="half" idx="2"/>
          </p:nvPr>
        </p:nvPicPr>
        <p:blipFill>
          <a:blip r:embed="rId2" cstate="print"/>
          <a:stretch>
            <a:fillRect/>
          </a:stretch>
        </p:blipFill>
        <p:spPr>
          <a:xfrm>
            <a:off x="3962400" y="1524000"/>
            <a:ext cx="3662609" cy="4881986"/>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Чтение и развитие речи</a:t>
            </a:r>
            <a:endParaRPr lang="ru-RU" dirty="0"/>
          </a:p>
        </p:txBody>
      </p:sp>
      <p:pic>
        <p:nvPicPr>
          <p:cNvPr id="10" name="Содержимое 9" descr="IMG-c4b5ca6cc22a381c7a4250c371916296-V.jpg"/>
          <p:cNvPicPr>
            <a:picLocks noGrp="1" noChangeAspect="1"/>
          </p:cNvPicPr>
          <p:nvPr>
            <p:ph sz="half" idx="1"/>
          </p:nvPr>
        </p:nvPicPr>
        <p:blipFill>
          <a:blip r:embed="rId2" cstate="print"/>
          <a:stretch>
            <a:fillRect/>
          </a:stretch>
        </p:blipFill>
        <p:spPr>
          <a:xfrm>
            <a:off x="1066800" y="1524000"/>
            <a:ext cx="2672010" cy="4750241"/>
          </a:xfrm>
        </p:spPr>
      </p:pic>
      <p:pic>
        <p:nvPicPr>
          <p:cNvPr id="5" name="Содержимое 4" descr="IMG-59e9e1b57dd42650dd1e40262f52cb47-V.jpg"/>
          <p:cNvPicPr>
            <a:picLocks noGrp="1" noChangeAspect="1"/>
          </p:cNvPicPr>
          <p:nvPr>
            <p:ph sz="half" idx="2"/>
          </p:nvPr>
        </p:nvPicPr>
        <p:blipFill>
          <a:blip r:embed="rId3" cstate="print"/>
          <a:stretch>
            <a:fillRect/>
          </a:stretch>
        </p:blipFill>
        <p:spPr>
          <a:xfrm>
            <a:off x="4603011" y="1520126"/>
            <a:ext cx="2667000" cy="4737951"/>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Чтение и развитие речи</a:t>
            </a:r>
            <a:endParaRPr lang="ru-RU" dirty="0"/>
          </a:p>
        </p:txBody>
      </p:sp>
      <p:pic>
        <p:nvPicPr>
          <p:cNvPr id="5" name="Содержимое 4" descr="IMG-984fc9ba7d3ec24f325c9b07cbb28b3a-V.jpg"/>
          <p:cNvPicPr>
            <a:picLocks noGrp="1" noChangeAspect="1"/>
          </p:cNvPicPr>
          <p:nvPr>
            <p:ph sz="half" idx="1"/>
          </p:nvPr>
        </p:nvPicPr>
        <p:blipFill>
          <a:blip r:embed="rId2" cstate="print"/>
          <a:stretch>
            <a:fillRect/>
          </a:stretch>
        </p:blipFill>
        <p:spPr>
          <a:xfrm>
            <a:off x="838200" y="1429158"/>
            <a:ext cx="2819400" cy="4612867"/>
          </a:xfrm>
        </p:spPr>
      </p:pic>
      <p:pic>
        <p:nvPicPr>
          <p:cNvPr id="6" name="Содержимое 5" descr="IMG_20210330_113303.jpg"/>
          <p:cNvPicPr>
            <a:picLocks noGrp="1" noChangeAspect="1"/>
          </p:cNvPicPr>
          <p:nvPr>
            <p:ph sz="half" idx="2"/>
          </p:nvPr>
        </p:nvPicPr>
        <p:blipFill>
          <a:blip r:embed="rId3" cstate="print"/>
          <a:stretch>
            <a:fillRect/>
          </a:stretch>
        </p:blipFill>
        <p:spPr>
          <a:xfrm>
            <a:off x="3957390" y="1441656"/>
            <a:ext cx="3451333" cy="460037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Чтение и развитие речи</a:t>
            </a:r>
            <a:endParaRPr lang="ru-RU" dirty="0"/>
          </a:p>
        </p:txBody>
      </p:sp>
      <p:pic>
        <p:nvPicPr>
          <p:cNvPr id="5" name="Содержимое 4" descr="IMG_20210319_103614.jpg"/>
          <p:cNvPicPr>
            <a:picLocks noGrp="1" noChangeAspect="1"/>
          </p:cNvPicPr>
          <p:nvPr>
            <p:ph sz="half" idx="1"/>
          </p:nvPr>
        </p:nvPicPr>
        <p:blipFill>
          <a:blip r:embed="rId2" cstate="print"/>
          <a:stretch>
            <a:fillRect/>
          </a:stretch>
        </p:blipFill>
        <p:spPr>
          <a:xfrm>
            <a:off x="639617" y="1440292"/>
            <a:ext cx="3317773" cy="4422345"/>
          </a:xfrm>
        </p:spPr>
      </p:pic>
      <p:pic>
        <p:nvPicPr>
          <p:cNvPr id="6" name="Содержимое 5" descr="IMG_20210319_104018.jpg"/>
          <p:cNvPicPr>
            <a:picLocks noGrp="1" noChangeAspect="1"/>
          </p:cNvPicPr>
          <p:nvPr>
            <p:ph sz="half" idx="2"/>
          </p:nvPr>
        </p:nvPicPr>
        <p:blipFill>
          <a:blip r:embed="rId3" cstate="print"/>
          <a:stretch>
            <a:fillRect/>
          </a:stretch>
        </p:blipFill>
        <p:spPr>
          <a:xfrm>
            <a:off x="4343399" y="1440292"/>
            <a:ext cx="3279661" cy="4371545"/>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Чтение и развитие речи</a:t>
            </a:r>
            <a:endParaRPr lang="ru-RU" dirty="0"/>
          </a:p>
        </p:txBody>
      </p:sp>
      <p:pic>
        <p:nvPicPr>
          <p:cNvPr id="7" name="Содержимое 6" descr="IMG_20210319_103657.jpg"/>
          <p:cNvPicPr>
            <a:picLocks noGrp="1" noChangeAspect="1"/>
          </p:cNvPicPr>
          <p:nvPr>
            <p:ph sz="half" idx="1"/>
          </p:nvPr>
        </p:nvPicPr>
        <p:blipFill>
          <a:blip r:embed="rId2" cstate="print"/>
          <a:stretch>
            <a:fillRect/>
          </a:stretch>
        </p:blipFill>
        <p:spPr>
          <a:xfrm>
            <a:off x="697460" y="1588534"/>
            <a:ext cx="3341140" cy="4453491"/>
          </a:xfrm>
        </p:spPr>
      </p:pic>
      <p:pic>
        <p:nvPicPr>
          <p:cNvPr id="8" name="Содержимое 7" descr="IMG_20210330_122810.jpg"/>
          <p:cNvPicPr>
            <a:picLocks noGrp="1" noChangeAspect="1"/>
          </p:cNvPicPr>
          <p:nvPr>
            <p:ph sz="half" idx="2"/>
          </p:nvPr>
        </p:nvPicPr>
        <p:blipFill>
          <a:blip r:embed="rId3" cstate="print"/>
          <a:stretch>
            <a:fillRect/>
          </a:stretch>
        </p:blipFill>
        <p:spPr>
          <a:xfrm>
            <a:off x="4267200" y="1588535"/>
            <a:ext cx="3351534" cy="4467346"/>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Мир природы и человека</a:t>
            </a:r>
            <a:endParaRPr lang="ru-RU" dirty="0"/>
          </a:p>
        </p:txBody>
      </p:sp>
      <p:sp>
        <p:nvSpPr>
          <p:cNvPr id="3" name="Содержимое 2"/>
          <p:cNvSpPr>
            <a:spLocks noGrp="1"/>
          </p:cNvSpPr>
          <p:nvPr>
            <p:ph sz="half" idx="1"/>
          </p:nvPr>
        </p:nvSpPr>
        <p:spPr>
          <a:xfrm>
            <a:off x="609600" y="1600200"/>
            <a:ext cx="3429000" cy="4441161"/>
          </a:xfrm>
        </p:spPr>
        <p:txBody>
          <a:bodyPr>
            <a:normAutofit/>
          </a:bodyPr>
          <a:lstStyle/>
          <a:p>
            <a:r>
              <a:rPr lang="ru-RU" sz="2400" b="1" dirty="0" smtClean="0"/>
              <a:t>«Что где растёт»</a:t>
            </a:r>
          </a:p>
          <a:p>
            <a:endParaRPr lang="ru-RU" sz="2400" b="1" dirty="0" smtClean="0"/>
          </a:p>
          <a:p>
            <a:r>
              <a:rPr lang="ru-RU" sz="2000" dirty="0" smtClean="0"/>
              <a:t>Изучаем овощи, фрукты, ягоды, грибы, деревья, цветы. Развиваем внимание, речь, обогащаем словарный запас.</a:t>
            </a:r>
            <a:endParaRPr lang="ru-RU" sz="2000" dirty="0"/>
          </a:p>
        </p:txBody>
      </p:sp>
      <p:pic>
        <p:nvPicPr>
          <p:cNvPr id="5" name="Содержимое 4" descr="IMG_20210330_112711.jpg"/>
          <p:cNvPicPr>
            <a:picLocks noGrp="1" noChangeAspect="1"/>
          </p:cNvPicPr>
          <p:nvPr>
            <p:ph sz="half" idx="2"/>
          </p:nvPr>
        </p:nvPicPr>
        <p:blipFill>
          <a:blip r:embed="rId2" cstate="print"/>
          <a:stretch>
            <a:fillRect/>
          </a:stretch>
        </p:blipFill>
        <p:spPr>
          <a:xfrm>
            <a:off x="4267200" y="1676400"/>
            <a:ext cx="3274722" cy="4364961"/>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Мир природы и человека</a:t>
            </a:r>
            <a:endParaRPr lang="ru-RU" dirty="0"/>
          </a:p>
        </p:txBody>
      </p:sp>
      <p:sp>
        <p:nvSpPr>
          <p:cNvPr id="3" name="Содержимое 2"/>
          <p:cNvSpPr>
            <a:spLocks noGrp="1"/>
          </p:cNvSpPr>
          <p:nvPr>
            <p:ph sz="half" idx="1"/>
          </p:nvPr>
        </p:nvSpPr>
        <p:spPr/>
        <p:txBody>
          <a:bodyPr>
            <a:normAutofit fontScale="92500" lnSpcReduction="20000"/>
          </a:bodyPr>
          <a:lstStyle/>
          <a:p>
            <a:r>
              <a:rPr lang="ru-RU" sz="2400" b="1" dirty="0" smtClean="0"/>
              <a:t>« Занимательные карточки»</a:t>
            </a:r>
          </a:p>
          <a:p>
            <a:r>
              <a:rPr lang="ru-RU" sz="2000" dirty="0" smtClean="0"/>
              <a:t>Комплект карточек направлен на обогащение словарного запаса детей по теме «Природа». Развивает умение классифицировать, проводить анализ и синтез, развивает внимание, память, речь. </a:t>
            </a:r>
            <a:endParaRPr lang="ru-RU" sz="2000" dirty="0"/>
          </a:p>
        </p:txBody>
      </p:sp>
      <p:pic>
        <p:nvPicPr>
          <p:cNvPr id="5" name="Содержимое 4" descr="IMG_20210330_111853.jpg"/>
          <p:cNvPicPr>
            <a:picLocks noGrp="1" noChangeAspect="1"/>
          </p:cNvPicPr>
          <p:nvPr>
            <p:ph sz="half" idx="2"/>
          </p:nvPr>
        </p:nvPicPr>
        <p:blipFill>
          <a:blip r:embed="rId2" cstate="print"/>
          <a:stretch>
            <a:fillRect/>
          </a:stretch>
        </p:blipFill>
        <p:spPr>
          <a:xfrm>
            <a:off x="3957391" y="2160588"/>
            <a:ext cx="2911968" cy="3881437"/>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Мир природы и человека</a:t>
            </a:r>
            <a:endParaRPr lang="ru-RU" dirty="0"/>
          </a:p>
        </p:txBody>
      </p:sp>
      <p:pic>
        <p:nvPicPr>
          <p:cNvPr id="6" name="Содержимое 5" descr="IMG_20210319_111419.jpg"/>
          <p:cNvPicPr>
            <a:picLocks noGrp="1" noChangeAspect="1"/>
          </p:cNvPicPr>
          <p:nvPr>
            <p:ph sz="half" idx="1"/>
          </p:nvPr>
        </p:nvPicPr>
        <p:blipFill>
          <a:blip r:embed="rId2" cstate="print"/>
          <a:stretch>
            <a:fillRect/>
          </a:stretch>
        </p:blipFill>
        <p:spPr>
          <a:xfrm>
            <a:off x="761999" y="1676401"/>
            <a:ext cx="3275219" cy="4365624"/>
          </a:xfrm>
        </p:spPr>
      </p:pic>
      <p:pic>
        <p:nvPicPr>
          <p:cNvPr id="5" name="Содержимое 4" descr="IMG_20210319_111411.jpg"/>
          <p:cNvPicPr>
            <a:picLocks noGrp="1" noChangeAspect="1"/>
          </p:cNvPicPr>
          <p:nvPr>
            <p:ph sz="half" idx="2"/>
          </p:nvPr>
        </p:nvPicPr>
        <p:blipFill>
          <a:blip r:embed="rId3" cstate="print"/>
          <a:stretch>
            <a:fillRect/>
          </a:stretch>
        </p:blipFill>
        <p:spPr>
          <a:xfrm>
            <a:off x="4198852" y="1676402"/>
            <a:ext cx="3275219" cy="4365624"/>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152400"/>
            <a:ext cx="6347713" cy="1320800"/>
          </a:xfrm>
        </p:spPr>
        <p:txBody>
          <a:bodyPr>
            <a:normAutofit/>
          </a:bodyPr>
          <a:lstStyle/>
          <a:p>
            <a:pPr algn="ctr"/>
            <a:r>
              <a:rPr lang="ru-RU" dirty="0" smtClean="0"/>
              <a:t>Заключение и рекомендации ПМПК</a:t>
            </a:r>
            <a:endParaRPr lang="ru-RU" dirty="0"/>
          </a:p>
        </p:txBody>
      </p:sp>
      <p:pic>
        <p:nvPicPr>
          <p:cNvPr id="8" name="Содержимое 7" descr="img16.jpg"/>
          <p:cNvPicPr>
            <a:picLocks noGrp="1" noChangeAspect="1"/>
          </p:cNvPicPr>
          <p:nvPr>
            <p:ph idx="1"/>
          </p:nvPr>
        </p:nvPicPr>
        <p:blipFill rotWithShape="1">
          <a:blip r:embed="rId2" cstate="print"/>
          <a:srcRect t="18750"/>
          <a:stretch/>
        </p:blipFill>
        <p:spPr>
          <a:xfrm>
            <a:off x="152400" y="1371600"/>
            <a:ext cx="8382000" cy="518160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Мир природы и человека</a:t>
            </a:r>
            <a:endParaRPr lang="ru-RU" dirty="0"/>
          </a:p>
        </p:txBody>
      </p:sp>
      <p:pic>
        <p:nvPicPr>
          <p:cNvPr id="5" name="Содержимое 4" descr="IMG_20210319_082254.jpg"/>
          <p:cNvPicPr>
            <a:picLocks noGrp="1" noChangeAspect="1"/>
          </p:cNvPicPr>
          <p:nvPr>
            <p:ph sz="half" idx="1"/>
          </p:nvPr>
        </p:nvPicPr>
        <p:blipFill>
          <a:blip r:embed="rId2" cstate="print"/>
          <a:stretch>
            <a:fillRect/>
          </a:stretch>
        </p:blipFill>
        <p:spPr>
          <a:xfrm>
            <a:off x="697460" y="2160588"/>
            <a:ext cx="2911968" cy="3881437"/>
          </a:xfrm>
        </p:spPr>
      </p:pic>
      <p:pic>
        <p:nvPicPr>
          <p:cNvPr id="6" name="Содержимое 5" descr="IMG_20210319_082330.jpg"/>
          <p:cNvPicPr>
            <a:picLocks noGrp="1" noChangeAspect="1"/>
          </p:cNvPicPr>
          <p:nvPr>
            <p:ph sz="half" idx="2"/>
          </p:nvPr>
        </p:nvPicPr>
        <p:blipFill>
          <a:blip r:embed="rId3" cstate="print"/>
          <a:stretch>
            <a:fillRect/>
          </a:stretch>
        </p:blipFill>
        <p:spPr>
          <a:xfrm>
            <a:off x="3957391" y="2160588"/>
            <a:ext cx="2911968" cy="3881437"/>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Мир природы и человека</a:t>
            </a:r>
            <a:endParaRPr lang="ru-RU" dirty="0"/>
          </a:p>
        </p:txBody>
      </p:sp>
      <p:pic>
        <p:nvPicPr>
          <p:cNvPr id="5" name="Содержимое 4" descr="IMG_20210330_121759.jpg"/>
          <p:cNvPicPr>
            <a:picLocks noGrp="1" noChangeAspect="1"/>
          </p:cNvPicPr>
          <p:nvPr>
            <p:ph sz="half" idx="1"/>
          </p:nvPr>
        </p:nvPicPr>
        <p:blipFill>
          <a:blip r:embed="rId2" cstate="print"/>
          <a:stretch>
            <a:fillRect/>
          </a:stretch>
        </p:blipFill>
        <p:spPr>
          <a:xfrm>
            <a:off x="697460" y="1486966"/>
            <a:ext cx="3417340" cy="4555060"/>
          </a:xfrm>
        </p:spPr>
      </p:pic>
      <p:pic>
        <p:nvPicPr>
          <p:cNvPr id="6" name="Содержимое 5" descr="IMG_20210330_122749.jpg"/>
          <p:cNvPicPr>
            <a:picLocks noGrp="1" noChangeAspect="1"/>
          </p:cNvPicPr>
          <p:nvPr>
            <p:ph sz="half" idx="2"/>
          </p:nvPr>
        </p:nvPicPr>
        <p:blipFill>
          <a:blip r:embed="rId3" cstate="print"/>
          <a:stretch>
            <a:fillRect/>
          </a:stretch>
        </p:blipFill>
        <p:spPr>
          <a:xfrm>
            <a:off x="4343399" y="1524000"/>
            <a:ext cx="3426475" cy="4567237"/>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Мир природы и человека</a:t>
            </a:r>
            <a:endParaRPr lang="ru-RU" dirty="0"/>
          </a:p>
        </p:txBody>
      </p:sp>
      <p:pic>
        <p:nvPicPr>
          <p:cNvPr id="5" name="Содержимое 4" descr="IMG_20210330_122252.jpg"/>
          <p:cNvPicPr>
            <a:picLocks noGrp="1" noChangeAspect="1"/>
          </p:cNvPicPr>
          <p:nvPr>
            <p:ph sz="half" idx="1"/>
          </p:nvPr>
        </p:nvPicPr>
        <p:blipFill>
          <a:blip r:embed="rId2" cstate="print"/>
          <a:stretch>
            <a:fillRect/>
          </a:stretch>
        </p:blipFill>
        <p:spPr>
          <a:xfrm>
            <a:off x="609600" y="1600200"/>
            <a:ext cx="4064000" cy="3048000"/>
          </a:xfrm>
        </p:spPr>
      </p:pic>
      <p:pic>
        <p:nvPicPr>
          <p:cNvPr id="6" name="Содержимое 5" descr="IMG_20210319_111348.jpg"/>
          <p:cNvPicPr>
            <a:picLocks noGrp="1" noChangeAspect="1"/>
          </p:cNvPicPr>
          <p:nvPr>
            <p:ph sz="half" idx="2"/>
          </p:nvPr>
        </p:nvPicPr>
        <p:blipFill>
          <a:blip r:embed="rId3" cstate="print"/>
          <a:stretch>
            <a:fillRect/>
          </a:stretch>
        </p:blipFill>
        <p:spPr>
          <a:xfrm>
            <a:off x="4038600" y="3810000"/>
            <a:ext cx="3759200" cy="2819400"/>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Вывод</a:t>
            </a:r>
            <a:endParaRPr lang="ru-RU" dirty="0"/>
          </a:p>
        </p:txBody>
      </p:sp>
      <p:sp>
        <p:nvSpPr>
          <p:cNvPr id="3" name="Содержимое 2"/>
          <p:cNvSpPr>
            <a:spLocks noGrp="1"/>
          </p:cNvSpPr>
          <p:nvPr>
            <p:ph idx="1"/>
          </p:nvPr>
        </p:nvSpPr>
        <p:spPr>
          <a:xfrm>
            <a:off x="609598" y="1447800"/>
            <a:ext cx="6858001" cy="4593563"/>
          </a:xfrm>
        </p:spPr>
        <p:txBody>
          <a:bodyPr>
            <a:normAutofit/>
          </a:bodyPr>
          <a:lstStyle/>
          <a:p>
            <a:pPr>
              <a:buNone/>
            </a:pPr>
            <a:r>
              <a:rPr lang="ru-RU" dirty="0" smtClean="0"/>
              <a:t>    </a:t>
            </a:r>
            <a:r>
              <a:rPr lang="ru-RU" sz="2400" dirty="0" smtClean="0"/>
              <a:t>Своё выступление мне хотелось бы закончить словами В. Сухомлинского: «Чтоб достичь желаемых результатов в работе с  умственно отсталыми детьми необходимо «…умело, умно, мудро, тонко, сердечно прикоснуться к каждой из тысячи граней, найти ту, которая, если её, как алмаз шлифовать, засверкает неповторимым сиянием человеческого таланта, а это сияние принесет человеку личное счастье…»</a:t>
            </a:r>
            <a:endParaRPr lang="ru-RU"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endParaRPr lang="ru-RU" dirty="0"/>
          </a:p>
        </p:txBody>
      </p:sp>
      <p:pic>
        <p:nvPicPr>
          <p:cNvPr id="9" name="Содержимое 8" descr="slide-13.jpg"/>
          <p:cNvPicPr>
            <a:picLocks noGrp="1" noChangeAspect="1"/>
          </p:cNvPicPr>
          <p:nvPr>
            <p:ph idx="1"/>
          </p:nvPr>
        </p:nvPicPr>
        <p:blipFill>
          <a:blip r:embed="rId2" cstate="print"/>
          <a:stretch>
            <a:fillRect/>
          </a:stretch>
        </p:blipFill>
        <p:spPr>
          <a:xfrm>
            <a:off x="381000" y="0"/>
            <a:ext cx="8458200" cy="6857999"/>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Содержимое 5" descr="d64ed91892922823b04d42572b8123c1-800x.jpg"/>
          <p:cNvPicPr>
            <a:picLocks noGrp="1" noChangeAspect="1"/>
          </p:cNvPicPr>
          <p:nvPr>
            <p:ph idx="1"/>
          </p:nvPr>
        </p:nvPicPr>
        <p:blipFill>
          <a:blip r:embed="rId3" cstate="print"/>
          <a:stretch>
            <a:fillRect/>
          </a:stretch>
        </p:blipFill>
        <p:spPr>
          <a:xfrm>
            <a:off x="115712" y="304800"/>
            <a:ext cx="8799688" cy="62484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0" y="1066800"/>
            <a:ext cx="7010400" cy="4975225"/>
          </a:xfrm>
        </p:spPr>
        <p:txBody>
          <a:bodyPr>
            <a:normAutofit/>
          </a:bodyPr>
          <a:lstStyle/>
          <a:p>
            <a:r>
              <a:rPr lang="ru-RU" sz="2800" dirty="0" smtClean="0"/>
              <a:t>Обучение умственно отсталых детей в условиях инклюзии должно быть организовано только с использованием специальных учебников. </a:t>
            </a:r>
          </a:p>
          <a:p>
            <a:r>
              <a:rPr lang="ru-RU" sz="2800" dirty="0" smtClean="0"/>
              <a:t>Адаптировать другие учебники под эту программу нельзя.</a:t>
            </a:r>
            <a:endParaRPr lang="ru-RU"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Документ" ma:contentTypeID="0x010100533E0A40001E814E995471E0489B1028" ma:contentTypeVersion="1" ma:contentTypeDescription="Создание документа." ma:contentTypeScope="" ma:versionID="1ef7d38ec03c930eb334f4ee5131ff55">
  <xsd:schema xmlns:xsd="http://www.w3.org/2001/XMLSchema" xmlns:xs="http://www.w3.org/2001/XMLSchema" xmlns:p="http://schemas.microsoft.com/office/2006/metadata/properties" xmlns:ns2="d93f08c7-4dc9-4366-b183-71f4e46057df" targetNamespace="http://schemas.microsoft.com/office/2006/metadata/properties" ma:root="true" ma:fieldsID="901426136c3cb9e8a8df3f1a14d2308d" ns2:_="">
    <xsd:import namespace="d93f08c7-4dc9-4366-b183-71f4e46057d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3f08c7-4dc9-4366-b183-71f4e46057df"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E29CF6A-2880-41F2-A33D-0F248A3A3742}"/>
</file>

<file path=customXml/itemProps2.xml><?xml version="1.0" encoding="utf-8"?>
<ds:datastoreItem xmlns:ds="http://schemas.openxmlformats.org/officeDocument/2006/customXml" ds:itemID="{D176F160-B65B-4CA6-B230-A29BFCA4DE08}"/>
</file>

<file path=customXml/itemProps3.xml><?xml version="1.0" encoding="utf-8"?>
<ds:datastoreItem xmlns:ds="http://schemas.openxmlformats.org/officeDocument/2006/customXml" ds:itemID="{012812D4-4883-4F88-B258-038F649A68DD}"/>
</file>

<file path=docProps/app.xml><?xml version="1.0" encoding="utf-8"?>
<Properties xmlns="http://schemas.openxmlformats.org/officeDocument/2006/extended-properties" xmlns:vt="http://schemas.openxmlformats.org/officeDocument/2006/docPropsVTypes">
  <Template>Facet</Template>
  <TotalTime>1553</TotalTime>
  <Words>2427</Words>
  <Application>Microsoft Office PowerPoint</Application>
  <PresentationFormat>Экран (4:3)</PresentationFormat>
  <Paragraphs>195</Paragraphs>
  <Slides>63</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63</vt:i4>
      </vt:variant>
    </vt:vector>
  </HeadingPairs>
  <TitlesOfParts>
    <vt:vector size="64" baseType="lpstr">
      <vt:lpstr>Аспект</vt:lpstr>
      <vt:lpstr>Особенности Обучения детей с лёгкой степенью умственной отсталости</vt:lpstr>
      <vt:lpstr>Понятие умственной отсталости</vt:lpstr>
      <vt:lpstr>Степени умственной отсталости</vt:lpstr>
      <vt:lpstr>Причины умственной отсталости</vt:lpstr>
      <vt:lpstr>        Заключение ПМПК</vt:lpstr>
      <vt:lpstr>Заключение и рекомендации ПМПК</vt:lpstr>
      <vt:lpstr>Слайд 7</vt:lpstr>
      <vt:lpstr>Слайд 8</vt:lpstr>
      <vt:lpstr>Слайд 9</vt:lpstr>
      <vt:lpstr>      Годовой учебный план</vt:lpstr>
      <vt:lpstr>Годовой учебный план</vt:lpstr>
      <vt:lpstr>Коррекционно-развивающая область и внеурочная деятельность</vt:lpstr>
      <vt:lpstr>Коррекционно-развивающая область(6 часов) </vt:lpstr>
      <vt:lpstr>Особенности обучения детей с легкой степенью УО</vt:lpstr>
      <vt:lpstr>Требования к уроку</vt:lpstr>
      <vt:lpstr>            Требования к уроку</vt:lpstr>
      <vt:lpstr>Слайд 17</vt:lpstr>
      <vt:lpstr>Рекомендации по работе с детьми </vt:lpstr>
      <vt:lpstr>Формы,методы, приёмы и средства обучения детей с легкой степенью УО</vt:lpstr>
      <vt:lpstr>Слайд 20</vt:lpstr>
      <vt:lpstr>Слайд 21</vt:lpstr>
      <vt:lpstr>Слайд 22</vt:lpstr>
      <vt:lpstr>Слайд 23</vt:lpstr>
      <vt:lpstr>      Дидактические игры</vt:lpstr>
      <vt:lpstr>Дидактические игры</vt:lpstr>
      <vt:lpstr>Дидактические игры</vt:lpstr>
      <vt:lpstr>Сюжетно-ролевые игры </vt:lpstr>
      <vt:lpstr>Мультимедийная презентация</vt:lpstr>
      <vt:lpstr>Разрезные картинки</vt:lpstr>
      <vt:lpstr>Слайд 30</vt:lpstr>
      <vt:lpstr>Здоровьесберегающие технологии</vt:lpstr>
      <vt:lpstr>Офтальмотренажёры Базарного для глаз </vt:lpstr>
      <vt:lpstr>Физкультминутки в стихах</vt:lpstr>
      <vt:lpstr>Паличиковая  гимнастика, дыхательная гимнастика</vt:lpstr>
      <vt:lpstr>Динамические минутки</vt:lpstr>
      <vt:lpstr>Развивающие упражнения на уроках математики</vt:lpstr>
      <vt:lpstr>Математика</vt:lpstr>
      <vt:lpstr>Математика</vt:lpstr>
      <vt:lpstr>Математика</vt:lpstr>
      <vt:lpstr>Математика</vt:lpstr>
      <vt:lpstr>Математика</vt:lpstr>
      <vt:lpstr>Математика</vt:lpstr>
      <vt:lpstr>Математика</vt:lpstr>
      <vt:lpstr>Математика</vt:lpstr>
      <vt:lpstr>Математика</vt:lpstr>
      <vt:lpstr>Математика</vt:lpstr>
      <vt:lpstr>Математика</vt:lpstr>
      <vt:lpstr>Математика</vt:lpstr>
      <vt:lpstr>Математика</vt:lpstr>
      <vt:lpstr>Чтение и развитие речи</vt:lpstr>
      <vt:lpstr>Чтение и развитие речи</vt:lpstr>
      <vt:lpstr>Чтение и развитие речи</vt:lpstr>
      <vt:lpstr>Чтение и развитие речи</vt:lpstr>
      <vt:lpstr>Чтение и развитие речи</vt:lpstr>
      <vt:lpstr>Чтение и развитие речи</vt:lpstr>
      <vt:lpstr>Чтение и развитие речи</vt:lpstr>
      <vt:lpstr>Мир природы и человека</vt:lpstr>
      <vt:lpstr>Мир природы и человека</vt:lpstr>
      <vt:lpstr>Мир природы и человека</vt:lpstr>
      <vt:lpstr>Мир природы и человека</vt:lpstr>
      <vt:lpstr>Мир природы и человека</vt:lpstr>
      <vt:lpstr>Мир природы и человека</vt:lpstr>
      <vt:lpstr>Вывод</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Обучение детей с лёгкой степенью умственной отсталости</dc:title>
  <dc:creator>ольга</dc:creator>
  <cp:lastModifiedBy>ольга</cp:lastModifiedBy>
  <cp:revision>120</cp:revision>
  <cp:lastPrinted>2025-03-14T09:39:51Z</cp:lastPrinted>
  <dcterms:created xsi:type="dcterms:W3CDTF">2021-03-21T10:15:10Z</dcterms:created>
  <dcterms:modified xsi:type="dcterms:W3CDTF">2025-03-17T05:05:17Z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0x010100533E0A40001E814E995471E0489B1028</vt:lpwstr>
  </property>
</Properties>
</file>