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18" r:id="rId1"/>
  </p:sldMasterIdLst>
  <p:notesMasterIdLst>
    <p:notesMasterId r:id="rId29"/>
  </p:notesMasterIdLst>
  <p:sldIdLst>
    <p:sldId id="256" r:id="rId2"/>
    <p:sldId id="257" r:id="rId3"/>
    <p:sldId id="258" r:id="rId4"/>
    <p:sldId id="265" r:id="rId5"/>
    <p:sldId id="266" r:id="rId6"/>
    <p:sldId id="267" r:id="rId7"/>
    <p:sldId id="269" r:id="rId8"/>
    <p:sldId id="268" r:id="rId9"/>
    <p:sldId id="270" r:id="rId10"/>
    <p:sldId id="259" r:id="rId11"/>
    <p:sldId id="285" r:id="rId12"/>
    <p:sldId id="286" r:id="rId13"/>
    <p:sldId id="288" r:id="rId14"/>
    <p:sldId id="281" r:id="rId15"/>
    <p:sldId id="261" r:id="rId16"/>
    <p:sldId id="284" r:id="rId17"/>
    <p:sldId id="262" r:id="rId18"/>
    <p:sldId id="283" r:id="rId19"/>
    <p:sldId id="282" r:id="rId20"/>
    <p:sldId id="277" r:id="rId21"/>
    <p:sldId id="272" r:id="rId22"/>
    <p:sldId id="273" r:id="rId23"/>
    <p:sldId id="263" r:id="rId24"/>
    <p:sldId id="287" r:id="rId25"/>
    <p:sldId id="289" r:id="rId26"/>
    <p:sldId id="274" r:id="rId27"/>
    <p:sldId id="271" r:id="rId28"/>
  </p:sldIdLst>
  <p:sldSz cx="14630400" cy="8229600"/>
  <p:notesSz cx="8229600" cy="146304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Inter" panose="020B0604020202020204" charset="0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27" autoAdjust="0"/>
  </p:normalViewPr>
  <p:slideViewPr>
    <p:cSldViewPr snapToGrid="0" snapToObjects="1">
      <p:cViewPr varScale="1">
        <p:scale>
          <a:sx n="43" d="100"/>
          <a:sy n="43" d="100"/>
        </p:scale>
        <p:origin x="878" y="77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556512"/>
            <a:ext cx="12435840" cy="17640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0943" y="396240"/>
            <a:ext cx="15557499" cy="842581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1" y="5288282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07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15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2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3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4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5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826242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77" indent="0">
              <a:buNone/>
              <a:defRPr sz="2900" b="1"/>
            </a:lvl2pPr>
            <a:lvl3pPr marL="1306155" indent="0">
              <a:buNone/>
              <a:defRPr sz="2600" b="1"/>
            </a:lvl3pPr>
            <a:lvl4pPr marL="1959233" indent="0">
              <a:buNone/>
              <a:defRPr sz="2300" b="1"/>
            </a:lvl4pPr>
            <a:lvl5pPr marL="2612311" indent="0">
              <a:buNone/>
              <a:defRPr sz="2300" b="1"/>
            </a:lvl5pPr>
            <a:lvl6pPr marL="3265388" indent="0">
              <a:buNone/>
              <a:defRPr sz="2300" b="1"/>
            </a:lvl6pPr>
            <a:lvl7pPr marL="3918465" indent="0">
              <a:buNone/>
              <a:defRPr sz="2300" b="1"/>
            </a:lvl7pPr>
            <a:lvl8pPr marL="4571543" indent="0">
              <a:buNone/>
              <a:defRPr sz="2300" b="1"/>
            </a:lvl8pPr>
            <a:lvl9pPr marL="5224620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77" indent="0">
              <a:buNone/>
              <a:defRPr sz="2900" b="1"/>
            </a:lvl2pPr>
            <a:lvl3pPr marL="1306155" indent="0">
              <a:buNone/>
              <a:defRPr sz="2600" b="1"/>
            </a:lvl3pPr>
            <a:lvl4pPr marL="1959233" indent="0">
              <a:buNone/>
              <a:defRPr sz="2300" b="1"/>
            </a:lvl4pPr>
            <a:lvl5pPr marL="2612311" indent="0">
              <a:buNone/>
              <a:defRPr sz="2300" b="1"/>
            </a:lvl5pPr>
            <a:lvl6pPr marL="3265388" indent="0">
              <a:buNone/>
              <a:defRPr sz="2300" b="1"/>
            </a:lvl6pPr>
            <a:lvl7pPr marL="3918465" indent="0">
              <a:buNone/>
              <a:defRPr sz="2300" b="1"/>
            </a:lvl7pPr>
            <a:lvl8pPr marL="4571543" indent="0">
              <a:buNone/>
              <a:defRPr sz="2300" b="1"/>
            </a:lvl8pPr>
            <a:lvl9pPr marL="5224620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2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522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077" indent="0">
              <a:buNone/>
              <a:defRPr sz="1700"/>
            </a:lvl2pPr>
            <a:lvl3pPr marL="1306155" indent="0">
              <a:buNone/>
              <a:defRPr sz="1400"/>
            </a:lvl3pPr>
            <a:lvl4pPr marL="1959233" indent="0">
              <a:buNone/>
              <a:defRPr sz="1300"/>
            </a:lvl4pPr>
            <a:lvl5pPr marL="2612311" indent="0">
              <a:buNone/>
              <a:defRPr sz="1300"/>
            </a:lvl5pPr>
            <a:lvl6pPr marL="3265388" indent="0">
              <a:buNone/>
              <a:defRPr sz="1300"/>
            </a:lvl6pPr>
            <a:lvl7pPr marL="3918465" indent="0">
              <a:buNone/>
              <a:defRPr sz="1300"/>
            </a:lvl7pPr>
            <a:lvl8pPr marL="4571543" indent="0">
              <a:buNone/>
              <a:defRPr sz="1300"/>
            </a:lvl8pPr>
            <a:lvl9pPr marL="522462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077" indent="0">
              <a:buNone/>
              <a:defRPr sz="4000"/>
            </a:lvl2pPr>
            <a:lvl3pPr marL="1306155" indent="0">
              <a:buNone/>
              <a:defRPr sz="3400"/>
            </a:lvl3pPr>
            <a:lvl4pPr marL="1959233" indent="0">
              <a:buNone/>
              <a:defRPr sz="2900"/>
            </a:lvl4pPr>
            <a:lvl5pPr marL="2612311" indent="0">
              <a:buNone/>
              <a:defRPr sz="2900"/>
            </a:lvl5pPr>
            <a:lvl6pPr marL="3265388" indent="0">
              <a:buNone/>
              <a:defRPr sz="2900"/>
            </a:lvl6pPr>
            <a:lvl7pPr marL="3918465" indent="0">
              <a:buNone/>
              <a:defRPr sz="2900"/>
            </a:lvl7pPr>
            <a:lvl8pPr marL="4571543" indent="0">
              <a:buNone/>
              <a:defRPr sz="2900"/>
            </a:lvl8pPr>
            <a:lvl9pPr marL="5224620" indent="0">
              <a:buNone/>
              <a:defRPr sz="2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077" indent="0">
              <a:buNone/>
              <a:defRPr sz="1700"/>
            </a:lvl2pPr>
            <a:lvl3pPr marL="1306155" indent="0">
              <a:buNone/>
              <a:defRPr sz="1400"/>
            </a:lvl3pPr>
            <a:lvl4pPr marL="1959233" indent="0">
              <a:buNone/>
              <a:defRPr sz="1300"/>
            </a:lvl4pPr>
            <a:lvl5pPr marL="2612311" indent="0">
              <a:buNone/>
              <a:defRPr sz="1300"/>
            </a:lvl5pPr>
            <a:lvl6pPr marL="3265388" indent="0">
              <a:buNone/>
              <a:defRPr sz="1300"/>
            </a:lvl6pPr>
            <a:lvl7pPr marL="3918465" indent="0">
              <a:buNone/>
              <a:defRPr sz="1300"/>
            </a:lvl7pPr>
            <a:lvl8pPr marL="4571543" indent="0">
              <a:buNone/>
              <a:defRPr sz="1300"/>
            </a:lvl8pPr>
            <a:lvl9pPr marL="522462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15" tIns="65308" rIns="130615" bIns="65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vert="horz" lIns="130615" tIns="65308" rIns="130615" bIns="653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3/16/2025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vert="horz" lIns="130615" tIns="65308" rIns="130615" bIns="653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vert="horz" lIns="130615" tIns="65308" rIns="130615" bIns="653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5" r:id="rId16"/>
    <p:sldLayoutId id="2147483736" r:id="rId17"/>
    <p:sldLayoutId id="2147483737" r:id="rId18"/>
  </p:sldLayoutIdLst>
  <p:hf sldNum="0" hdr="0" ftr="0" dt="0"/>
  <p:txStyles>
    <p:titleStyle>
      <a:lvl1pPr algn="ctr" defTabSz="1306155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08" indent="-489808" algn="l" defTabSz="1306155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251" indent="-408174" algn="l" defTabSz="1306155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694" indent="-326539" algn="l" defTabSz="1306155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indent="-326539" algn="l" defTabSz="1306155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849" indent="-326539" algn="l" defTabSz="1306155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926" indent="-326539" algn="l" defTabSz="130615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003" indent="-326539" algn="l" defTabSz="130615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082" indent="-326539" algn="l" defTabSz="130615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160" indent="-326539" algn="l" defTabSz="130615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77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155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233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311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388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465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620" algn="l" defTabSz="13061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35514" y="1746698"/>
            <a:ext cx="6148728" cy="1116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100"/>
              </a:lnSpc>
              <a:buNone/>
            </a:pPr>
            <a:endParaRPr lang="en-US" sz="4900" dirty="0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64" y="2395360"/>
            <a:ext cx="6616159" cy="36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422" y="925688"/>
            <a:ext cx="10419645" cy="796431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/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/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/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/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/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>Обучение и сопровождение детей с РАС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590844" y="4967110"/>
            <a:ext cx="5308036" cy="18288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/>
              <a:t>Березкина </a:t>
            </a:r>
            <a:r>
              <a:rPr lang="ru-RU" sz="2800"/>
              <a:t>Т.А</a:t>
            </a:r>
            <a:r>
              <a:rPr lang="ru-RU" sz="2800" smtClean="0"/>
              <a:t>.,</a:t>
            </a:r>
            <a:endParaRPr lang="ru-RU" sz="2800" dirty="0"/>
          </a:p>
          <a:p>
            <a:pPr marL="0" indent="0" algn="ctr">
              <a:buNone/>
            </a:pPr>
            <a:r>
              <a:rPr lang="ru-RU" sz="2800" dirty="0" smtClean="0"/>
              <a:t>учитель начальных классов «Никольской школы-интерната для детей с ОВЗ»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57555" y="570905"/>
            <a:ext cx="7801689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50" b="1" kern="0" spc="-83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Эффективные стратегии обучения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157555" y="2176701"/>
            <a:ext cx="7801689" cy="1150025"/>
          </a:xfrm>
          <a:prstGeom prst="roundRect">
            <a:avLst>
              <a:gd name="adj" fmla="val 7003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6866" y="2376011"/>
            <a:ext cx="3156942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kern="0" spc="-4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Визуальная поддержка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356866" y="2820591"/>
            <a:ext cx="740306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Картинки, расписания, схемы - облегчают понимание и организацию.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157555" y="3518416"/>
            <a:ext cx="7801689" cy="1150025"/>
          </a:xfrm>
          <a:prstGeom prst="roundRect">
            <a:avLst>
              <a:gd name="adj" fmla="val 7003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56866" y="3717727"/>
            <a:ext cx="401585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kern="0" spc="-4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Структурированное обучение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356866" y="4162306"/>
            <a:ext cx="740306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Четкая, предсказуемая среда с расписаниями, рабочими местами.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157555" y="4860131"/>
            <a:ext cx="7801689" cy="1456849"/>
          </a:xfrm>
          <a:prstGeom prst="roundRect">
            <a:avLst>
              <a:gd name="adj" fmla="val 5528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56866" y="5059442"/>
            <a:ext cx="3170992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kern="0" spc="-4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Адаптация материалов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356866" y="5504021"/>
            <a:ext cx="7403068" cy="613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Упрощение инструкций, разбиение заданий, альтернативные форматы информации.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57555" y="6508671"/>
            <a:ext cx="7801689" cy="1150025"/>
          </a:xfrm>
          <a:prstGeom prst="roundRect">
            <a:avLst>
              <a:gd name="adj" fmla="val 7003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56866" y="6707981"/>
            <a:ext cx="3464362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kern="0" spc="-4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Индивидуальный подход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356866" y="7152561"/>
            <a:ext cx="740306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Учет потребностей, сильных сторон и интересов каждого ребенка.</a:t>
            </a:r>
            <a:endParaRPr lang="en-US" sz="15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5" y="200918"/>
            <a:ext cx="5486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Обучение чтению и письму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153" y="2558514"/>
            <a:ext cx="5395428" cy="3974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213" y="1981840"/>
            <a:ext cx="4554107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Использование игровых приемов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42" y="1701166"/>
            <a:ext cx="4800036" cy="58718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3" y="1678919"/>
            <a:ext cx="5228015" cy="59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0" y="1332089"/>
            <a:ext cx="5227074" cy="5937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28" y="1332089"/>
            <a:ext cx="5393614" cy="5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Обучение математике с использованием конструктора «</a:t>
            </a:r>
            <a:r>
              <a:rPr lang="ru-RU" dirty="0" err="1" smtClean="0">
                <a:solidFill>
                  <a:srgbClr val="FF0000"/>
                </a:solidFill>
              </a:rPr>
              <a:t>Нумикон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8" y="2438399"/>
            <a:ext cx="3889644" cy="41994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39" y="3387687"/>
            <a:ext cx="4353418" cy="4187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55" y="2541021"/>
            <a:ext cx="3887325" cy="418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886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794" y="2793206"/>
            <a:ext cx="8057078" cy="629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kern="0" spc="-79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 социальных навыков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303770" y="3697129"/>
            <a:ext cx="22860" cy="4027884"/>
          </a:xfrm>
          <a:prstGeom prst="roundRect">
            <a:avLst>
              <a:gd name="adj" fmla="val 336386"/>
            </a:avLst>
          </a:prstGeom>
          <a:solidFill>
            <a:srgbClr val="C6BDDA"/>
          </a:solidFill>
          <a:ln/>
        </p:spPr>
      </p:sp>
      <p:sp>
        <p:nvSpPr>
          <p:cNvPr id="5" name="Shape 2"/>
          <p:cNvSpPr/>
          <p:nvPr/>
        </p:nvSpPr>
        <p:spPr>
          <a:xfrm>
            <a:off x="6582906" y="4097417"/>
            <a:ext cx="549235" cy="22860"/>
          </a:xfrm>
          <a:prstGeom prst="roundRect">
            <a:avLst>
              <a:gd name="adj" fmla="val 336386"/>
            </a:avLst>
          </a:prstGeom>
          <a:solidFill>
            <a:srgbClr val="C6BDDA"/>
          </a:solidFill>
          <a:ln/>
        </p:spPr>
      </p:sp>
      <p:sp>
        <p:nvSpPr>
          <p:cNvPr id="6" name="Shape 3"/>
          <p:cNvSpPr/>
          <p:nvPr/>
        </p:nvSpPr>
        <p:spPr>
          <a:xfrm>
            <a:off x="7109281" y="3902988"/>
            <a:ext cx="411837" cy="41183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164110" y="3920073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48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3640217" y="3880128"/>
            <a:ext cx="2759631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kern="0" spc="-40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Социальные истории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40794" y="4304467"/>
            <a:ext cx="5759053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Короткие рассказы с картинками - обучение правилам и нормам.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498259" y="5012769"/>
            <a:ext cx="549235" cy="22860"/>
          </a:xfrm>
          <a:prstGeom prst="roundRect">
            <a:avLst>
              <a:gd name="adj" fmla="val 336386"/>
            </a:avLst>
          </a:prstGeom>
          <a:solidFill>
            <a:srgbClr val="C6BDDA"/>
          </a:solidFill>
          <a:ln/>
        </p:spPr>
      </p:sp>
      <p:sp>
        <p:nvSpPr>
          <p:cNvPr id="11" name="Shape 8"/>
          <p:cNvSpPr/>
          <p:nvPr/>
        </p:nvSpPr>
        <p:spPr>
          <a:xfrm>
            <a:off x="7109281" y="4818340"/>
            <a:ext cx="411837" cy="41183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64110" y="4835426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48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8230552" y="4795480"/>
            <a:ext cx="251745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kern="0" spc="-40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Ролевые игры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8230552" y="5219819"/>
            <a:ext cx="5759053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Моделирование ситуаций - отработка навыков взаимодействия.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582906" y="5836563"/>
            <a:ext cx="549235" cy="22860"/>
          </a:xfrm>
          <a:prstGeom prst="roundRect">
            <a:avLst>
              <a:gd name="adj" fmla="val 336386"/>
            </a:avLst>
          </a:prstGeom>
          <a:solidFill>
            <a:srgbClr val="C6BDDA"/>
          </a:solidFill>
          <a:ln/>
        </p:spPr>
      </p:sp>
      <p:sp>
        <p:nvSpPr>
          <p:cNvPr id="16" name="Shape 13"/>
          <p:cNvSpPr/>
          <p:nvPr/>
        </p:nvSpPr>
        <p:spPr>
          <a:xfrm>
            <a:off x="7109281" y="5642134"/>
            <a:ext cx="411837" cy="41183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64110" y="5659219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48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3882390" y="5619274"/>
            <a:ext cx="251745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kern="0" spc="-40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Групповые занятия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640794" y="6043613"/>
            <a:ext cx="5759053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 навыков сотрудничества, общения и решения конфликтов.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7498259" y="6660475"/>
            <a:ext cx="549235" cy="22860"/>
          </a:xfrm>
          <a:prstGeom prst="roundRect">
            <a:avLst>
              <a:gd name="adj" fmla="val 336386"/>
            </a:avLst>
          </a:prstGeom>
          <a:solidFill>
            <a:srgbClr val="C6BDDA"/>
          </a:solidFill>
          <a:ln/>
        </p:spPr>
      </p:sp>
      <p:sp>
        <p:nvSpPr>
          <p:cNvPr id="21" name="Shape 18"/>
          <p:cNvSpPr/>
          <p:nvPr/>
        </p:nvSpPr>
        <p:spPr>
          <a:xfrm>
            <a:off x="7109281" y="6466046"/>
            <a:ext cx="411837" cy="41183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164110" y="6483132"/>
            <a:ext cx="302062" cy="37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48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350" dirty="0"/>
          </a:p>
        </p:txBody>
      </p:sp>
      <p:sp>
        <p:nvSpPr>
          <p:cNvPr id="23" name="Text 20"/>
          <p:cNvSpPr/>
          <p:nvPr/>
        </p:nvSpPr>
        <p:spPr>
          <a:xfrm>
            <a:off x="8230552" y="6443186"/>
            <a:ext cx="3143369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kern="0" spc="-40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Поддержка сверстников</a:t>
            </a:r>
            <a:endParaRPr lang="en-US" sz="1950" dirty="0"/>
          </a:p>
        </p:txBody>
      </p:sp>
      <p:sp>
        <p:nvSpPr>
          <p:cNvPr id="24" name="Text 21"/>
          <p:cNvSpPr/>
          <p:nvPr/>
        </p:nvSpPr>
        <p:spPr>
          <a:xfrm>
            <a:off x="8230552" y="6867525"/>
            <a:ext cx="5759053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Привлечение одноклассников к поддержке, инклюзивная атмосфера.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Развитие навыков сотрудничества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88" y="2757869"/>
            <a:ext cx="4111802" cy="41118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6" y="2244608"/>
            <a:ext cx="3853744" cy="5138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579" y="2244607"/>
            <a:ext cx="3853744" cy="51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932" y="621387"/>
            <a:ext cx="7562136" cy="1553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100"/>
              </a:lnSpc>
              <a:buNone/>
            </a:pPr>
            <a:r>
              <a:rPr lang="en-US" sz="4850" b="1" kern="0" spc="-98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Сенсорные особенности</a:t>
            </a:r>
            <a:endParaRPr lang="en-US" sz="4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32" y="2514124"/>
            <a:ext cx="1129903" cy="16987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59806" y="2740104"/>
            <a:ext cx="4743807" cy="388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Учет сенсорных особенностей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2259806" y="3263979"/>
            <a:ext cx="6093262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Сенсорно-дружелюбная среда, минимизация отвлекающих факторов.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32" y="4212907"/>
            <a:ext cx="1129903" cy="16987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59806" y="4438888"/>
            <a:ext cx="3609261" cy="388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Сенсорные перегрузки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2259806" y="4962763"/>
            <a:ext cx="6093262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Распознавание признаков и предоставление возможности для отдыха.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32" y="5911691"/>
            <a:ext cx="1129903" cy="16987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59806" y="6137672"/>
            <a:ext cx="3657005" cy="388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Сенсорные активности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2259806" y="6661547"/>
            <a:ext cx="6093262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Удовлетворение сенсорных потребностей, снижение тревожности.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Проведение опытов, физкультминутки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34" y="1701166"/>
            <a:ext cx="4460354" cy="594714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06" y="1559573"/>
            <a:ext cx="4938123" cy="60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Создание доступной среды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7" y="1986844"/>
            <a:ext cx="3860663" cy="50600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13" y="1986845"/>
            <a:ext cx="4260938" cy="5060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65" y="1986844"/>
            <a:ext cx="4813123" cy="50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5664" y="595424"/>
            <a:ext cx="6095809" cy="2489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100"/>
              </a:lnSpc>
              <a:buNone/>
            </a:pPr>
            <a:r>
              <a:rPr lang="en-US" sz="4900" b="1" kern="0" spc="-98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Что такое РАС?</a:t>
            </a:r>
            <a:endParaRPr lang="en-US" sz="4900" dirty="0"/>
          </a:p>
        </p:txBody>
      </p:sp>
      <p:sp>
        <p:nvSpPr>
          <p:cNvPr id="4" name="Text 2"/>
          <p:cNvSpPr/>
          <p:nvPr/>
        </p:nvSpPr>
        <p:spPr>
          <a:xfrm>
            <a:off x="935664" y="1850798"/>
            <a:ext cx="6095809" cy="5879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fontAlgn="base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Расстройства аутистического спектра — это группа неврологических состояний, характеризующихся нарушениями социального взаимодействия, общения и ограниченным репертуаром интересов и действий. Эти расстройства проявляются в раннем детстве и сопровождаются различными поведенческими особенностями.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приблизительно</a:t>
            </a:r>
          </a:p>
          <a:p>
            <a:pPr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из 100 детей имеют РАС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avatars.mds.yandex.net/i?id=416e0c1aa1114373f08eb1ad298c519238e47c15c38e1070-1248804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94" y="2026178"/>
            <a:ext cx="7105895" cy="474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Визуальная поддержка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" y="1977319"/>
            <a:ext cx="3610249" cy="47621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027" y="1582208"/>
            <a:ext cx="3239503" cy="3265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027" y="5242645"/>
            <a:ext cx="3239503" cy="2642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59" y="1582208"/>
            <a:ext cx="3308800" cy="2618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26" y="5236712"/>
            <a:ext cx="3308800" cy="26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Адаптивные </a:t>
            </a:r>
            <a:r>
              <a:rPr lang="ru-RU" dirty="0">
                <a:solidFill>
                  <a:srgbClr val="FF0000"/>
                </a:solidFill>
              </a:rPr>
              <a:t>методы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	Прикладной анализ поведения (ABA-терапия</a:t>
            </a:r>
            <a:r>
              <a:rPr lang="ru-RU" dirty="0" smtClean="0"/>
              <a:t>). </a:t>
            </a:r>
            <a:r>
              <a:rPr lang="ru-RU" dirty="0"/>
              <a:t>Методика, основанная на принципе положительного подкрепления, направленная на развитие нужных навыков путём систематического анализа поведения.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	TEACCH-подход: Подразумевает использование визуальной структуры, расписаний и конкретных инструментов для упрощения восприятия учебного материала.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Метод </a:t>
            </a:r>
            <a:r>
              <a:rPr lang="ru-RU" dirty="0" err="1"/>
              <a:t>Фейерабенд-Лорх</a:t>
            </a:r>
            <a:r>
              <a:rPr lang="ru-RU" dirty="0"/>
              <a:t>: Основан на применении ритмов, музыки и движения для стимулирования двигательной активности и коммуникации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Поддержка эмоциональной стабильности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>
                <a:solidFill>
                  <a:srgbClr val="FF0000"/>
                </a:solidFill>
              </a:rPr>
              <a:t>Дыхательные </a:t>
            </a:r>
            <a:r>
              <a:rPr lang="ru-RU" i="1" dirty="0">
                <a:solidFill>
                  <a:srgbClr val="FF0000"/>
                </a:solidFill>
              </a:rPr>
              <a:t>практики</a:t>
            </a:r>
            <a:r>
              <a:rPr lang="ru-RU" dirty="0"/>
              <a:t>: </a:t>
            </a:r>
            <a:r>
              <a:rPr lang="ru-RU" dirty="0" smtClean="0"/>
              <a:t>упражнения </a:t>
            </a:r>
            <a:r>
              <a:rPr lang="ru-RU" dirty="0"/>
              <a:t>на глубокое дыхание помогают успокоиться и сосредоточиться.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>
                <a:solidFill>
                  <a:srgbClr val="FF0000"/>
                </a:solidFill>
              </a:rPr>
              <a:t>Контроль </a:t>
            </a:r>
            <a:r>
              <a:rPr lang="ru-RU" i="1" dirty="0">
                <a:solidFill>
                  <a:srgbClr val="FF0000"/>
                </a:solidFill>
              </a:rPr>
              <a:t>триггеров</a:t>
            </a:r>
            <a:r>
              <a:rPr lang="ru-RU" dirty="0"/>
              <a:t>: </a:t>
            </a:r>
            <a:r>
              <a:rPr lang="ru-RU" dirty="0" smtClean="0"/>
              <a:t>идентификация </a:t>
            </a:r>
            <a:r>
              <a:rPr lang="ru-RU" dirty="0"/>
              <a:t>факторов, вызывающих стрессовое состояние, и минимизация их воздействия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	</a:t>
            </a:r>
            <a:r>
              <a:rPr lang="ru-RU" i="1" dirty="0">
                <a:solidFill>
                  <a:srgbClr val="FF0000"/>
                </a:solidFill>
              </a:rPr>
              <a:t>Постепенное привыкание</a:t>
            </a:r>
            <a:r>
              <a:rPr lang="ru-RU" dirty="0"/>
              <a:t>: </a:t>
            </a:r>
            <a:r>
              <a:rPr lang="ru-RU" dirty="0" smtClean="0"/>
              <a:t>постепенное </a:t>
            </a:r>
            <a:r>
              <a:rPr lang="ru-RU" dirty="0"/>
              <a:t>введение новых элементов в рутинные дела поможет смягчить возможные негативные реакции.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9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2592"/>
            <a:ext cx="9739789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100"/>
              </a:lnSpc>
              <a:buNone/>
            </a:pPr>
            <a:r>
              <a:rPr lang="en-US" sz="4900" b="1" kern="0" spc="-98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Сотрудничество с родителями</a:t>
            </a:r>
            <a:endParaRPr lang="en-US" sz="4900" dirty="0"/>
          </a:p>
        </p:txBody>
      </p:sp>
      <p:sp>
        <p:nvSpPr>
          <p:cNvPr id="4" name="Text 1"/>
          <p:cNvSpPr/>
          <p:nvPr/>
        </p:nvSpPr>
        <p:spPr>
          <a:xfrm>
            <a:off x="793790" y="482572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kern="0" spc="-118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294686" y="585751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Взаимодействие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793790" y="638353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Тесный контакт, обмен информацией, единый подход.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4704" y="4825722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kern="0" spc="-118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755719" y="585751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Вовлечение</a:t>
            </a:r>
            <a:endParaRPr lang="en-US" sz="2450" dirty="0"/>
          </a:p>
        </p:txBody>
      </p:sp>
      <p:sp>
        <p:nvSpPr>
          <p:cNvPr id="9" name="Text 6"/>
          <p:cNvSpPr/>
          <p:nvPr/>
        </p:nvSpPr>
        <p:spPr>
          <a:xfrm>
            <a:off x="5254704" y="63835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Приглашение родителей на мероприятия, совместные консультации.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5738" y="482572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kern="0" spc="-118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0216634" y="585751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Поддержка</a:t>
            </a:r>
            <a:endParaRPr lang="en-US" sz="2450" dirty="0"/>
          </a:p>
        </p:txBody>
      </p:sp>
      <p:sp>
        <p:nvSpPr>
          <p:cNvPr id="12" name="Text 9"/>
          <p:cNvSpPr/>
          <p:nvPr/>
        </p:nvSpPr>
        <p:spPr>
          <a:xfrm>
            <a:off x="9715738" y="638353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Психологическая помощь родителям, предоставление ресурсов.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Участие в концертах, КТД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20" y="1802765"/>
            <a:ext cx="8286610" cy="5625324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6" y="1701166"/>
            <a:ext cx="4295192" cy="57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27" y="1464513"/>
            <a:ext cx="11235453" cy="58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Литература по теме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dirty="0"/>
              <a:t>1. Никольская О.С., </a:t>
            </a:r>
            <a:r>
              <a:rPr lang="ru-RU" sz="2800" dirty="0" err="1"/>
              <a:t>Баенская</a:t>
            </a:r>
            <a:r>
              <a:rPr lang="ru-RU" sz="2800" dirty="0"/>
              <a:t> Е.Р., </a:t>
            </a:r>
            <a:r>
              <a:rPr lang="ru-RU" sz="2800" dirty="0" err="1"/>
              <a:t>Либлинг</a:t>
            </a:r>
            <a:r>
              <a:rPr lang="ru-RU" sz="2800" dirty="0"/>
              <a:t> М.М. «Аутизм: современные научные подходы»</a:t>
            </a:r>
          </a:p>
          <a:p>
            <a:pPr marL="0" indent="0">
              <a:buNone/>
            </a:pPr>
            <a:r>
              <a:rPr lang="ru-RU" sz="2800" dirty="0"/>
              <a:t>   Издательство: «Педагогика», 2009  </a:t>
            </a:r>
          </a:p>
          <a:p>
            <a:pPr marL="0" indent="0">
              <a:buNone/>
            </a:pPr>
            <a:r>
              <a:rPr lang="ru-RU" sz="2800" dirty="0"/>
              <a:t>   В книге подробно рассмотрены теоретические и практические аспекты РАС, а также современные подходы к диагностике и коррекции.</a:t>
            </a:r>
          </a:p>
          <a:p>
            <a:pPr marL="0" indent="0">
              <a:buNone/>
            </a:pPr>
            <a:r>
              <a:rPr lang="ru-RU" sz="2800" dirty="0"/>
              <a:t>2. Лебединская К.С., Никольская О.С. «Диагностика раннего детского аутизма</a:t>
            </a:r>
            <a:r>
              <a:rPr lang="ru-RU" sz="2800" dirty="0" smtClean="0"/>
              <a:t>» 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   Издательство: «Просвещение», 1991  </a:t>
            </a:r>
          </a:p>
          <a:p>
            <a:pPr marL="0" indent="0">
              <a:buNone/>
            </a:pPr>
            <a:r>
              <a:rPr lang="ru-RU" sz="2800" dirty="0"/>
              <a:t>   Классическая книга, рассматривающая ранние признаки и методы диагностики РАС.</a:t>
            </a:r>
          </a:p>
          <a:p>
            <a:pPr marL="0" indent="0">
              <a:buNone/>
            </a:pPr>
            <a:r>
              <a:rPr lang="ru-RU" sz="2800" dirty="0"/>
              <a:t>3. Шаповал В.В., Беликова Н.Н., </a:t>
            </a:r>
            <a:r>
              <a:rPr lang="ru-RU" sz="2800" dirty="0" err="1"/>
              <a:t>Шипкова</a:t>
            </a:r>
            <a:r>
              <a:rPr lang="ru-RU" sz="2800" dirty="0"/>
              <a:t> К.М. «Психологическая диагностика и коррекция детей с РАС</a:t>
            </a:r>
            <a:r>
              <a:rPr lang="ru-RU" sz="2800" dirty="0" smtClean="0"/>
              <a:t>» 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   Издательство: «</a:t>
            </a:r>
            <a:r>
              <a:rPr lang="ru-RU" sz="2800" dirty="0" err="1"/>
              <a:t>Владос</a:t>
            </a:r>
            <a:r>
              <a:rPr lang="ru-RU" sz="2800" dirty="0"/>
              <a:t>», 2014  </a:t>
            </a:r>
          </a:p>
          <a:p>
            <a:pPr marL="0" indent="0">
              <a:buNone/>
            </a:pPr>
            <a:r>
              <a:rPr lang="ru-RU" sz="2800" dirty="0"/>
              <a:t>   Руководство для специалистов по диагностике и коррекционной работе с детьми с РАС.</a:t>
            </a:r>
          </a:p>
          <a:p>
            <a:pPr marL="0" indent="0">
              <a:buNone/>
            </a:pPr>
            <a:r>
              <a:rPr lang="ru-RU" sz="2800" dirty="0"/>
              <a:t>4. </a:t>
            </a:r>
            <a:r>
              <a:rPr lang="ru-RU" sz="2800" dirty="0" err="1"/>
              <a:t>Карвасарская</a:t>
            </a:r>
            <a:r>
              <a:rPr lang="ru-RU" sz="2800" dirty="0"/>
              <a:t> И.Б. «Особый ребёнок глазами родителя</a:t>
            </a:r>
            <a:r>
              <a:rPr lang="ru-RU" sz="2800" dirty="0" smtClean="0"/>
              <a:t>»  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   Издательство: «</a:t>
            </a:r>
            <a:r>
              <a:rPr lang="ru-RU" sz="2800" dirty="0" err="1"/>
              <a:t>Теревинф</a:t>
            </a:r>
            <a:r>
              <a:rPr lang="ru-RU" sz="2800" dirty="0"/>
              <a:t>», 2014  </a:t>
            </a:r>
          </a:p>
          <a:p>
            <a:pPr marL="0" indent="0">
              <a:buNone/>
            </a:pPr>
            <a:r>
              <a:rPr lang="ru-RU" sz="2800" dirty="0"/>
              <a:t>   Личное свидетельство матери ребенка с РАС, которое дает глубокий взгляд на проблему с точки зрения семьи.</a:t>
            </a:r>
          </a:p>
          <a:p>
            <a:pPr marL="0" indent="0">
              <a:buNone/>
            </a:pPr>
            <a:r>
              <a:rPr lang="ru-RU" sz="2800" dirty="0"/>
              <a:t>5. Жуковская Н.Л., Шапошникова А.Ф. «Практическое руководство по работе с детьми с РАС</a:t>
            </a:r>
            <a:r>
              <a:rPr lang="ru-RU" sz="2800" dirty="0" smtClean="0"/>
              <a:t>»  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   Издательство: «АСТ», 2017  </a:t>
            </a:r>
          </a:p>
          <a:p>
            <a:pPr marL="0" indent="0">
              <a:buNone/>
            </a:pPr>
            <a:r>
              <a:rPr lang="ru-RU" sz="2800" dirty="0"/>
              <a:t>   Практическое пособие для педагогов и родителей, занимающихся обучением и воспитанием детей с РАС.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58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21600" y="745068"/>
            <a:ext cx="4176889" cy="618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Заключение: Надежда и возможности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с РАС могут успешно учиться и развиваться при правильной поддержке.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совместным усилиям мы можем создать благоприятную среду для каждого ребенка!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46" y="180753"/>
            <a:ext cx="5486400" cy="77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581" y="541377"/>
            <a:ext cx="7767637" cy="1351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b="1" kern="0" spc="-85" dirty="0" err="1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Основные</a:t>
            </a:r>
            <a:r>
              <a:rPr lang="en-US" sz="4250" b="1" kern="0" spc="-85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ru-RU" sz="4250" b="1" kern="0" spc="-85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проявления РАС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6174581" y="2409230"/>
            <a:ext cx="442317" cy="44231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13471" y="2409230"/>
            <a:ext cx="4149804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kern="0" spc="-43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Коммуникативные проблемы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813471" y="2865001"/>
            <a:ext cx="7128748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Трудности с пониманием речи, выражением мыслей, диалогом.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174581" y="3597354"/>
            <a:ext cx="442317" cy="44231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813471" y="3597354"/>
            <a:ext cx="3226356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kern="0" spc="-43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Социальные трудности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6813471" y="4053126"/>
            <a:ext cx="7128748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Сложности с установлением контактов, пониманием социальных норм, участием в играх.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174581" y="5100161"/>
            <a:ext cx="442317" cy="44231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13471" y="5100161"/>
            <a:ext cx="3947874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kern="0" spc="-43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Поведенческие особенности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813471" y="5555933"/>
            <a:ext cx="7128748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Стереотипные действия, ритуалы, повышенная тревожность, поведенческие вспышки.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74581" y="6602968"/>
            <a:ext cx="442317" cy="44231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813471" y="6602968"/>
            <a:ext cx="367891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b="1" kern="0" spc="-43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Когнитивные особенности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6813471" y="7058739"/>
            <a:ext cx="7128748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Неравномерность развития, трудности с обобщением и применением знаний.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Уровни функционирования при РАС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1 </a:t>
            </a:r>
            <a:r>
              <a:rPr lang="ru-RU" sz="2800" b="1" dirty="0" smtClean="0">
                <a:solidFill>
                  <a:srgbClr val="FF0000"/>
                </a:solidFill>
              </a:rPr>
              <a:t>уровень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dirty="0" smtClean="0"/>
              <a:t>(требуется </a:t>
            </a:r>
            <a:r>
              <a:rPr lang="ru-RU" sz="2800" dirty="0"/>
              <a:t>поддержка) — человек способен функционировать самостоятельно, но нуждается в некоторой поддержке в определенных ситуациях</a:t>
            </a:r>
            <a:r>
              <a:rPr lang="ru-RU" sz="2800" dirty="0" smtClean="0"/>
              <a:t>.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2 </a:t>
            </a:r>
            <a:r>
              <a:rPr lang="ru-RU" sz="2800" b="1" dirty="0" smtClean="0">
                <a:solidFill>
                  <a:srgbClr val="FF0000"/>
                </a:solidFill>
              </a:rPr>
              <a:t>уровень</a:t>
            </a:r>
            <a:r>
              <a:rPr lang="ru-RU" sz="2800" dirty="0"/>
              <a:t> </a:t>
            </a:r>
            <a:r>
              <a:rPr lang="ru-RU" sz="2800" dirty="0" smtClean="0"/>
              <a:t>(значительная </a:t>
            </a:r>
            <a:r>
              <a:rPr lang="ru-RU" sz="2800" dirty="0"/>
              <a:t>поддержка) — человеку требуются регулярные вмешательства и помощь для преодоления трудностей в различных контекстах.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3 уровень </a:t>
            </a:r>
            <a:r>
              <a:rPr lang="ru-RU" sz="2800" dirty="0" smtClean="0"/>
              <a:t>(очень </a:t>
            </a:r>
            <a:r>
              <a:rPr lang="ru-RU" sz="2800" dirty="0"/>
              <a:t>значительная поддержка) — необходимы постоянные интенсивные вмешательства и поддержка для выполнения повседневных задач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818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Причины РАС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1236" y="1392865"/>
            <a:ext cx="13037643" cy="59585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Генетика.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Наследственность;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Мутации генов;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Полигенная природа.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Окружающая среда.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Воздействие токсичных веществ;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Инфекции во время беременности;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Медикаменты;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Другие физиологические факторы: такие как преждевременные роды, низкий вес при рождении и осложнения во время родов.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Нейробиологические изменения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 smtClean="0"/>
              <a:t>Размер головного мозга;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 smtClean="0"/>
              <a:t>Нарушения </a:t>
            </a:r>
            <a:r>
              <a:rPr lang="ru-RU" sz="3000" dirty="0"/>
              <a:t>в связях между областями </a:t>
            </a:r>
            <a:r>
              <a:rPr lang="ru-RU" sz="3000" dirty="0" smtClean="0"/>
              <a:t>мозга;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 smtClean="0"/>
              <a:t>Гормональные </a:t>
            </a:r>
            <a:r>
              <a:rPr lang="ru-RU" sz="3000" dirty="0"/>
              <a:t>и биохимические </a:t>
            </a:r>
            <a:r>
              <a:rPr lang="ru-RU" sz="3000" dirty="0" smtClean="0"/>
              <a:t>дисбалансы. </a:t>
            </a:r>
            <a:endParaRPr lang="ru-RU" sz="3000" dirty="0"/>
          </a:p>
          <a:p>
            <a:pPr>
              <a:buFont typeface="Wingdings" panose="05000000000000000000" pitchFamily="2" charset="2"/>
              <a:buChar char="Ø"/>
            </a:pPr>
            <a:endParaRPr lang="ru-RU" sz="30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7417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Заключение ПМПК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	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Существует 4 варианта программы обучения детей с РАС:</a:t>
            </a:r>
          </a:p>
          <a:p>
            <a:pPr marL="0" indent="0">
              <a:buNone/>
            </a:pPr>
            <a:endParaRPr lang="ru-RU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FF0000"/>
                </a:solidFill>
              </a:rPr>
              <a:t>Программа 8.1</a:t>
            </a:r>
            <a:r>
              <a:rPr lang="ru-RU" sz="2800" dirty="0" smtClean="0"/>
              <a:t> :по ней обучаются дети с сохранным интеллектом.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FF0000"/>
                </a:solidFill>
              </a:rPr>
              <a:t>Программа 8.2</a:t>
            </a:r>
            <a:r>
              <a:rPr lang="ru-RU" sz="2800" dirty="0"/>
              <a:t> </a:t>
            </a:r>
            <a:r>
              <a:rPr lang="ru-RU" sz="2800" dirty="0" smtClean="0"/>
              <a:t>: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/>
              <a:t>обучаются дети с РАС, имеющие задержку психического развития. Учатся в более пролонгированные сроки.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FF0000"/>
                </a:solidFill>
              </a:rPr>
              <a:t>Программа 8.3 </a:t>
            </a:r>
            <a:r>
              <a:rPr lang="ru-RU" sz="2800" dirty="0" smtClean="0"/>
              <a:t>: обучаются дети с легкой и умеренной степенью интеллектуального нарушения. Обучение проходит по адаптированной основной образовательной программе для обучающихся с РАС.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FF0000"/>
                </a:solidFill>
              </a:rPr>
              <a:t>Программа 8.4 </a:t>
            </a:r>
            <a:r>
              <a:rPr lang="ru-RU" sz="2800" dirty="0" smtClean="0"/>
              <a:t>: для  детей с тяжелой степенью задержки интеллекта и множественными нарушениями развития.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809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ФГОС ОВЗ РАС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предусматривает создание специальных условий для обучения детей с РАС. Это включает адаптированные учебные программы, использование вспомогательных технологий и индивидуальный подход к каждому ученику.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0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Недельный учебный план АООП(вариант 8.3) для обучающихся с РАС легкой степени умственной отсталости (интеллектуальными нарушениями).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78" y="2065867"/>
            <a:ext cx="5870222" cy="61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Меры, направленные </a:t>
            </a:r>
            <a:r>
              <a:rPr lang="ru-RU" dirty="0">
                <a:solidFill>
                  <a:srgbClr val="FF0000"/>
                </a:solidFill>
              </a:rPr>
              <a:t>на обеспечение качественного и доступного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Адаптированная основная образовательная программа.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Специальные методики и </a:t>
            </a:r>
            <a:r>
              <a:rPr lang="ru-RU" dirty="0" smtClean="0"/>
              <a:t>технологии: </a:t>
            </a:r>
            <a:r>
              <a:rPr lang="ru-RU" dirty="0"/>
              <a:t>система альтернативной коммуникации (использование карточек PECS), визуальное </a:t>
            </a:r>
            <a:r>
              <a:rPr lang="ru-RU" dirty="0" smtClean="0"/>
              <a:t>расписание.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Психолого-педагогическое </a:t>
            </a:r>
            <a:r>
              <a:rPr lang="ru-RU" dirty="0" smtClean="0"/>
              <a:t>сопровождение.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Создание доступной </a:t>
            </a:r>
            <a:r>
              <a:rPr lang="ru-RU" dirty="0" smtClean="0"/>
              <a:t>среды.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Обучение социальным </a:t>
            </a:r>
            <a:r>
              <a:rPr lang="ru-RU" dirty="0" smtClean="0"/>
              <a:t>навыкам.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Интеграция в </a:t>
            </a:r>
            <a:r>
              <a:rPr lang="ru-RU" dirty="0" smtClean="0"/>
              <a:t>коллектив.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Взаимодействие с семьей.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Коррекционная работа.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4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38C61D-F52B-4108-A05B-D8FD1E72AFFD}"/>
</file>

<file path=customXml/itemProps2.xml><?xml version="1.0" encoding="utf-8"?>
<ds:datastoreItem xmlns:ds="http://schemas.openxmlformats.org/officeDocument/2006/customXml" ds:itemID="{8B902BFE-0B55-412B-9A76-B6B60D03F4C8}"/>
</file>

<file path=customXml/itemProps3.xml><?xml version="1.0" encoding="utf-8"?>
<ds:datastoreItem xmlns:ds="http://schemas.openxmlformats.org/officeDocument/2006/customXml" ds:itemID="{3D53DB09-A6E9-41C4-9E10-79C7A3A6726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2186</TotalTime>
  <Words>784</Words>
  <Application>Microsoft Office PowerPoint</Application>
  <PresentationFormat>Произвольный</PresentationFormat>
  <Paragraphs>137</Paragraphs>
  <Slides>27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Petrona Bold</vt:lpstr>
      <vt:lpstr>Calibri</vt:lpstr>
      <vt:lpstr>Wingdings</vt:lpstr>
      <vt:lpstr>Arial</vt:lpstr>
      <vt:lpstr>Inter</vt:lpstr>
      <vt:lpstr>Times New Roman</vt:lpstr>
      <vt:lpstr>Тема Office</vt:lpstr>
      <vt:lpstr>           Обучение и сопровождение детей с РАС</vt:lpstr>
      <vt:lpstr>Презентация PowerPoint</vt:lpstr>
      <vt:lpstr>Презентация PowerPoint</vt:lpstr>
      <vt:lpstr>Уровни функционирования при РАС</vt:lpstr>
      <vt:lpstr>Причины РАС</vt:lpstr>
      <vt:lpstr>Заключение ПМПК</vt:lpstr>
      <vt:lpstr>ФГОС ОВЗ РАС</vt:lpstr>
      <vt:lpstr>Недельный учебный план АООП(вариант 8.3) для обучающихся с РАС легкой степени умственной отсталости (интеллектуальными нарушениями).</vt:lpstr>
      <vt:lpstr>Меры, направленные на обеспечение качественного и доступного образования</vt:lpstr>
      <vt:lpstr>Презентация PowerPoint</vt:lpstr>
      <vt:lpstr>Обучение чтению и письму</vt:lpstr>
      <vt:lpstr>Использование игровых приемов</vt:lpstr>
      <vt:lpstr>Презентация PowerPoint</vt:lpstr>
      <vt:lpstr>Обучение математике с использованием конструктора «Нумикон»</vt:lpstr>
      <vt:lpstr>Презентация PowerPoint</vt:lpstr>
      <vt:lpstr>Развитие навыков сотрудничества</vt:lpstr>
      <vt:lpstr>Презентация PowerPoint</vt:lpstr>
      <vt:lpstr>Проведение опытов, физкультминутки</vt:lpstr>
      <vt:lpstr>Создание доступной среды</vt:lpstr>
      <vt:lpstr>Визуальная поддержка</vt:lpstr>
      <vt:lpstr>Адаптивные методы обучения</vt:lpstr>
      <vt:lpstr>Поддержка эмоциональной стабильности</vt:lpstr>
      <vt:lpstr>Презентация PowerPoint</vt:lpstr>
      <vt:lpstr>Участие в концертах, КТД</vt:lpstr>
      <vt:lpstr>Презентация PowerPoint</vt:lpstr>
      <vt:lpstr>Литература по теме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школа</cp:lastModifiedBy>
  <cp:revision>70</cp:revision>
  <dcterms:created xsi:type="dcterms:W3CDTF">2025-03-10T19:46:12Z</dcterms:created>
  <dcterms:modified xsi:type="dcterms:W3CDTF">2025-03-16T18:34:12Z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