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3" r:id="rId4"/>
    <p:sldId id="262" r:id="rId5"/>
    <p:sldId id="265" r:id="rId6"/>
    <p:sldId id="266" r:id="rId7"/>
    <p:sldId id="276" r:id="rId8"/>
    <p:sldId id="268" r:id="rId9"/>
    <p:sldId id="269" r:id="rId10"/>
    <p:sldId id="273" r:id="rId11"/>
    <p:sldId id="274" r:id="rId12"/>
    <p:sldId id="275" r:id="rId13"/>
    <p:sldId id="258" r:id="rId14"/>
    <p:sldId id="280" r:id="rId15"/>
    <p:sldId id="282" r:id="rId16"/>
    <p:sldId id="285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D1A3"/>
    <a:srgbClr val="FFE2C5"/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F6B307-43A4-4AC3-86DD-B06ED340527C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56A7ED-9547-4912-9496-C98F3D8D9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BD94F-E1F1-42B2-AECF-91E57A97798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3A30-D546-4394-8320-902D812D8C84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AED3-42E7-4025-95ED-7A4AC5F78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43AA-3EAA-437F-8FDB-7FDAD770CAF8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0803-11FF-4089-BFC5-8A6B64513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17A8-748C-4C2C-866B-DB22EB1D42BC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04BE-8B3D-43F5-862E-99CFE6CE4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666DF-BA43-4244-940F-88C18C05DAAC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C6437-4246-4EF3-805A-680CAC3F7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676E-15C4-4522-929B-54059A00F706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724C-15F9-4873-AE73-DBF6DBCF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8D5A-5AAF-473B-959A-5D06B44838B9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CC43-7883-403E-A8CA-F66D7AE11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CD3E-7551-4028-869B-4B442F6FA017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1E7E-9F19-468E-9732-75616955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1A92-F777-4C22-ACF1-AB61FCB5BC25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E89C-DB00-4A50-8FC9-4DE27722A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D7EE-8EDA-4AC4-96B9-500C77D42DC5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4760-AC08-499A-B7DF-C486071EF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B0CC-5C25-4F5D-9C3A-79D1DB3DB39E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E9E8-D083-41B1-8186-E8155F788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D049-1274-48A6-9B0A-ACE52F994AE5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032E-377F-4EBA-ACA9-862C0BA4B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Users\&#1040;&#1076;&#1084;&#1080;&#1085;&#1080;&#1089;&#1090;&#1088;&#1072;&#1090;&#1086;&#1088;\Desktop\&#1050;&#1072;&#1088;&#1090;&#1080;&#1085;&#1082;&#1072;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93E7F-AFAC-439E-A9FF-AC2862B17876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2D79A6-94FC-4FB8-96E0-8747B4DF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jpe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hyperlink" Target="&#1055;&#1088;&#1080;&#1083;&#1086;&#1078;&#1077;&#1085;&#1080;&#1077;/&#1059;&#1088;&#1086;&#1082;&#1080;%20&#1089;%20&#1080;&#1089;&#1087;&#1086;&#1083;&#1100;&#1079;&#1086;&#1074;&#1072;&#1085;&#1080;&#1077;&#1084;%20&#1080;&#1085;&#1090;&#1077;&#1088;&#1072;&#1082;&#1090;&#1080;&#1074;&#1085;&#1086;&#1081;%20&#1076;&#1086;&#1089;&#1082;&#1080;%20SMART" TargetMode="Externa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jpe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&#1055;&#1088;&#1080;&#1083;&#1086;&#1078;&#1077;&#1085;&#1080;&#1077;/&#1052;&#1077;&#1090;&#1086;&#1076;&#1080;&#1095;&#1077;&#1089;&#1082;&#1072;&#1103;%20&#1088;&#1072;&#1079;&#1088;&#1072;&#1073;&#1086;&#1090;&#1082;&#1072;%20&#1080;&#1089;&#1087;&#1086;&#1083;&#1100;&#1079;&#1086;&#1074;&#1072;&#1085;&#1080;&#1103;%20&#1080;&#1085;&#1090;&#1077;&#1088;&#1072;&#1082;&#1090;&#1080;&#1074;&#1085;&#1099;&#1093;%20&#1090;&#1077;&#1089;&#1090;&#1086;&#1074;%20PROClass" TargetMode="Externa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hyperlink" Target="&#1055;&#1088;&#1080;&#1083;&#1086;&#1078;&#1077;&#1085;&#1080;&#1077;/&#1050;&#1083;&#1072;&#1089;&#1089;&#1085;&#1099;&#1081;%20&#1095;&#1072;&#1089;%20&#1089;%20&#1080;&#1089;&#1087;&#1086;&#1083;&#1100;&#1079;&#1086;&#1074;&#1072;&#1085;&#1080;&#1077;&#1084;%20&#1084;&#1086;&#1076;&#1091;&#1083;&#1100;&#1085;&#1086;&#1081;%20&#1089;&#1080;&#1089;&#1090;&#1077;&#1084;&#1099;%20&#1101;&#1082;&#1089;&#1087;&#1077;&#1088;&#1080;&#1084;&#1077;&#1085;&#1090;&#1086;&#1074;" TargetMode="Externa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13.wav"/><Relationship Id="rId7" Type="http://schemas.openxmlformats.org/officeDocument/2006/relationships/oleObject" Target="../embeddings/oleObject2.bin"/><Relationship Id="rId2" Type="http://schemas.microsoft.com/office/2007/relationships/media" Target="../media/media13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audio" Target="../media/media14.wav"/><Relationship Id="rId16" Type="http://schemas.openxmlformats.org/officeDocument/2006/relationships/image" Target="../media/image43.jpeg"/><Relationship Id="rId1" Type="http://schemas.microsoft.com/office/2007/relationships/media" Target="../media/media14.wav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2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microsoft.com/office/2007/relationships/hdphoto" Target="../media/hdphoto1.wdp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do-mel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5" Type="http://schemas.openxmlformats.org/officeDocument/2006/relationships/hyperlink" Target="http://www.google.ru/url?sa=i&amp;rct=j&amp;q=&amp;esrc=s&amp;source=images&amp;cd=&amp;cad=rja&amp;uact=8&amp;ved=0ahUKEwjR8OLOuKTLAhXjIJoKHcNvASEQjRwIBw&amp;url=http://16.rospotrebnadzor.ru/401&amp;psig=AFQjCNE6x52TlKxnXJ7nGUUm9YNiRJ96IQ&amp;ust=1457091698036693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hyperlink" Target="&#1055;&#1088;&#1080;&#1083;&#1086;&#1078;&#1077;&#1085;&#1080;&#1077;/&#1069;&#1090;&#1072;&#1087;%20&#1087;&#1086;&#1080;&#1089;&#1082;&#1072;%20&#1088;&#1077;&#1096;&#1077;&#1085;&#1080;&#1103;.wmv" TargetMode="Externa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hyperlink" Target="&#1055;&#1088;&#1080;&#1083;&#1086;&#1078;&#1077;&#1085;&#1080;&#1077;/&#1069;&#1090;&#1072;&#1087;%20&#1087;&#1086;&#1089;&#1090;&#1072;&#1085;&#1086;&#1074;&#1082;&#1080;%20&#1087;&#1088;&#1086;&#1073;&#1083;&#1077;&#1084;&#1099;.MPG" TargetMode="External"/><Relationship Id="rId5" Type="http://schemas.openxmlformats.org/officeDocument/2006/relationships/hyperlink" Target="&#1055;&#1088;&#1080;&#1083;&#1086;&#1078;&#1077;&#1085;&#1080;&#1077;/&#1054;&#1088;&#1075;.&#1084;&#1086;&#1084;&#1077;&#1085;&#1090;.%20&#1069;&#1084;&#1086;&#1094;&#1080;&#1086;&#1085;&#1072;&#1083;&#1100;&#1085;&#1099;&#1081;%20&#1085;&#1072;&#1089;&#1090;&#1088;&#1086;&#1081;%20&#1085;&#1072;%20&#1091;&#1088;&#1086;&#1082;2.wmv" TargetMode="Externa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/&#1069;&#1090;&#1072;&#1087;%20&#1088;&#1077;&#1092;&#1083;&#1077;&#1082;&#1089;&#1080;&#1080;.wmv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hyperlink" Target="&#1055;&#1088;&#1080;&#1083;&#1086;&#1078;&#1077;&#1085;&#1080;&#1077;/&#1058;&#1077;&#1093;&#1085;&#1086;&#1083;&#1086;&#1075;&#1080;&#1095;&#1077;&#1089;&#1082;&#1080;&#1077;%20&#1082;&#1072;&#1088;&#1090;&#1099;%20&#1091;&#1088;&#1086;&#1082;&#1086;&#1074;" TargetMode="External"/><Relationship Id="rId4" Type="http://schemas.openxmlformats.org/officeDocument/2006/relationships/hyperlink" Target="1%20&#1058;&#1077;&#1093;&#1085;&#1086;&#1083;&#1086;&#1075;&#1080;&#1095;&#1077;&#1089;&#1082;&#1080;&#1077;%20&#1082;&#1072;&#1088;&#1090;&#1099;%20&#1091;&#1088;&#1086;&#1082;&#1086;&#1074;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hyperlink" Target="&#1055;&#1088;&#1080;&#1083;&#1086;&#1078;&#1077;&#1085;&#1080;&#1077;/&#1040;&#1085;&#1072;&#1083;&#1080;&#1090;&#1080;&#1095;&#1077;&#1089;&#1082;&#1072;&#1103;%20&#1089;&#1087;&#1088;&#1072;&#1074;&#1082;&#1072;%20&#1087;&#1077;&#1076;&#1072;&#1075;&#1086;&#1075;&#1072;-&#1087;&#1089;&#1080;&#1093;&#1086;&#1083;&#1086;&#1075;&#1072;" TargetMode="External"/><Relationship Id="rId5" Type="http://schemas.openxmlformats.org/officeDocument/2006/relationships/hyperlink" Target="&#1055;&#1088;&#1080;&#1083;&#1086;&#1078;&#1077;&#1085;&#1080;&#1077;/&#1040;&#1076;&#1072;&#1087;&#1090;&#1080;&#1088;&#1086;&#1074;&#1072;&#1085;&#1085;&#1072;&#1103;%20&#1086;&#1073;&#1088;&#1072;&#1079;&#1086;&#1074;&#1072;&#1090;&#1077;&#1083;&#1100;&#1085;&#1072;&#1103;%20&#1087;&#1088;&#1086;&#1075;&#1088;&#1072;&#1084;&#1084;&#1072;/&#1040;&#1076;&#1072;&#1087;&#1090;&#1080;&#1088;&#1086;&#1074;&#1072;&#1085;&#1085;&#1072;&#1103;%20&#1086;&#1073;&#1088;&#1072;&#1079;&#1086;&#1074;&#1072;&#1090;&#1077;&#1083;&#1100;&#1085;&#1072;&#1103;%20&#1087;&#1088;&#1086;&#1075;&#1088;&#1072;&#1084;&#1084;&#1072;%20&#1076;&#1083;&#1103;%20&#1088;&#1077;&#1073;&#1105;&#1085;&#1082;&#1072;%20&#1089;%20&#1054;&#1042;&#1047;.docx" TargetMode="External"/><Relationship Id="rId4" Type="http://schemas.openxmlformats.org/officeDocument/2006/relationships/hyperlink" Target="&#1055;&#1088;&#1080;&#1083;&#1086;&#1078;&#1077;&#1085;&#1080;&#1077;/&#1048;&#1085;&#1076;&#1080;&#1074;&#1080;&#1076;&#1091;&#1072;&#1083;&#1100;&#1085;&#1099;&#1081;%20&#1086;&#1073;&#1088;&#1072;&#1079;&#1086;&#1074;&#1072;&#1090;&#1077;&#1083;&#1100;&#1085;&#1099;&#1081;%20&#1084;&#1072;&#1088;&#1096;&#1088;&#1091;&#1090;/&#1048;&#1085;&#1076;&#1080;&#1074;&#1080;&#1076;&#1091;&#1072;&#1083;&#1100;&#1085;&#1099;&#1081;%20&#1086;&#1073;&#1088;&#1072;&#1079;&#1086;&#1074;&#1072;&#1090;&#1077;&#1083;&#1100;&#1085;&#1099;&#1081;%20&#1084;&#1072;&#1088;&#1096;&#1088;&#1091;&#1090;%20&#1076;&#1083;&#1103;%20&#1086;&#1076;&#1072;&#1088;&#1105;&#1085;&#1085;&#1086;&#1075;&#1086;%20&#1088;&#1077;&#1073;&#1105;&#1085;&#1082;&#1072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1"/>
          <p:cNvSpPr txBox="1">
            <a:spLocks noChangeArrowheads="1"/>
          </p:cNvSpPr>
          <p:nvPr/>
        </p:nvSpPr>
        <p:spPr bwMode="auto">
          <a:xfrm>
            <a:off x="0" y="1989138"/>
            <a:ext cx="89646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«Применение технологии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проблемного диалога как условие формирования функциональной грамотности младших школьников»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TextBox 12"/>
          <p:cNvSpPr txBox="1">
            <a:spLocks noChangeArrowheads="1"/>
          </p:cNvSpPr>
          <p:nvPr/>
        </p:nvSpPr>
        <p:spPr bwMode="auto">
          <a:xfrm>
            <a:off x="179512" y="4052971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Румянцева Валентина Вячеславовна,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МОУ лицей №3 г. Галича,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Румянцева Татьяна Павловна,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учитель  начальных классов МОУ лицей №3 г. Галича.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8549060" y="61820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4"/>
          <p:cNvSpPr txBox="1">
            <a:spLocks noChangeArrowheads="1"/>
          </p:cNvSpPr>
          <p:nvPr/>
        </p:nvSpPr>
        <p:spPr bwMode="auto">
          <a:xfrm>
            <a:off x="250825" y="4508500"/>
            <a:ext cx="4962525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Автоматизированное рабочее место учителя:</a:t>
            </a:r>
          </a:p>
          <a:p>
            <a:pPr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ноутбук;</a:t>
            </a:r>
          </a:p>
          <a:p>
            <a:pPr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проектор;</a:t>
            </a:r>
          </a:p>
          <a:p>
            <a:pPr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аудиоколонки;</a:t>
            </a:r>
          </a:p>
          <a:p>
            <a:pPr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многофункциональное устройство ;</a:t>
            </a:r>
          </a:p>
          <a:p>
            <a:pPr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 в Интернет и локальную сеть ОУ.</a:t>
            </a:r>
          </a:p>
          <a:p>
            <a:pPr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1254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Интерактивное оборудование кабинетов начальных классов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1268413"/>
            <a:ext cx="889317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доска 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контроля и мониторинга качества знаний 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PROClass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Модульные системы экспериментов  «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PROLog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микроскопы;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Документ-камера;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Графический планшет;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конструктор 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678020"/>
            <a:ext cx="2736800" cy="191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biLevel thresh="75000"/>
          </a:blip>
          <a:stretch>
            <a:fillRect/>
          </a:stretch>
        </p:blipFill>
        <p:spPr>
          <a:xfrm>
            <a:off x="8244408" y="5975350"/>
            <a:ext cx="609600" cy="609600"/>
          </a:xfrm>
          <a:prstGeom prst="rect">
            <a:avLst/>
          </a:prstGeom>
        </p:spPr>
      </p:pic>
      <p:pic>
        <p:nvPicPr>
          <p:cNvPr id="34817" name="Picture 1" descr="E:\поезд мастеров 2024\ВВ\P1050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780928"/>
            <a:ext cx="2699792" cy="202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5940425" y="3860800"/>
            <a:ext cx="30241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вамапмппппппппппппппппп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0825" y="32702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Интерактивная доска «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563" y="4437063"/>
            <a:ext cx="4824412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Методические разработки уроков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и презентации с применением интерактивной доски 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SMART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P10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556792"/>
            <a:ext cx="3457774" cy="238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2" descr="E:\интерактив обрудование\доска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2793" y="1559159"/>
            <a:ext cx="3171641" cy="237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3" descr="E:\интерактив обрудование\доска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7124" y="5012364"/>
            <a:ext cx="2386876" cy="1845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1544" y="1555545"/>
            <a:ext cx="3175890" cy="238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172400" y="6053138"/>
            <a:ext cx="609600" cy="609600"/>
          </a:xfrm>
          <a:prstGeom prst="rect">
            <a:avLst/>
          </a:prstGeom>
        </p:spPr>
      </p:pic>
      <p:pic>
        <p:nvPicPr>
          <p:cNvPr id="11" name="Picture 1" descr="E:\поезд мастеров 2024\ВВ\DSC002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H="1" flipV="1">
            <a:off x="4788024" y="3501008"/>
            <a:ext cx="2664296" cy="1998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9050" y="276225"/>
            <a:ext cx="8447088" cy="12969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контроля и мониторинга качества знаний учащихся «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PROClass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363" y="4652963"/>
            <a:ext cx="5397500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Методические разработки уроков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4" action="ppaction://hlinkfil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 использованием интерактивных тестов 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PROClass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6" descr="система голосо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3780" y="4068371"/>
            <a:ext cx="35127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1466" y="1573213"/>
            <a:ext cx="2815030" cy="256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 descr="SDC1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73" y="1600866"/>
            <a:ext cx="3211711" cy="253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biLevel thresh="75000"/>
          </a:blip>
          <a:stretch>
            <a:fillRect/>
          </a:stretch>
        </p:blipFill>
        <p:spPr>
          <a:xfrm>
            <a:off x="8416304" y="5840413"/>
            <a:ext cx="609600" cy="609600"/>
          </a:xfrm>
          <a:prstGeom prst="rect">
            <a:avLst/>
          </a:prstGeom>
        </p:spPr>
      </p:pic>
      <p:pic>
        <p:nvPicPr>
          <p:cNvPr id="32769" name="Picture 1" descr="E:\поезд мастеров 2024\ВВ\DSC062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3291961" y="1700808"/>
            <a:ext cx="3026252" cy="2269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Модульная система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экспериментов «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PROLog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388" y="4221163"/>
            <a:ext cx="4824412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Методические разработки уроков и внеклассных мероприятий с использованием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4" action="ppaction://hlinkfil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модульной системы экспериментов «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PROLog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861048"/>
            <a:ext cx="2779097" cy="180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1477" y="1628776"/>
            <a:ext cx="3186297" cy="226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2" y="1628775"/>
            <a:ext cx="3023851" cy="226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628775"/>
            <a:ext cx="3024460" cy="226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>
            <a:biLevel thresh="75000"/>
          </a:blip>
          <a:stretch>
            <a:fillRect/>
          </a:stretch>
        </p:blipFill>
        <p:spPr>
          <a:xfrm>
            <a:off x="8480237" y="6034542"/>
            <a:ext cx="609600" cy="609600"/>
          </a:xfrm>
          <a:prstGeom prst="rect">
            <a:avLst/>
          </a:prstGeom>
        </p:spPr>
      </p:pic>
      <p:pic>
        <p:nvPicPr>
          <p:cNvPr id="31745" name="Picture 1" descr="E:\поезд мастеров 2024\ВВ\DSC062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588224" y="4941168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применения технологии проблемного диалога</a:t>
            </a:r>
          </a:p>
        </p:txBody>
      </p:sp>
      <p:graphicFrame>
        <p:nvGraphicFramePr>
          <p:cNvPr id="30722" name="Диаграмма 3"/>
          <p:cNvGraphicFramePr>
            <a:graphicFrameLocks/>
          </p:cNvGraphicFramePr>
          <p:nvPr/>
        </p:nvGraphicFramePr>
        <p:xfrm>
          <a:off x="128588" y="2133600"/>
          <a:ext cx="4349750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r:id="rId5" imgW="4352921" imgH="2859272" progId="Excel.Sheet.8">
                  <p:embed/>
                </p:oleObj>
              </mc:Choice>
              <mc:Fallback>
                <p:oleObj r:id="rId5" imgW="4352921" imgH="2859272" progId="Excel.Sheet.8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133600"/>
                        <a:ext cx="4349750" cy="285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Диаграмма 4"/>
          <p:cNvGraphicFramePr>
            <a:graphicFrameLocks/>
          </p:cNvGraphicFramePr>
          <p:nvPr/>
        </p:nvGraphicFramePr>
        <p:xfrm>
          <a:off x="4148138" y="3540125"/>
          <a:ext cx="49149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r:id="rId7" imgW="4919898" imgH="3048264" progId="Excel.Sheet.8">
                  <p:embed/>
                </p:oleObj>
              </mc:Choice>
              <mc:Fallback>
                <p:oleObj r:id="rId7" imgW="4919898" imgH="3048264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3540125"/>
                        <a:ext cx="49149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5022850" y="2638425"/>
            <a:ext cx="3671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участия в предметных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олимпиадах, конкурсах,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интеллектуальных играх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655638" y="1450975"/>
            <a:ext cx="3578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уровня успеваемости,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обученности и качества знаний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>
            <a:biLevel thresh="75000"/>
          </a:blip>
          <a:stretch>
            <a:fillRect/>
          </a:stretch>
        </p:blipFill>
        <p:spPr>
          <a:xfrm>
            <a:off x="8389938" y="59465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156325" y="4508500"/>
            <a:ext cx="2663825" cy="208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Рисунок 19" descr="C:\Users\User\Desktop\ПНПО\скан\мир знаний\12013 2 класс\дипло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724400"/>
            <a:ext cx="14493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2" descr="C:\Users\User\Desktop\ПНПО\скан\ЮНИС\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724400"/>
            <a:ext cx="13096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0" descr="C:\РУМЯНЦЕВА ВВ\2014-2015 учебный год\ГРАНТ ПНПО\ПНПО\скан\пробеды приложение 15\2014-15 4 класс\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1113" y="1484313"/>
            <a:ext cx="14049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Заголовок 1"/>
          <p:cNvSpPr>
            <a:spLocks noGrp="1"/>
          </p:cNvSpPr>
          <p:nvPr>
            <p:ph type="title"/>
          </p:nvPr>
        </p:nvSpPr>
        <p:spPr>
          <a:xfrm>
            <a:off x="161925" y="176213"/>
            <a:ext cx="8229600" cy="7778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</a:p>
        </p:txBody>
      </p:sp>
      <p:pic>
        <p:nvPicPr>
          <p:cNvPr id="31750" name="Рисунок 9" descr="C:\РУМЯНЦЕВА ВВ\2014-2015 учебный год\ГРАНТ ПНПО\ПНПО\скан\пробеды приложение 15\2014-15 4 класс\муниципальные\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0975" y="1052513"/>
            <a:ext cx="13541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11" descr="C:\Users\User\Desktop\ПНПО\скан\ЮНИС\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4724400"/>
            <a:ext cx="13541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13" descr="C:\Users\User\Desktop\новый скан\сертификат Басманов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4437063"/>
            <a:ext cx="1584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Box 15"/>
          <p:cNvSpPr txBox="1">
            <a:spLocks noChangeArrowheads="1"/>
          </p:cNvSpPr>
          <p:nvPr/>
        </p:nvSpPr>
        <p:spPr bwMode="auto">
          <a:xfrm>
            <a:off x="6084888" y="3716338"/>
            <a:ext cx="2952750" cy="919162"/>
          </a:xfrm>
          <a:prstGeom prst="rect">
            <a:avLst/>
          </a:prstGeom>
          <a:solidFill>
            <a:schemeClr val="bg1"/>
          </a:solidFill>
          <a:ln w="31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Всероссийский фестиваль </a:t>
            </a:r>
          </a:p>
          <a:p>
            <a:pPr algn="ctr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педагогического творчества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92500" y="3500438"/>
            <a:ext cx="2447925" cy="1193800"/>
          </a:xfrm>
          <a:prstGeom prst="rect">
            <a:avLst/>
          </a:prstGeom>
          <a:solidFill>
            <a:schemeClr val="bg1">
              <a:alpha val="19000"/>
            </a:schemeClr>
          </a:solidFill>
          <a:ln w="31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проектов «ЮНИС»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750" y="3500438"/>
            <a:ext cx="2768600" cy="919162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этап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олимпиады школьников</a:t>
            </a:r>
          </a:p>
        </p:txBody>
      </p:sp>
      <p:sp>
        <p:nvSpPr>
          <p:cNvPr id="31756" name="TextBox 20"/>
          <p:cNvSpPr txBox="1">
            <a:spLocks noChangeArrowheads="1"/>
          </p:cNvSpPr>
          <p:nvPr/>
        </p:nvSpPr>
        <p:spPr bwMode="auto">
          <a:xfrm>
            <a:off x="5229225" y="6237288"/>
            <a:ext cx="3914775" cy="584200"/>
          </a:xfrm>
          <a:prstGeom prst="rect">
            <a:avLst/>
          </a:prstGeom>
          <a:solidFill>
            <a:schemeClr val="bg1">
              <a:alpha val="74901"/>
            </a:schemeClr>
          </a:solidFill>
          <a:ln w="31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Всероссийский дистанционный конкурс</a:t>
            </a:r>
          </a:p>
          <a:p>
            <a:pPr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«Мир знаний»</a:t>
            </a:r>
          </a:p>
        </p:txBody>
      </p:sp>
      <p:pic>
        <p:nvPicPr>
          <p:cNvPr id="31757" name="Picture 2" descr="2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4508500"/>
            <a:ext cx="131127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Рисунок 2" descr="C:\Users\User\Desktop\ПНПО\скан\олимпиады\13-14 3 класс\2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450" y="4868863"/>
            <a:ext cx="12636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Рисунок 1" descr="C:\Users\User\Desktop\ПНПО\скан\пробеды приложение 15\2014-15 4 класс\муниципальные\6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975" y="4724400"/>
            <a:ext cx="12763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Рисунок 8" descr="C:\РУМЯНЦЕВА ВВ\2014-2015 учебный год\ГРАНТ ПНПО\ПНПО\скан\пробеды приложение 15\2014-15 4 класс\муниципальные\5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5600" y="1412875"/>
            <a:ext cx="13684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Рисунок 7" descr="C:\РУМЯНЦЕВА ВВ\2014-2015 учебный год\ГРАНТ ПНПО\ПНПО\скан\пробеды приложение 15\2014-15 4 класс\муниципальные\4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7538" y="1052513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Рисунок 6" descr="C:\Users\User\Desktop\ПНПО\скан\научно-практические конференции\2.jpeg"/>
          <p:cNvPicPr>
            <a:picLocks noChangeAspect="1" noChangeArrowheads="1"/>
          </p:cNvPicPr>
          <p:nvPr/>
        </p:nvPicPr>
        <p:blipFill>
          <a:blip r:embed="rId15" cstate="print"/>
          <a:srcRect r="5473"/>
          <a:stretch>
            <a:fillRect/>
          </a:stretch>
        </p:blipFill>
        <p:spPr bwMode="auto">
          <a:xfrm>
            <a:off x="3419475" y="1412875"/>
            <a:ext cx="1296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Рисунок 5" descr="F:\олимпиады лицей №3\2013\4б Румянцева ВВ\достижения класса\жуков\4.jpeg"/>
          <p:cNvPicPr>
            <a:picLocks noChangeAspect="1" noChangeArrowheads="1"/>
          </p:cNvPicPr>
          <p:nvPr/>
        </p:nvPicPr>
        <p:blipFill>
          <a:blip r:embed="rId16" cstate="print"/>
          <a:srcRect l="1764" t="1048" r="5077" b="2794"/>
          <a:stretch>
            <a:fillRect/>
          </a:stretch>
        </p:blipFill>
        <p:spPr bwMode="auto">
          <a:xfrm>
            <a:off x="2411413" y="1052513"/>
            <a:ext cx="13779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Рисунок 4" descr="C:\Users\User\Desktop\ПНПО\скан\научно-практические конференции\5.jpeg"/>
          <p:cNvPicPr>
            <a:picLocks noChangeAspect="1" noChangeArrowheads="1"/>
          </p:cNvPicPr>
          <p:nvPr/>
        </p:nvPicPr>
        <p:blipFill>
          <a:blip r:embed="rId17" cstate="print"/>
          <a:srcRect r="5063"/>
          <a:stretch>
            <a:fillRect/>
          </a:stretch>
        </p:blipFill>
        <p:spPr bwMode="auto">
          <a:xfrm>
            <a:off x="1403350" y="1412875"/>
            <a:ext cx="12969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Рисунок 3" descr="C:\Users\User\Desktop\ПНПО\скан\научно-практические конференции\3.jpeg"/>
          <p:cNvPicPr>
            <a:picLocks noChangeAspect="1" noChangeArrowheads="1"/>
          </p:cNvPicPr>
          <p:nvPr/>
        </p:nvPicPr>
        <p:blipFill>
          <a:blip r:embed="rId18" cstate="print"/>
          <a:srcRect r="3789" b="1808"/>
          <a:stretch>
            <a:fillRect/>
          </a:stretch>
        </p:blipFill>
        <p:spPr bwMode="auto">
          <a:xfrm>
            <a:off x="179388" y="1052513"/>
            <a:ext cx="13652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5288" y="3011488"/>
            <a:ext cx="8415337" cy="3460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малая научно – практическая конференция «Мой первый шаг в науку»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>
            <a:biLevel thresh="75000"/>
          </a:blip>
          <a:stretch>
            <a:fillRect/>
          </a:stretch>
        </p:blipFill>
        <p:spPr>
          <a:xfrm>
            <a:off x="8390731" y="5602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250825" y="-26988"/>
            <a:ext cx="7416800" cy="936626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проблемного диалога: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323850" y="765175"/>
            <a:ext cx="8640763" cy="5616575"/>
          </a:xfrm>
          <a:solidFill>
            <a:schemeClr val="bg1">
              <a:alpha val="58038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для всех и каждого - технология «открытия» знаний учениками,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для учителя - ключ к успеху и творчеству,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для ученика - интересный и понятный урок,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для образования - реализация развивающего обучения,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для методиста - универсальная педагогическая технология,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для завуча - единая методическая тема школы,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для директора - конкурентоспособность коллектива.</a:t>
            </a:r>
          </a:p>
        </p:txBody>
      </p:sp>
      <p:grpSp>
        <p:nvGrpSpPr>
          <p:cNvPr id="35843" name="Group 53"/>
          <p:cNvGrpSpPr>
            <a:grpSpLocks/>
          </p:cNvGrpSpPr>
          <p:nvPr/>
        </p:nvGrpSpPr>
        <p:grpSpPr bwMode="auto">
          <a:xfrm>
            <a:off x="1116013" y="4437063"/>
            <a:ext cx="6624637" cy="2492375"/>
            <a:chOff x="703" y="2750"/>
            <a:chExt cx="4173" cy="1570"/>
          </a:xfrm>
        </p:grpSpPr>
        <p:pic>
          <p:nvPicPr>
            <p:cNvPr id="35844" name="Picture 48" descr="553f84_42ee5d0c0e534baaa0f721acb01b8de3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1837" y="2886"/>
              <a:ext cx="1728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49" descr="987436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r="51636"/>
            <a:stretch>
              <a:fillRect/>
            </a:stretch>
          </p:blipFill>
          <p:spPr bwMode="auto">
            <a:xfrm flipH="1">
              <a:off x="4241" y="3266"/>
              <a:ext cx="635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5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22709">
              <a:off x="2925" y="3249"/>
              <a:ext cx="154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5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426889">
              <a:off x="703" y="2750"/>
              <a:ext cx="1587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52" descr="9874361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45235"/>
            <a:stretch>
              <a:fillRect/>
            </a:stretch>
          </p:blipFill>
          <p:spPr bwMode="auto">
            <a:xfrm>
              <a:off x="1292" y="3113"/>
              <a:ext cx="635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7040" y="6076951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665118"/>
          </a:xfrm>
          <a:solidFill>
            <a:schemeClr val="bg1">
              <a:alpha val="85000"/>
            </a:schemeClr>
          </a:solidFill>
          <a:effectLst>
            <a:softEdge rad="63500"/>
          </a:effectLst>
        </p:spPr>
        <p:txBody>
          <a:bodyPr/>
          <a:lstStyle/>
          <a:p>
            <a:pPr>
              <a:buFont typeface="Calibri" pitchFamily="34" charset="0"/>
              <a:buAutoNum type="arabicPeriod"/>
              <a:defRPr/>
            </a:pPr>
            <a:r>
              <a:rPr lang="ru-RU" sz="20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Мельникова Е.Л.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Проблемный урок, или Как открывать знания с учениками: пос. для учителя / Е.Л. Мельникова. – М. : </a:t>
            </a:r>
            <a:r>
              <a:rPr lang="ru-RU" sz="2000" b="1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АПКиППРО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, 2002. – 168 с.</a:t>
            </a:r>
          </a:p>
          <a:p>
            <a:pPr>
              <a:buFont typeface="Calibri" pitchFamily="34" charset="0"/>
              <a:buAutoNum type="arabicPeriod"/>
              <a:defRPr/>
            </a:pPr>
            <a:r>
              <a:rPr lang="ru-RU" sz="20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Мельникова Е.Л.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Технология проблемного диалога : методы, формы, средства обучения / Е.Л. Мельникова // Образовательные технологии : сб. мат. – М. : </a:t>
            </a:r>
            <a:r>
              <a:rPr lang="ru-RU" sz="2000" b="1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, 2008. – </a:t>
            </a:r>
            <a:r>
              <a:rPr lang="ru-RU" sz="2000" b="1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 8. – С. 5–55.</a:t>
            </a:r>
          </a:p>
          <a:p>
            <a:pPr>
              <a:buFont typeface="Calibri" pitchFamily="34" charset="0"/>
              <a:buAutoNum type="arabicPeriod"/>
              <a:defRPr/>
            </a:pPr>
            <a:r>
              <a:rPr lang="ru-RU" sz="20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Мельникова Е.Л.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Я открываю знания: пос. по технологии проблемного диалога в нач. школе (3–4-й классы) / Е.Л. Мельникова, И.В. Кузнецова. – М. : </a:t>
            </a:r>
            <a:r>
              <a:rPr lang="ru-RU" sz="2000" b="1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, 2011. – 80 с.</a:t>
            </a:r>
          </a:p>
          <a:p>
            <a:pPr>
              <a:buFont typeface="Calibri" pitchFamily="34" charset="0"/>
              <a:buAutoNum type="arabicPeriod"/>
              <a:defRPr/>
            </a:pP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http://pdo-mel.ru/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E:\интерактив обрудование\весы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644650"/>
            <a:ext cx="497046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16.rospotrebnadzor.ru/image/image_gallery?uuid=0b99a6fd-91f4-4c1f-866e-cbb0c7f4010c&amp;groupId=152224&amp;t=13604302893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 flipV="1">
            <a:off x="5724525" y="2365375"/>
            <a:ext cx="1512888" cy="1727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260350"/>
            <a:ext cx="8640762" cy="1384995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 и какими средствами «взрастить»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человеке способность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 самоопределению и самореализации?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008063" y="3001963"/>
            <a:ext cx="2303462" cy="10445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Самореализация</a:t>
            </a:r>
          </a:p>
          <a:p>
            <a:pPr algn="ctr"/>
            <a:r>
              <a:rPr lang="ru-RU" sz="20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в современном мире</a:t>
            </a:r>
          </a:p>
        </p:txBody>
      </p:sp>
      <p:sp>
        <p:nvSpPr>
          <p:cNvPr id="15367" name="Заголовок 1"/>
          <p:cNvSpPr>
            <a:spLocks/>
          </p:cNvSpPr>
          <p:nvPr/>
        </p:nvSpPr>
        <p:spPr bwMode="auto">
          <a:xfrm>
            <a:off x="1258888" y="5381625"/>
            <a:ext cx="7742237" cy="1143000"/>
          </a:xfrm>
          <a:prstGeom prst="rect">
            <a:avLst/>
          </a:prstGeom>
          <a:solidFill>
            <a:schemeClr val="bg1">
              <a:alpha val="69019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Системно – деятельностный подход – методологическая основа ФГОС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8" name="Picture 8" descr="einverstanden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36" t="15266" r="7634" b="7803"/>
          <a:stretch>
            <a:fillRect/>
          </a:stretch>
        </p:blipFill>
        <p:spPr bwMode="auto">
          <a:xfrm>
            <a:off x="0" y="4733925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biLevel thresh="75000"/>
          </a:blip>
          <a:stretch>
            <a:fillRect/>
          </a:stretch>
        </p:blipFill>
        <p:spPr>
          <a:xfrm>
            <a:off x="8391525" y="59594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-107950" y="765175"/>
            <a:ext cx="8675688" cy="1700213"/>
          </a:xfrm>
        </p:spPr>
        <p:txBody>
          <a:bodyPr/>
          <a:lstStyle/>
          <a:p>
            <a:pPr marL="514350" indent="-514350" algn="l"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Цель:  </a:t>
            </a:r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раскрыть содержание, методические   	                         основы и опыт реализации технологии проблемного диалога </a:t>
            </a:r>
            <a:r>
              <a:rPr lang="ru-RU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как условия формирования функциональной грамотности младших школьников.</a:t>
            </a:r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213" y="2609528"/>
            <a:ext cx="8390259" cy="4062651"/>
          </a:xfrm>
          <a:prstGeom prst="rect">
            <a:avLst/>
          </a:prstGeom>
          <a:solidFill>
            <a:schemeClr val="bg1">
              <a:alpha val="69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 дидактическими основами технологии проблемного диалога и её применением;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возможность использования цифровых образовательных ресурсов для реализации технологии проблемного диалога;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ознакомить с результатами применения данной технологии.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8388424" y="60625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4"/>
          <p:cNvGrpSpPr>
            <a:grpSpLocks/>
          </p:cNvGrpSpPr>
          <p:nvPr/>
        </p:nvGrpSpPr>
        <p:grpSpPr bwMode="auto">
          <a:xfrm>
            <a:off x="4329113" y="330200"/>
            <a:ext cx="4511675" cy="2239963"/>
            <a:chOff x="4483100" y="535414"/>
            <a:chExt cx="4511675" cy="2239962"/>
          </a:xfrm>
        </p:grpSpPr>
        <p:pic>
          <p:nvPicPr>
            <p:cNvPr id="17420" name="Picture 1" descr="C:\Users\User\Desktop\мельникова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83100" y="535414"/>
              <a:ext cx="138430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2" descr="C:\Users\User\Desktop\книга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7400" y="535414"/>
              <a:ext cx="1584325" cy="223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3" descr="C:\Users\User\Desktop\книга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1725" y="535414"/>
              <a:ext cx="154305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146425" y="2741613"/>
            <a:ext cx="5997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Л. Мельникова, </a:t>
            </a:r>
          </a:p>
          <a:p>
            <a:pPr indent="342900"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доцент кафедры начального и дошкольного образования</a:t>
            </a:r>
          </a:p>
          <a:p>
            <a:pPr indent="342900"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Академии ПКиППРО (г. Москва)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5" y="1706563"/>
            <a:ext cx="3781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проблемного диалога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6" y="555684"/>
            <a:ext cx="3781424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развивающего обучения</a:t>
            </a:r>
          </a:p>
        </p:txBody>
      </p:sp>
      <p:sp>
        <p:nvSpPr>
          <p:cNvPr id="17416" name="Заголовок 1"/>
          <p:cNvSpPr>
            <a:spLocks noGrp="1"/>
          </p:cNvSpPr>
          <p:nvPr>
            <p:ph type="title"/>
          </p:nvPr>
        </p:nvSpPr>
        <p:spPr>
          <a:xfrm>
            <a:off x="107950" y="3573463"/>
            <a:ext cx="8904288" cy="3114675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замысел технологии проблемного диалога:</a:t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научить ребёнка самостоятельному решению проблем посредством совместного с учителем открытия нового знания </a:t>
            </a:r>
            <a:b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User\Desktop\фото для презентации\vetkovski_raion_children_baby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9584" y="5093497"/>
            <a:ext cx="2160240" cy="138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E:\интерактив обрудование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1220" y="4950622"/>
            <a:ext cx="1884963" cy="1755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16" name="Picture 3" descr="C:\Users\User\Desktop\фото для презентации\iZSSHEY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1" y="5073030"/>
            <a:ext cx="2743407" cy="1361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>
            <a:biLevel thresh="75000"/>
          </a:blip>
          <a:stretch>
            <a:fillRect/>
          </a:stretch>
        </p:blipFill>
        <p:spPr>
          <a:xfrm>
            <a:off x="8388424" y="60960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188913"/>
          <a:ext cx="8928992" cy="6572757"/>
        </p:xfrm>
        <a:graphic>
          <a:graphicData uri="http://schemas.openxmlformats.org/drawingml/2006/table">
            <a:tbl>
              <a:tblPr/>
              <a:tblGrid>
                <a:gridCol w="226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6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</a:t>
                      </a:r>
                      <a:r>
                        <a:rPr lang="ru-RU" sz="17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урока</a:t>
                      </a:r>
                      <a:endParaRPr lang="ru-RU" sz="17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5" action="ppaction://hlinkfile"/>
                        </a:rPr>
                        <a:t>1. Организационный </a:t>
                      </a:r>
                      <a:r>
                        <a:rPr lang="ru-RU" sz="17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5" action="ppaction://hlinkfile"/>
                        </a:rPr>
                        <a:t>момент. Эмоциональный настрой на урок.</a:t>
                      </a:r>
                      <a:endParaRPr lang="ru-RU" sz="17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положительная эмоциональная направленность учащихся на деятельность;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включение детей в деятельность;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выделение содержательной области.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Включение учащихся в деятельность на личностно - значимом уровне: </a:t>
                      </a:r>
                      <a:r>
                        <a:rPr lang="ru-RU" sz="17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«хочу, потому что могу».</a:t>
                      </a:r>
                      <a:endParaRPr lang="ru-RU" sz="17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Актуализация знаний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актуализация ЗУН и мыслительных операций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создание проблемной ситуации;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Повторение изученного материала, необходимого для «открытия нового знания», выявление затруднений в индивидуальной деятельности каждого учащегося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6" action="ppaction://hlinkfile"/>
                        </a:rPr>
                        <a:t>3. Постановка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6" action="ppaction://hlinkfile"/>
                        </a:rPr>
                        <a:t>проблемы </a:t>
                      </a:r>
                      <a:endParaRPr lang="ru-RU" sz="17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-возникновение проблемной ситуации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-осознание противоречия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формулирование проблемы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Проблема – вопрос, схватывающий противоречие проблемной ситуации, поставленный для разрешения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7" action="ppaction://hlinkfile"/>
                        </a:rPr>
                        <a:t>4. Поиск решения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7" action="ppaction://hlinkfile"/>
                        </a:rPr>
                        <a:t>(открытие знания)</a:t>
                      </a:r>
                      <a:endParaRPr lang="ru-RU" sz="17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выдвижение гипотез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проверка гипотез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– понимание нового знания </a:t>
                      </a:r>
                      <a:endParaRPr lang="ru-RU" sz="17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biLevel thresh="75000"/>
          </a:blip>
          <a:stretch>
            <a:fillRect/>
          </a:stretch>
        </p:blipFill>
        <p:spPr>
          <a:xfrm>
            <a:off x="8244408" y="61909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15888"/>
          <a:ext cx="8928990" cy="6624737"/>
        </p:xfrm>
        <a:graphic>
          <a:graphicData uri="http://schemas.openxmlformats.org/drawingml/2006/table">
            <a:tbl>
              <a:tblPr/>
              <a:tblGrid>
                <a:gridCol w="200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Первичное закрепление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комментирование, обозначение знаковыми символами, выполнение продуктивных заданий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выполнение заданий с проговариванием в громкой речи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Проговаривание нового знания, запись в виде опорного сигнала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Самоанализ и самоконтроль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небольшой объем самостоятельной работы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Каждый для себя должен сделать вывод о том, что он уже </a:t>
                      </a:r>
                      <a:r>
                        <a:rPr lang="ru-RU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 Включение нового знания в систему знаний и повторение.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учащиеся из набора заданий выбирают те, которые содержат новый алгоритм или новое понятие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упражнения, в которых новое знание используется вместе с изученными ранее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Осознание учащимися места нового знания в системе уже имеющихся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 action="ppaction://hlinkfile"/>
                        </a:rPr>
                        <a:t>8. Рефлексия деятельности </a:t>
                      </a:r>
                      <a:endParaRPr lang="ru-RU" sz="1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 на самоанализ и самооценку: Какую задачу ставили? Удалось решить задачу? Как? Какие получили результаты? Что нужно сделать ещё? Где можно применить?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Осознание учащимися своей учебной деятельности, самооценка результатов деятельности своей и всего </a:t>
                      </a:r>
                      <a:r>
                        <a:rPr lang="ru-RU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541463"/>
          <a:ext cx="8928991" cy="5055561"/>
        </p:xfrm>
        <a:graphic>
          <a:graphicData uri="http://schemas.openxmlformats.org/drawingml/2006/table">
            <a:tbl>
              <a:tblPr/>
              <a:tblGrid>
                <a:gridCol w="1425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Проблемно-диалогические методы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Традиционные методы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95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Учебная мотивация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обеспечивают постановку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решение учебных проблем школьниками и представляют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собой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определенные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сочетания приемов, вопросов, заданий;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сводятся к сообщению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учителем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темы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знания в готовом виде;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Формы работы с классом</a:t>
                      </a:r>
                      <a:endParaRPr lang="ru-RU" sz="1800" b="1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широкие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возможности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варьирования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 обучения (фронтальной, групповой, парной, индивидуальной);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работы  всегда фронтальные;</a:t>
                      </a:r>
                      <a:endParaRPr lang="ru-RU" sz="1800" b="1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 обучения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обучения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(опорные сигналы,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учебники,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наглядные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технические средства)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служат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вспомогательными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инструментами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усвоения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знаний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обслуживают репродуктивное  усвоение знаний;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урока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урока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фиксируется в виде темы и опорного сигнала.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подразумевают постановку темы урока учителем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31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7927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проблемно – диалогических методов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8216900" y="6235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7950" y="2540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Целостность построения </a:t>
            </a:r>
            <a:b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проблемного диалога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313" y="2378075"/>
            <a:ext cx="7450137" cy="313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«открытия» нового знания;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отработки умений и рефлексии;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систематизации знаний (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общедидактической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направленности);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развивающего контроля.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213" y="1531938"/>
            <a:ext cx="7272337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Применение данной технологии на уроках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 различного типа: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8619132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13787" cy="576262"/>
          </a:xfrm>
          <a:solidFill>
            <a:schemeClr val="bg1">
              <a:alpha val="49019"/>
            </a:schemeClr>
          </a:solidFill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Индивидуальный и дифференцированный подход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95288" y="1196975"/>
            <a:ext cx="8353425" cy="1281113"/>
          </a:xfrm>
          <a:prstGeom prst="rect">
            <a:avLst/>
          </a:prstGeom>
          <a:solidFill>
            <a:srgbClr val="FFE2C5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Индивидуальные образовательные маршруты для одарённых детей;</a:t>
            </a:r>
            <a:endParaRPr lang="ru-RU" sz="20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20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Адаптированные образовательные программы для детей с ОВЗ.</a:t>
            </a:r>
            <a:endParaRPr lang="ru-RU" sz="20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3555" name="Заголовок 1"/>
          <p:cNvSpPr>
            <a:spLocks/>
          </p:cNvSpPr>
          <p:nvPr/>
        </p:nvSpPr>
        <p:spPr bwMode="auto">
          <a:xfrm>
            <a:off x="539750" y="2636838"/>
            <a:ext cx="8101013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Здоровьесберегающий потенциал  технологии проблемного диалога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468313" y="3429000"/>
            <a:ext cx="8207375" cy="3241675"/>
          </a:xfrm>
          <a:prstGeom prst="rect">
            <a:avLst/>
          </a:prstGeom>
          <a:solidFill>
            <a:srgbClr val="FFE6CD">
              <a:alpha val="6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7" name="Диаграмма 2">
            <a:hlinkClick r:id="rId6" action="ppaction://hlinkfile"/>
          </p:cNvPr>
          <p:cNvPicPr>
            <a:picLocks noChangeArrowheads="1"/>
          </p:cNvPicPr>
          <p:nvPr/>
        </p:nvPicPr>
        <p:blipFill>
          <a:blip r:embed="rId7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1476375" y="3429000"/>
            <a:ext cx="6048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biLevel thresh="75000"/>
          </a:blip>
          <a:stretch>
            <a:fillRect/>
          </a:stretch>
        </p:blipFill>
        <p:spPr>
          <a:xfrm>
            <a:off x="8335963" y="60483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67D60B-FC37-4FFE-B765-CBFCCECFF9C3}"/>
</file>

<file path=customXml/itemProps2.xml><?xml version="1.0" encoding="utf-8"?>
<ds:datastoreItem xmlns:ds="http://schemas.openxmlformats.org/officeDocument/2006/customXml" ds:itemID="{8D14BB3A-A3F2-448C-99F4-F96CB09B4F86}"/>
</file>

<file path=customXml/itemProps3.xml><?xml version="1.0" encoding="utf-8"?>
<ds:datastoreItem xmlns:ds="http://schemas.openxmlformats.org/officeDocument/2006/customXml" ds:itemID="{8E8A454B-0FA5-4D0C-A337-9E4BBB5339D8}"/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956</Words>
  <Application>Microsoft Office PowerPoint</Application>
  <PresentationFormat>Экран (4:3)</PresentationFormat>
  <Paragraphs>147</Paragraphs>
  <Slides>17</Slides>
  <Notes>1</Notes>
  <HiddenSlides>0</HiddenSlides>
  <MMClips>15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Лист Microsoft Excel 97-2003</vt:lpstr>
      <vt:lpstr>Презентация PowerPoint</vt:lpstr>
      <vt:lpstr>Презентация PowerPoint</vt:lpstr>
      <vt:lpstr> Цель:  раскрыть содержание, методические                             основы и опыт реализации технологии проблемного диалога как условия формирования функциональной грамотности младших школьников..</vt:lpstr>
      <vt:lpstr>Педагогический замысел технологии проблемного диалога: научить ребёнка самостоятельному решению проблем посредством совместного с учителем открытия нового знания     </vt:lpstr>
      <vt:lpstr>Презентация PowerPoint</vt:lpstr>
      <vt:lpstr>Презентация PowerPoint</vt:lpstr>
      <vt:lpstr>Презентация PowerPoint</vt:lpstr>
      <vt:lpstr>Целостность построения  технологии проблемного диалога</vt:lpstr>
      <vt:lpstr>Индивидуальный и дифференцированный подход</vt:lpstr>
      <vt:lpstr>Интерактивное оборудование кабинетов начальных классов</vt:lpstr>
      <vt:lpstr>Интерактивная доска «SMART»</vt:lpstr>
      <vt:lpstr>Система контроля и мониторинга качества знаний учащихся «PROClass»</vt:lpstr>
      <vt:lpstr>  Модульная система  экспериментов «PROLog»  </vt:lpstr>
      <vt:lpstr>Результаты применения технологии проблемного диалога</vt:lpstr>
      <vt:lpstr>Достижения учащихся</vt:lpstr>
      <vt:lpstr>Технология проблемного диалога:</vt:lpstr>
      <vt:lpstr>Используемая 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 Пильщикова</cp:lastModifiedBy>
  <cp:revision>112</cp:revision>
  <dcterms:created xsi:type="dcterms:W3CDTF">2014-07-18T16:23:18Z</dcterms:created>
  <dcterms:modified xsi:type="dcterms:W3CDTF">2024-11-07T06:55:30Z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