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8.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4.xml" ContentType="application/vnd.openxmlformats-officedocument.presentationml.slide+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4.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sldIdLst>
    <p:sldId id="257" r:id="rId2"/>
    <p:sldId id="281" r:id="rId3"/>
    <p:sldId id="282" r:id="rId4"/>
    <p:sldId id="283" r:id="rId5"/>
    <p:sldId id="284" r:id="rId6"/>
    <p:sldId id="285" r:id="rId7"/>
    <p:sldId id="279" r:id="rId8"/>
    <p:sldId id="286"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987" autoAdjust="0"/>
    <p:restoredTop sz="94660"/>
  </p:normalViewPr>
  <p:slideViewPr>
    <p:cSldViewPr snapToGrid="0">
      <p:cViewPr varScale="1">
        <p:scale>
          <a:sx n="115" d="100"/>
          <a:sy n="115" d="100"/>
        </p:scale>
        <p:origin x="1476" y="11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1.xml"/><Relationship Id="rId4" Type="http://schemas.microsoft.com/office/2007/relationships/hdphoto" Target="../media/hdphoto1.wdp"/></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81842" y="1122363"/>
            <a:ext cx="7200901" cy="2387600"/>
          </a:xfrm>
        </p:spPr>
        <p:txBody>
          <a:bodyPr anchor="b">
            <a:normAutofit/>
          </a:bodyPr>
          <a:lstStyle>
            <a:lvl1pPr algn="ct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1681841" y="3814309"/>
            <a:ext cx="7200901"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D190D787-D32D-4E92-B227-0E52D5AD77D3}" type="datetimeFigureOut">
              <a:rPr lang="ru-RU" smtClean="0"/>
              <a:t>31.01.2024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254860591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Два объекта">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94064" y="0"/>
            <a:ext cx="7396843" cy="1325563"/>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p:txBody>
      </p:sp>
      <p:sp>
        <p:nvSpPr>
          <p:cNvPr id="4" name="Content Placeholder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p:txBody>
      </p:sp>
      <p:sp>
        <p:nvSpPr>
          <p:cNvPr id="5" name="Date Placeholder 4"/>
          <p:cNvSpPr>
            <a:spLocks noGrp="1"/>
          </p:cNvSpPr>
          <p:nvPr>
            <p:ph type="dt" sz="half" idx="10"/>
          </p:nvPr>
        </p:nvSpPr>
        <p:spPr/>
        <p:txBody>
          <a:bodyPr/>
          <a:lstStyle/>
          <a:p>
            <a:fld id="{D190D787-D32D-4E92-B227-0E52D5AD77D3}" type="datetimeFigureOut">
              <a:rPr lang="ru-RU" smtClean="0"/>
              <a:t>31.01.2024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265041873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1_Два объекта">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94064" y="0"/>
            <a:ext cx="7396843" cy="1325563"/>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p:txBody>
      </p:sp>
      <p:sp>
        <p:nvSpPr>
          <p:cNvPr id="4" name="Content Placeholder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p:txBody>
      </p:sp>
      <p:sp>
        <p:nvSpPr>
          <p:cNvPr id="5" name="Date Placeholder 4"/>
          <p:cNvSpPr>
            <a:spLocks noGrp="1"/>
          </p:cNvSpPr>
          <p:nvPr>
            <p:ph type="dt" sz="half" idx="10"/>
          </p:nvPr>
        </p:nvSpPr>
        <p:spPr/>
        <p:txBody>
          <a:bodyPr/>
          <a:lstStyle/>
          <a:p>
            <a:fld id="{D190D787-D32D-4E92-B227-0E52D5AD77D3}" type="datetimeFigureOut">
              <a:rPr lang="ru-RU" smtClean="0"/>
              <a:t>31.01.2024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75167198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2_Два объекта">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8262257" cy="1325563"/>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p:txBody>
      </p:sp>
      <p:sp>
        <p:nvSpPr>
          <p:cNvPr id="4" name="Content Placeholder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p:txBody>
      </p:sp>
      <p:sp>
        <p:nvSpPr>
          <p:cNvPr id="5" name="Date Placeholder 4"/>
          <p:cNvSpPr>
            <a:spLocks noGrp="1"/>
          </p:cNvSpPr>
          <p:nvPr>
            <p:ph type="dt" sz="half" idx="10"/>
          </p:nvPr>
        </p:nvSpPr>
        <p:spPr/>
        <p:txBody>
          <a:bodyPr/>
          <a:lstStyle/>
          <a:p>
            <a:fld id="{D190D787-D32D-4E92-B227-0E52D5AD77D3}" type="datetimeFigureOut">
              <a:rPr lang="ru-RU" smtClean="0"/>
              <a:t>31.01.2024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73842662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3_Два объекта">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8262257" cy="1325563"/>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p:txBody>
      </p:sp>
      <p:sp>
        <p:nvSpPr>
          <p:cNvPr id="4" name="Content Placeholder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p:txBody>
      </p:sp>
      <p:sp>
        <p:nvSpPr>
          <p:cNvPr id="5" name="Date Placeholder 4"/>
          <p:cNvSpPr>
            <a:spLocks noGrp="1"/>
          </p:cNvSpPr>
          <p:nvPr>
            <p:ph type="dt" sz="half" idx="10"/>
          </p:nvPr>
        </p:nvSpPr>
        <p:spPr/>
        <p:txBody>
          <a:bodyPr/>
          <a:lstStyle/>
          <a:p>
            <a:fld id="{D190D787-D32D-4E92-B227-0E52D5AD77D3}" type="datetimeFigureOut">
              <a:rPr lang="ru-RU" smtClean="0"/>
              <a:t>31.01.2024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3189918834"/>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04257" y="0"/>
            <a:ext cx="7470322" cy="1325563"/>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D190D787-D32D-4E92-B227-0E52D5AD77D3}" type="datetimeFigureOut">
              <a:rPr lang="ru-RU" smtClean="0"/>
              <a:t>31.01.2024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357287551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1_Только заголовок">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77735" y="0"/>
            <a:ext cx="7396843" cy="1325563"/>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D190D787-D32D-4E92-B227-0E52D5AD77D3}" type="datetimeFigureOut">
              <a:rPr lang="ru-RU" smtClean="0"/>
              <a:t>31.01.2024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2820424553"/>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90D787-D32D-4E92-B227-0E52D5AD77D3}" type="datetimeFigureOut">
              <a:rPr lang="ru-RU" smtClean="0"/>
              <a:t>31.01.2024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18157941"/>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1_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90D787-D32D-4E92-B227-0E52D5AD77D3}" type="datetimeFigureOut">
              <a:rPr lang="ru-RU" smtClean="0"/>
              <a:t>31.01.2024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D5AB965-0061-48B7-8827-09429CCA7BF8}" type="slidenum">
              <a:rPr lang="ru-RU" smtClean="0"/>
              <a:t>‹#›</a:t>
            </a:fld>
            <a:endParaRPr lang="ru-RU"/>
          </a:p>
        </p:txBody>
      </p:sp>
      <p:sp>
        <p:nvSpPr>
          <p:cNvPr id="5" name="Заголовок 4"/>
          <p:cNvSpPr>
            <a:spLocks noGrp="1"/>
          </p:cNvSpPr>
          <p:nvPr>
            <p:ph type="title"/>
          </p:nvPr>
        </p:nvSpPr>
        <p:spPr>
          <a:xfrm>
            <a:off x="738717" y="1787526"/>
            <a:ext cx="7886700" cy="1325563"/>
          </a:xfrm>
        </p:spPr>
        <p:txBody>
          <a:bodyPr/>
          <a:lstStyle>
            <a:lvl1pPr algn="ctr">
              <a:defRPr/>
            </a:lvl1pPr>
          </a:lstStyle>
          <a:p>
            <a:r>
              <a:rPr lang="ru-RU" smtClean="0"/>
              <a:t>Образец заголовка</a:t>
            </a:r>
            <a:endParaRPr lang="ru-RU" dirty="0"/>
          </a:p>
        </p:txBody>
      </p:sp>
      <p:pic>
        <p:nvPicPr>
          <p:cNvPr id="6" name="Рисунок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02933" y="3402184"/>
            <a:ext cx="3398459" cy="746950"/>
          </a:xfrm>
          <a:prstGeom prst="rect">
            <a:avLst/>
          </a:prstGeom>
        </p:spPr>
      </p:pic>
      <p:pic>
        <p:nvPicPr>
          <p:cNvPr id="1026" name="Picture 2" descr="http://qrcoder.ru/code/?http%3A%2F%2Fwww.eduportal44.ru%2Fkoiro%2Fdefault.aspx&amp;4&amp;0"/>
          <p:cNvPicPr>
            <a:picLocks noChangeAspect="1" noChangeArrowheads="1"/>
          </p:cNvPicPr>
          <p:nvPr/>
        </p:nvPicPr>
        <p:blipFill>
          <a:blip r:embed="rId3">
            <a:duotone>
              <a:schemeClr val="accent3">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5845175" y="3340289"/>
            <a:ext cx="870741" cy="8707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774370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Титульный слайд">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81842" y="1122363"/>
            <a:ext cx="7200901" cy="2387600"/>
          </a:xfrm>
        </p:spPr>
        <p:txBody>
          <a:bodyPr anchor="b">
            <a:normAutofit/>
          </a:bodyPr>
          <a:lstStyle>
            <a:lvl1pPr algn="ct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1681842" y="4467452"/>
            <a:ext cx="7200901"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1020535" y="6356350"/>
            <a:ext cx="1951263" cy="365125"/>
          </a:xfrm>
        </p:spPr>
        <p:txBody>
          <a:bodyPr/>
          <a:lstStyle/>
          <a:p>
            <a:fld id="{D190D787-D32D-4E92-B227-0E52D5AD77D3}" type="datetimeFigureOut">
              <a:rPr lang="ru-RU" smtClean="0"/>
              <a:t>31.01.2024</a:t>
            </a:fld>
            <a:endParaRPr lang="ru-RU"/>
          </a:p>
        </p:txBody>
      </p:sp>
      <p:sp>
        <p:nvSpPr>
          <p:cNvPr id="5" name="Footer Placeholder 4"/>
          <p:cNvSpPr>
            <a:spLocks noGrp="1"/>
          </p:cNvSpPr>
          <p:nvPr>
            <p:ph type="ftr" sz="quarter" idx="11"/>
          </p:nvPr>
        </p:nvSpPr>
        <p:spPr>
          <a:xfrm>
            <a:off x="3028950" y="6356351"/>
            <a:ext cx="2294164" cy="365125"/>
          </a:xfrm>
        </p:spPr>
        <p:txBody>
          <a:bodyPr/>
          <a:lstStyle/>
          <a:p>
            <a:endParaRPr lang="ru-RU" dirty="0"/>
          </a:p>
        </p:txBody>
      </p:sp>
      <p:sp>
        <p:nvSpPr>
          <p:cNvPr id="6" name="Slide Number Placeholder 5"/>
          <p:cNvSpPr>
            <a:spLocks noGrp="1"/>
          </p:cNvSpPr>
          <p:nvPr>
            <p:ph type="sldNum" sz="quarter" idx="12"/>
          </p:nvPr>
        </p:nvSpPr>
        <p:spPr>
          <a:xfrm>
            <a:off x="5380265" y="6356351"/>
            <a:ext cx="1771649" cy="365125"/>
          </a:xfrm>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198206610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06336" y="-7482"/>
            <a:ext cx="7168243" cy="1325563"/>
          </a:xfrm>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190D787-D32D-4E92-B227-0E52D5AD77D3}" type="datetimeFigureOut">
              <a:rPr lang="ru-RU" smtClean="0"/>
              <a:t>31.01.2024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266172879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Заголовок и объект">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06336" y="-7482"/>
            <a:ext cx="7168243" cy="1325563"/>
          </a:xfrm>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190D787-D32D-4E92-B227-0E52D5AD77D3}" type="datetimeFigureOut">
              <a:rPr lang="ru-RU" smtClean="0"/>
              <a:t>31.01.2024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156542424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2_Заголовок и объект">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79714" y="-7482"/>
            <a:ext cx="7894865" cy="1325563"/>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628649" y="1825625"/>
            <a:ext cx="8245929"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190D787-D32D-4E92-B227-0E52D5AD77D3}" type="datetimeFigureOut">
              <a:rPr lang="ru-RU" smtClean="0"/>
              <a:t>31.01.2024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104053391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3_Заголовок и объект">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7482"/>
            <a:ext cx="8245929" cy="1325563"/>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628649" y="1825625"/>
            <a:ext cx="8245929"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190D787-D32D-4E92-B227-0E52D5AD77D3}" type="datetimeFigureOut">
              <a:rPr lang="ru-RU" smtClean="0"/>
              <a:t>31.01.2024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418028223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18506" y="1236211"/>
            <a:ext cx="7788729" cy="2852737"/>
          </a:xfrm>
        </p:spPr>
        <p:txBody>
          <a:bodyPr anchor="b">
            <a:normAutofit/>
          </a:bodyPr>
          <a:lstStyle>
            <a:lvl1pPr>
              <a:defRPr sz="5400"/>
            </a:lvl1pPr>
          </a:lstStyle>
          <a:p>
            <a:r>
              <a:rPr lang="ru-RU" smtClean="0"/>
              <a:t>Образец заголовка</a:t>
            </a:r>
            <a:endParaRPr lang="en-US" dirty="0"/>
          </a:p>
        </p:txBody>
      </p:sp>
      <p:sp>
        <p:nvSpPr>
          <p:cNvPr id="3" name="Text Placeholder 2"/>
          <p:cNvSpPr>
            <a:spLocks noGrp="1"/>
          </p:cNvSpPr>
          <p:nvPr>
            <p:ph type="body" idx="1"/>
          </p:nvPr>
        </p:nvSpPr>
        <p:spPr>
          <a:xfrm>
            <a:off x="1118506" y="4472556"/>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1118506" y="6011014"/>
            <a:ext cx="2057400" cy="365125"/>
          </a:xfrm>
        </p:spPr>
        <p:txBody>
          <a:bodyPr/>
          <a:lstStyle/>
          <a:p>
            <a:fld id="{D190D787-D32D-4E92-B227-0E52D5AD77D3}" type="datetimeFigureOut">
              <a:rPr lang="ru-RU" smtClean="0"/>
              <a:t>31.01.2024</a:t>
            </a:fld>
            <a:endParaRPr lang="ru-RU"/>
          </a:p>
        </p:txBody>
      </p:sp>
      <p:sp>
        <p:nvSpPr>
          <p:cNvPr id="5" name="Footer Placeholder 4"/>
          <p:cNvSpPr>
            <a:spLocks noGrp="1"/>
          </p:cNvSpPr>
          <p:nvPr>
            <p:ph type="ftr" sz="quarter" idx="11"/>
          </p:nvPr>
        </p:nvSpPr>
        <p:spPr>
          <a:xfrm>
            <a:off x="3690257" y="6011013"/>
            <a:ext cx="3086100" cy="365125"/>
          </a:xfrm>
        </p:spPr>
        <p:txBody>
          <a:bodyPr/>
          <a:lstStyle/>
          <a:p>
            <a:endParaRPr lang="ru-RU"/>
          </a:p>
        </p:txBody>
      </p:sp>
      <p:sp>
        <p:nvSpPr>
          <p:cNvPr id="6" name="Slide Number Placeholder 5"/>
          <p:cNvSpPr>
            <a:spLocks noGrp="1"/>
          </p:cNvSpPr>
          <p:nvPr>
            <p:ph type="sldNum" sz="quarter" idx="12"/>
          </p:nvPr>
        </p:nvSpPr>
        <p:spPr>
          <a:xfrm>
            <a:off x="6947806" y="6011014"/>
            <a:ext cx="2057400" cy="365125"/>
          </a:xfrm>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269185637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1_Заголовок раздела">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18506" y="1236211"/>
            <a:ext cx="7788729" cy="2852737"/>
          </a:xfrm>
        </p:spPr>
        <p:txBody>
          <a:bodyPr anchor="b">
            <a:normAutofit/>
          </a:bodyPr>
          <a:lstStyle>
            <a:lvl1pPr>
              <a:defRPr sz="5400"/>
            </a:lvl1pPr>
          </a:lstStyle>
          <a:p>
            <a:r>
              <a:rPr lang="ru-RU" smtClean="0"/>
              <a:t>Образец заголовка</a:t>
            </a:r>
            <a:endParaRPr lang="en-US" dirty="0"/>
          </a:p>
        </p:txBody>
      </p:sp>
      <p:sp>
        <p:nvSpPr>
          <p:cNvPr id="3" name="Text Placeholder 2"/>
          <p:cNvSpPr>
            <a:spLocks noGrp="1"/>
          </p:cNvSpPr>
          <p:nvPr>
            <p:ph type="body" idx="1"/>
          </p:nvPr>
        </p:nvSpPr>
        <p:spPr>
          <a:xfrm>
            <a:off x="1118506" y="4701156"/>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702127" y="6376138"/>
            <a:ext cx="1706337" cy="365125"/>
          </a:xfrm>
        </p:spPr>
        <p:txBody>
          <a:bodyPr/>
          <a:lstStyle/>
          <a:p>
            <a:fld id="{D190D787-D32D-4E92-B227-0E52D5AD77D3}" type="datetimeFigureOut">
              <a:rPr lang="ru-RU" smtClean="0"/>
              <a:t>31.01.2024</a:t>
            </a:fld>
            <a:endParaRPr lang="ru-RU"/>
          </a:p>
        </p:txBody>
      </p:sp>
      <p:sp>
        <p:nvSpPr>
          <p:cNvPr id="5" name="Footer Placeholder 4"/>
          <p:cNvSpPr>
            <a:spLocks noGrp="1"/>
          </p:cNvSpPr>
          <p:nvPr>
            <p:ph type="ftr" sz="quarter" idx="11"/>
          </p:nvPr>
        </p:nvSpPr>
        <p:spPr>
          <a:xfrm>
            <a:off x="2432955" y="6376138"/>
            <a:ext cx="3086100" cy="365125"/>
          </a:xfrm>
        </p:spPr>
        <p:txBody>
          <a:bodyPr/>
          <a:lstStyle/>
          <a:p>
            <a:endParaRPr lang="ru-RU"/>
          </a:p>
        </p:txBody>
      </p:sp>
      <p:sp>
        <p:nvSpPr>
          <p:cNvPr id="6" name="Slide Number Placeholder 5"/>
          <p:cNvSpPr>
            <a:spLocks noGrp="1"/>
          </p:cNvSpPr>
          <p:nvPr>
            <p:ph type="sldNum" sz="quarter" idx="12"/>
          </p:nvPr>
        </p:nvSpPr>
        <p:spPr>
          <a:xfrm>
            <a:off x="5559873" y="6376137"/>
            <a:ext cx="1657356" cy="365125"/>
          </a:xfrm>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406089656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2_Заголовок раздела">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18506" y="1236211"/>
            <a:ext cx="7788729" cy="2852737"/>
          </a:xfrm>
        </p:spPr>
        <p:txBody>
          <a:bodyPr anchor="b">
            <a:normAutofit/>
          </a:bodyPr>
          <a:lstStyle>
            <a:lvl1pPr>
              <a:defRPr sz="5400"/>
            </a:lvl1pPr>
          </a:lstStyle>
          <a:p>
            <a:r>
              <a:rPr lang="ru-RU" smtClean="0"/>
              <a:t>Образец заголовка</a:t>
            </a:r>
            <a:endParaRPr lang="en-US" dirty="0"/>
          </a:p>
        </p:txBody>
      </p:sp>
      <p:sp>
        <p:nvSpPr>
          <p:cNvPr id="3" name="Text Placeholder 2"/>
          <p:cNvSpPr>
            <a:spLocks noGrp="1"/>
          </p:cNvSpPr>
          <p:nvPr>
            <p:ph type="body" idx="1"/>
          </p:nvPr>
        </p:nvSpPr>
        <p:spPr>
          <a:xfrm>
            <a:off x="1118506" y="4701156"/>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702127" y="6376138"/>
            <a:ext cx="1706337" cy="365125"/>
          </a:xfrm>
        </p:spPr>
        <p:txBody>
          <a:bodyPr/>
          <a:lstStyle/>
          <a:p>
            <a:fld id="{D190D787-D32D-4E92-B227-0E52D5AD77D3}" type="datetimeFigureOut">
              <a:rPr lang="ru-RU" smtClean="0"/>
              <a:t>31.01.2024</a:t>
            </a:fld>
            <a:endParaRPr lang="ru-RU"/>
          </a:p>
        </p:txBody>
      </p:sp>
      <p:sp>
        <p:nvSpPr>
          <p:cNvPr id="5" name="Footer Placeholder 4"/>
          <p:cNvSpPr>
            <a:spLocks noGrp="1"/>
          </p:cNvSpPr>
          <p:nvPr>
            <p:ph type="ftr" sz="quarter" idx="11"/>
          </p:nvPr>
        </p:nvSpPr>
        <p:spPr>
          <a:xfrm>
            <a:off x="2432955" y="6376138"/>
            <a:ext cx="3086100" cy="365125"/>
          </a:xfrm>
        </p:spPr>
        <p:txBody>
          <a:bodyPr/>
          <a:lstStyle/>
          <a:p>
            <a:endParaRPr lang="ru-RU"/>
          </a:p>
        </p:txBody>
      </p:sp>
      <p:sp>
        <p:nvSpPr>
          <p:cNvPr id="6" name="Slide Number Placeholder 5"/>
          <p:cNvSpPr>
            <a:spLocks noGrp="1"/>
          </p:cNvSpPr>
          <p:nvPr>
            <p:ph type="sldNum" sz="quarter" idx="12"/>
          </p:nvPr>
        </p:nvSpPr>
        <p:spPr>
          <a:xfrm>
            <a:off x="5559873" y="6376137"/>
            <a:ext cx="1657356" cy="365125"/>
          </a:xfrm>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345512934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dirty="0" smtClean="0"/>
              <a:t>Образец заголовка</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dirty="0" smtClean="0"/>
              <a:t>Образец текста</a:t>
            </a:r>
          </a:p>
          <a:p>
            <a:pPr lvl="1"/>
            <a:r>
              <a:rPr lang="ru-RU" dirty="0" smtClean="0"/>
              <a:t>Второй уровень</a:t>
            </a:r>
          </a:p>
          <a:p>
            <a:pPr lvl="2"/>
            <a:r>
              <a:rPr lang="ru-RU" dirty="0" smtClean="0"/>
              <a:t>Третий уровень</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90D787-D32D-4E92-B227-0E52D5AD77D3}" type="datetimeFigureOut">
              <a:rPr lang="ru-RU" smtClean="0"/>
              <a:t>31.01.2024</a:t>
            </a:fld>
            <a:endParaRPr lang="ru-R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5AB965-0061-48B7-8827-09429CCA7BF8}" type="slidenum">
              <a:rPr lang="ru-RU" smtClean="0"/>
              <a:t>‹#›</a:t>
            </a:fld>
            <a:endParaRPr lang="ru-RU"/>
          </a:p>
        </p:txBody>
      </p:sp>
    </p:spTree>
    <p:extLst>
      <p:ext uri="{BB962C8B-B14F-4D97-AF65-F5344CB8AC3E}">
        <p14:creationId xmlns:p14="http://schemas.microsoft.com/office/powerpoint/2010/main" val="1864084198"/>
      </p:ext>
    </p:extLst>
  </p:cSld>
  <p:clrMap bg1="lt1" tx1="dk1" bg2="lt2" tx2="dk2" accent1="accent1" accent2="accent2" accent3="accent3" accent4="accent4" accent5="accent5" accent6="accent6" hlink="hlink" folHlink="folHlink"/>
  <p:sldLayoutIdLst>
    <p:sldLayoutId id="2147483699" r:id="rId1"/>
    <p:sldLayoutId id="2147483710" r:id="rId2"/>
    <p:sldLayoutId id="2147483700" r:id="rId3"/>
    <p:sldLayoutId id="2147483711" r:id="rId4"/>
    <p:sldLayoutId id="2147483712" r:id="rId5"/>
    <p:sldLayoutId id="2147483713" r:id="rId6"/>
    <p:sldLayoutId id="2147483701" r:id="rId7"/>
    <p:sldLayoutId id="2147483714" r:id="rId8"/>
    <p:sldLayoutId id="2147483715" r:id="rId9"/>
    <p:sldLayoutId id="2147483702" r:id="rId10"/>
    <p:sldLayoutId id="2147483716" r:id="rId11"/>
    <p:sldLayoutId id="2147483717" r:id="rId12"/>
    <p:sldLayoutId id="2147483718" r:id="rId13"/>
    <p:sldLayoutId id="2147483704" r:id="rId14"/>
    <p:sldLayoutId id="2147483719" r:id="rId15"/>
    <p:sldLayoutId id="2147483705" r:id="rId16"/>
    <p:sldLayoutId id="2147483720"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399209" y="1039235"/>
            <a:ext cx="7200901" cy="2387600"/>
          </a:xfrm>
        </p:spPr>
        <p:txBody>
          <a:bodyPr>
            <a:normAutofit/>
          </a:bodyPr>
          <a:lstStyle/>
          <a:p>
            <a:r>
              <a:rPr lang="ru-RU" sz="4400" dirty="0" smtClean="0">
                <a:solidFill>
                  <a:schemeClr val="tx2"/>
                </a:solidFill>
                <a:latin typeface="Times New Roman" panose="02020603050405020304" pitchFamily="18" charset="0"/>
                <a:cs typeface="Times New Roman" panose="02020603050405020304" pitchFamily="18" charset="0"/>
              </a:rPr>
              <a:t>Вопросы-ответы</a:t>
            </a:r>
            <a:endParaRPr lang="ru-RU" sz="4400" dirty="0">
              <a:solidFill>
                <a:schemeClr val="tx2"/>
              </a:solidFill>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3142211" y="4467452"/>
            <a:ext cx="5740532" cy="1655762"/>
          </a:xfrm>
        </p:spPr>
        <p:txBody>
          <a:bodyPr>
            <a:normAutofit/>
          </a:bodyPr>
          <a:lstStyle/>
          <a:p>
            <a:pPr algn="l"/>
            <a:r>
              <a:rPr lang="ru-RU" dirty="0" smtClean="0"/>
              <a:t>Пильщикова Е.С., старший преподаватель </a:t>
            </a:r>
          </a:p>
          <a:p>
            <a:pPr algn="l"/>
            <a:r>
              <a:rPr lang="ru-RU" dirty="0" smtClean="0"/>
              <a:t>кафедры теории и методики обучения </a:t>
            </a:r>
          </a:p>
          <a:p>
            <a:pPr algn="l"/>
            <a:r>
              <a:rPr lang="ru-RU" dirty="0" smtClean="0"/>
              <a:t>ОГБОУ ДПО «КОИРО»</a:t>
            </a:r>
            <a:endParaRPr lang="ru-RU" dirty="0"/>
          </a:p>
        </p:txBody>
      </p:sp>
      <p:sp>
        <p:nvSpPr>
          <p:cNvPr id="4" name="TextBox 3"/>
          <p:cNvSpPr txBox="1"/>
          <p:nvPr/>
        </p:nvSpPr>
        <p:spPr>
          <a:xfrm>
            <a:off x="4630189" y="6051666"/>
            <a:ext cx="1138844" cy="374072"/>
          </a:xfrm>
          <a:prstGeom prst="rect">
            <a:avLst/>
          </a:prstGeom>
          <a:noFill/>
        </p:spPr>
        <p:txBody>
          <a:bodyPr wrap="square" rtlCol="0">
            <a:spAutoFit/>
          </a:bodyPr>
          <a:lstStyle/>
          <a:p>
            <a:r>
              <a:rPr lang="ru-RU" dirty="0" smtClean="0"/>
              <a:t>2024 г.</a:t>
            </a:r>
            <a:endParaRPr lang="ru-RU" dirty="0"/>
          </a:p>
        </p:txBody>
      </p:sp>
    </p:spTree>
    <p:extLst>
      <p:ext uri="{BB962C8B-B14F-4D97-AF65-F5344CB8AC3E}">
        <p14:creationId xmlns:p14="http://schemas.microsoft.com/office/powerpoint/2010/main" val="41730360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82387" y="75646"/>
            <a:ext cx="7168243" cy="1325563"/>
          </a:xfrm>
        </p:spPr>
        <p:txBody>
          <a:bodyPr/>
          <a:lstStyle/>
          <a:p>
            <a:pPr algn="ctr"/>
            <a:r>
              <a:rPr lang="ru-RU" dirty="0" smtClean="0">
                <a:latin typeface="Times New Roman" panose="02020603050405020304" pitchFamily="18" charset="0"/>
                <a:cs typeface="Times New Roman" panose="02020603050405020304" pitchFamily="18" charset="0"/>
              </a:rPr>
              <a:t>Вопросы</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fontScale="77500" lnSpcReduction="20000"/>
          </a:bodyPr>
          <a:lstStyle/>
          <a:p>
            <a:pPr algn="just"/>
            <a:r>
              <a:rPr lang="ru-RU" dirty="0" smtClean="0">
                <a:solidFill>
                  <a:srgbClr val="000000"/>
                </a:solidFill>
                <a:latin typeface="Times New Roman" panose="02020603050405020304" pitchFamily="18" charset="0"/>
              </a:rPr>
              <a:t>   Как </a:t>
            </a:r>
            <a:r>
              <a:rPr lang="ru-RU" dirty="0">
                <a:solidFill>
                  <a:srgbClr val="000000"/>
                </a:solidFill>
                <a:latin typeface="Times New Roman" panose="02020603050405020304" pitchFamily="18" charset="0"/>
              </a:rPr>
              <a:t>следует проводить аттестацию педагогических работников в целях подтверждения соответствия занимаемой должности в случае, когда замещение их должностей осуществляется по совместительству? </a:t>
            </a:r>
          </a:p>
          <a:p>
            <a:pPr algn="just"/>
            <a:r>
              <a:rPr lang="ru-RU" dirty="0">
                <a:solidFill>
                  <a:srgbClr val="000000"/>
                </a:solidFill>
                <a:latin typeface="Times New Roman" panose="02020603050405020304" pitchFamily="18" charset="0"/>
              </a:rPr>
              <a:t>Вправе ли работодатель включить в список для проведения аттестации в целях подтверждения соответствия занимаемой должности работника, выполняющего у данного работодателя педагогическую работу по совместительству? </a:t>
            </a:r>
          </a:p>
          <a:p>
            <a:pPr algn="just"/>
            <a:r>
              <a:rPr lang="ru-RU" b="1" dirty="0">
                <a:solidFill>
                  <a:srgbClr val="000000"/>
                </a:solidFill>
                <a:latin typeface="Times New Roman" panose="02020603050405020304" pitchFamily="18" charset="0"/>
              </a:rPr>
              <a:t>Ответ. </a:t>
            </a:r>
            <a:endParaRPr lang="ru-RU" dirty="0">
              <a:solidFill>
                <a:srgbClr val="000000"/>
              </a:solidFill>
              <a:latin typeface="Times New Roman" panose="02020603050405020304" pitchFamily="18" charset="0"/>
            </a:endParaRPr>
          </a:p>
          <a:p>
            <a:pPr algn="just"/>
            <a:r>
              <a:rPr lang="ru-RU" dirty="0">
                <a:solidFill>
                  <a:srgbClr val="000000"/>
                </a:solidFill>
                <a:latin typeface="Times New Roman" panose="02020603050405020304" pitchFamily="18" charset="0"/>
              </a:rPr>
              <a:t>Педагогические работники, осуществляющие педагогическую работу по совместительству, то есть у разных работодателей, в том числе в такой же должности, что и по основному месту работы, и не имеющие квалификационной категории, при работе по совместительству проходят аттестацию в целях подтверждения соответствия занимаемой должности на общих основаниях (пункт 1 Порядка аттестации), независимо от того, что аттестация по одноименной должности была проведена по месту основной работы. Необходимость и сроки проведения такой аттестации определяются работодателем самостоятельно с учетом положений, предусмотренных пунктами 5 и 22 Порядка аттестации. </a:t>
            </a:r>
            <a:endParaRPr lang="ru-RU" dirty="0"/>
          </a:p>
        </p:txBody>
      </p:sp>
    </p:spTree>
    <p:extLst>
      <p:ext uri="{BB962C8B-B14F-4D97-AF65-F5344CB8AC3E}">
        <p14:creationId xmlns:p14="http://schemas.microsoft.com/office/powerpoint/2010/main" val="1700840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latin typeface="Times New Roman" panose="02020603050405020304" pitchFamily="18" charset="0"/>
                <a:cs typeface="Times New Roman" panose="02020603050405020304" pitchFamily="18" charset="0"/>
              </a:rPr>
              <a:t>Вопросы</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fontScale="70000" lnSpcReduction="20000"/>
          </a:bodyPr>
          <a:lstStyle/>
          <a:p>
            <a:pPr algn="just"/>
            <a:r>
              <a:rPr lang="ru-RU" dirty="0">
                <a:solidFill>
                  <a:srgbClr val="000000"/>
                </a:solidFill>
                <a:latin typeface="Times New Roman" panose="02020603050405020304" pitchFamily="18" charset="0"/>
              </a:rPr>
              <a:t>Имеет ли право педагогический работник отказаться от прохождения аттестации в целях подтверждения соответствия занимаемой должности? Каковы правовые последствия отказа работника от прохождения такой аттестации? </a:t>
            </a:r>
            <a:endParaRPr lang="ru-RU" dirty="0" smtClean="0">
              <a:solidFill>
                <a:srgbClr val="000000"/>
              </a:solidFill>
              <a:latin typeface="Times New Roman" panose="02020603050405020304" pitchFamily="18" charset="0"/>
            </a:endParaRPr>
          </a:p>
          <a:p>
            <a:r>
              <a:rPr lang="ru-RU" b="1" dirty="0">
                <a:solidFill>
                  <a:srgbClr val="000000"/>
                </a:solidFill>
                <a:latin typeface="Times New Roman" panose="02020603050405020304" pitchFamily="18" charset="0"/>
              </a:rPr>
              <a:t>Ответ. </a:t>
            </a:r>
            <a:endParaRPr lang="ru-RU" dirty="0">
              <a:solidFill>
                <a:srgbClr val="000000"/>
              </a:solidFill>
              <a:latin typeface="Times New Roman" panose="02020603050405020304" pitchFamily="18" charset="0"/>
            </a:endParaRPr>
          </a:p>
          <a:p>
            <a:pPr algn="just"/>
            <a:r>
              <a:rPr lang="ru-RU" dirty="0">
                <a:solidFill>
                  <a:srgbClr val="000000"/>
                </a:solidFill>
                <a:latin typeface="Times New Roman" panose="02020603050405020304" pitchFamily="18" charset="0"/>
              </a:rPr>
              <a:t>Прохождение педагогическими работниками аттестации в целях подтверждения соответствия занимаемой должности отнесено к их обязанностям (пункт 8 части 1 статьи 48 Федерального закона «Об образовании в Российской Федерации»). </a:t>
            </a:r>
          </a:p>
          <a:p>
            <a:pPr algn="just"/>
            <a:r>
              <a:rPr lang="ru-RU" dirty="0">
                <a:solidFill>
                  <a:srgbClr val="000000"/>
                </a:solidFill>
                <a:latin typeface="Times New Roman" panose="02020603050405020304" pitchFamily="18" charset="0"/>
              </a:rPr>
              <a:t>В соответствии со статьей 21 ТК РФ работник обязан добросовестно исполнять свои трудовые обязанности, соблюдать трудовую дисциплину. </a:t>
            </a:r>
          </a:p>
          <a:p>
            <a:pPr algn="just"/>
            <a:r>
              <a:rPr lang="ru-RU" dirty="0">
                <a:solidFill>
                  <a:srgbClr val="000000"/>
                </a:solidFill>
                <a:latin typeface="Times New Roman" panose="02020603050405020304" pitchFamily="18" charset="0"/>
              </a:rPr>
              <a:t>Следовательно, педагогические работники (за исключением педагогических работников, поименованных в пункте 22 Порядка аттестации) не вправе отказаться от прохождения аттестации в целях подтверждения соответствия занимаемой должности. Отказ педагогического работника от прохождения такой аттестации является дисциплинарным проступком, то есть неисполнением работником по его вине возложенных на него трудовых обязанностей. За совершение указанного проступка в соответствии со статьей 192 ТК РФ работодатель имеет право применить следующие дисциплинарные взыскания: замечание; выговор; увольнение по соответствующим основаниям. </a:t>
            </a:r>
            <a:endParaRPr lang="ru-RU" dirty="0"/>
          </a:p>
        </p:txBody>
      </p:sp>
    </p:spTree>
    <p:extLst>
      <p:ext uri="{BB962C8B-B14F-4D97-AF65-F5344CB8AC3E}">
        <p14:creationId xmlns:p14="http://schemas.microsoft.com/office/powerpoint/2010/main" val="306015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solidFill>
                  <a:srgbClr val="181818"/>
                </a:solidFill>
                <a:latin typeface="Times New Roman" panose="02020603050405020304" pitchFamily="18" charset="0"/>
                <a:cs typeface="Times New Roman" panose="02020603050405020304" pitchFamily="18" charset="0"/>
              </a:rPr>
              <a:t>Вопросы</a:t>
            </a:r>
            <a:endParaRPr lang="ru-RU" dirty="0"/>
          </a:p>
        </p:txBody>
      </p:sp>
      <p:sp>
        <p:nvSpPr>
          <p:cNvPr id="3" name="Объект 2"/>
          <p:cNvSpPr>
            <a:spLocks noGrp="1"/>
          </p:cNvSpPr>
          <p:nvPr>
            <p:ph idx="1"/>
          </p:nvPr>
        </p:nvSpPr>
        <p:spPr/>
        <p:txBody>
          <a:bodyPr>
            <a:normAutofit fontScale="92500" lnSpcReduction="20000"/>
          </a:bodyPr>
          <a:lstStyle/>
          <a:p>
            <a:pPr algn="just"/>
            <a:r>
              <a:rPr lang="ru-RU" dirty="0">
                <a:solidFill>
                  <a:srgbClr val="000000"/>
                </a:solidFill>
                <a:latin typeface="Times New Roman" panose="02020603050405020304" pitchFamily="18" charset="0"/>
              </a:rPr>
              <a:t>Возможно ли проведение внеочередной аттестации педагогического работника в целях подтверждения соответствия занимаемой должности в случаях наличия жалоб на ненадлежащее исполнение им своих обязанностей? </a:t>
            </a:r>
          </a:p>
          <a:p>
            <a:pPr algn="just"/>
            <a:r>
              <a:rPr lang="ru-RU" b="1" dirty="0">
                <a:solidFill>
                  <a:srgbClr val="000000"/>
                </a:solidFill>
                <a:latin typeface="Times New Roman" panose="02020603050405020304" pitchFamily="18" charset="0"/>
              </a:rPr>
              <a:t>Ответ. </a:t>
            </a:r>
            <a:endParaRPr lang="ru-RU" dirty="0">
              <a:solidFill>
                <a:srgbClr val="000000"/>
              </a:solidFill>
              <a:latin typeface="Times New Roman" panose="02020603050405020304" pitchFamily="18" charset="0"/>
            </a:endParaRPr>
          </a:p>
          <a:p>
            <a:pPr algn="just"/>
            <a:r>
              <a:rPr lang="ru-RU" dirty="0">
                <a:solidFill>
                  <a:srgbClr val="000000"/>
                </a:solidFill>
                <a:latin typeface="Times New Roman" panose="02020603050405020304" pitchFamily="18" charset="0"/>
              </a:rPr>
              <a:t>Порядком аттестации не предусмотрено проведение внеочередной аттестации педагогического работника в целях подтверждения соответствия занимаемой должности. </a:t>
            </a:r>
          </a:p>
          <a:p>
            <a:pPr algn="just"/>
            <a:r>
              <a:rPr lang="ru-RU" dirty="0">
                <a:solidFill>
                  <a:srgbClr val="000000"/>
                </a:solidFill>
                <a:latin typeface="Times New Roman" panose="02020603050405020304" pitchFamily="18" charset="0"/>
              </a:rPr>
              <a:t>В случаях ненадлежащего исполнения педагогическим работником своих обязанностей работодатель руководствуется статьей 192 ТК РФ, в соответствии с которой за неисполнение или ненадлежащее исполнение работником по его вине возложенных на него трудовых обязанностей работодатель имеет право применить дисциплинарные взыскания (замечание, выговор, увольнение по соответствующим основаниям). </a:t>
            </a:r>
            <a:endParaRPr lang="ru-RU" dirty="0"/>
          </a:p>
        </p:txBody>
      </p:sp>
    </p:spTree>
    <p:extLst>
      <p:ext uri="{BB962C8B-B14F-4D97-AF65-F5344CB8AC3E}">
        <p14:creationId xmlns:p14="http://schemas.microsoft.com/office/powerpoint/2010/main" val="4038589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73580" y="16625"/>
            <a:ext cx="7168243" cy="1325563"/>
          </a:xfrm>
        </p:spPr>
        <p:txBody>
          <a:bodyPr/>
          <a:lstStyle/>
          <a:p>
            <a:pPr algn="ctr"/>
            <a:r>
              <a:rPr lang="ru-RU" dirty="0">
                <a:solidFill>
                  <a:srgbClr val="181818"/>
                </a:solidFill>
                <a:latin typeface="Times New Roman" panose="02020603050405020304" pitchFamily="18" charset="0"/>
                <a:cs typeface="Times New Roman" panose="02020603050405020304" pitchFamily="18" charset="0"/>
              </a:rPr>
              <a:t>Вопросы</a:t>
            </a:r>
            <a:endParaRPr lang="ru-RU" dirty="0"/>
          </a:p>
        </p:txBody>
      </p:sp>
      <p:sp>
        <p:nvSpPr>
          <p:cNvPr id="3" name="Объект 2"/>
          <p:cNvSpPr>
            <a:spLocks noGrp="1"/>
          </p:cNvSpPr>
          <p:nvPr>
            <p:ph idx="1"/>
          </p:nvPr>
        </p:nvSpPr>
        <p:spPr/>
        <p:txBody>
          <a:bodyPr>
            <a:normAutofit fontScale="85000" lnSpcReduction="10000"/>
          </a:bodyPr>
          <a:lstStyle/>
          <a:p>
            <a:pPr algn="just"/>
            <a:r>
              <a:rPr lang="ru-RU" dirty="0">
                <a:solidFill>
                  <a:srgbClr val="000000"/>
                </a:solidFill>
                <a:latin typeface="Times New Roman" panose="02020603050405020304" pitchFamily="18" charset="0"/>
              </a:rPr>
              <a:t>Является ли отсутствие у педагогического работника образования, соответствующего профилю его педагогической деятельности, основанием для принятия решения аттестационной комиссией о несоответствии его занимаемой должности? </a:t>
            </a:r>
          </a:p>
          <a:p>
            <a:pPr algn="just"/>
            <a:r>
              <a:rPr lang="ru-RU" b="1" dirty="0">
                <a:solidFill>
                  <a:srgbClr val="000000"/>
                </a:solidFill>
                <a:latin typeface="Times New Roman" panose="02020603050405020304" pitchFamily="18" charset="0"/>
              </a:rPr>
              <a:t>Ответ. </a:t>
            </a:r>
            <a:endParaRPr lang="ru-RU" dirty="0">
              <a:solidFill>
                <a:srgbClr val="000000"/>
              </a:solidFill>
              <a:latin typeface="Times New Roman" panose="02020603050405020304" pitchFamily="18" charset="0"/>
            </a:endParaRPr>
          </a:p>
          <a:p>
            <a:pPr algn="just"/>
            <a:r>
              <a:rPr lang="ru-RU" dirty="0">
                <a:solidFill>
                  <a:srgbClr val="000000"/>
                </a:solidFill>
                <a:latin typeface="Times New Roman" panose="02020603050405020304" pitchFamily="18" charset="0"/>
              </a:rPr>
              <a:t>Отсутствие у педагогического работника образования по профилю работы (по направлению подготовки) само по себе не может являться основанием для признания аттестационной комиссией организации педагогического работника не соответствующим занимаемой должности, если представление работодателя, на основании которого аттестационная комиссия организации выносит решение, содержит положительную мотивированную всестороннюю и объективную оценку профессиональных, деловых качеств, результатов профессиональной деятельности педагогического работника по выполнению обязанностей, возложенных на него трудовым договором. </a:t>
            </a:r>
            <a:endParaRPr lang="ru-RU" dirty="0"/>
          </a:p>
        </p:txBody>
      </p:sp>
    </p:spTree>
    <p:extLst>
      <p:ext uri="{BB962C8B-B14F-4D97-AF65-F5344CB8AC3E}">
        <p14:creationId xmlns:p14="http://schemas.microsoft.com/office/powerpoint/2010/main" val="2882614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06336" y="182880"/>
            <a:ext cx="6190755" cy="1135201"/>
          </a:xfrm>
        </p:spPr>
        <p:txBody>
          <a:bodyPr/>
          <a:lstStyle/>
          <a:p>
            <a:pPr algn="ctr"/>
            <a:r>
              <a:rPr lang="ru-RU" dirty="0" smtClean="0">
                <a:latin typeface="Times New Roman" panose="02020603050405020304" pitchFamily="18" charset="0"/>
                <a:cs typeface="Times New Roman" panose="02020603050405020304" pitchFamily="18" charset="0"/>
              </a:rPr>
              <a:t>Вопросы</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lnSpcReduction="10000"/>
          </a:bodyPr>
          <a:lstStyle/>
          <a:p>
            <a:pPr algn="just"/>
            <a:r>
              <a:rPr lang="ru-RU" dirty="0">
                <a:solidFill>
                  <a:srgbClr val="000000"/>
                </a:solidFill>
                <a:latin typeface="Times New Roman" panose="02020603050405020304" pitchFamily="18" charset="0"/>
              </a:rPr>
              <a:t>Какие действия могут быть предприняты работодателем в случае признания работника не соответствующим занимаемой должности? </a:t>
            </a:r>
          </a:p>
          <a:p>
            <a:pPr algn="just"/>
            <a:r>
              <a:rPr lang="ru-RU" b="1" dirty="0">
                <a:solidFill>
                  <a:srgbClr val="000000"/>
                </a:solidFill>
                <a:latin typeface="Times New Roman" panose="02020603050405020304" pitchFamily="18" charset="0"/>
              </a:rPr>
              <a:t>Ответ. </a:t>
            </a:r>
            <a:endParaRPr lang="ru-RU" dirty="0">
              <a:solidFill>
                <a:srgbClr val="000000"/>
              </a:solidFill>
              <a:latin typeface="Times New Roman" panose="02020603050405020304" pitchFamily="18" charset="0"/>
            </a:endParaRPr>
          </a:p>
          <a:p>
            <a:pPr algn="just"/>
            <a:r>
              <a:rPr lang="ru-RU" dirty="0">
                <a:solidFill>
                  <a:srgbClr val="000000"/>
                </a:solidFill>
                <a:latin typeface="Times New Roman" panose="02020603050405020304" pitchFamily="18" charset="0"/>
              </a:rPr>
              <a:t>В соответствии с пунктом 3 части 1 статьи 81 ТК РФ в случае несоответствия работника занимаемой должности или выполняемой работе вследствие недостаточной квалификации, подтвержденной результатами аттестации, </a:t>
            </a:r>
            <a:r>
              <a:rPr lang="ru-RU" dirty="0" smtClean="0">
                <a:solidFill>
                  <a:srgbClr val="000000"/>
                </a:solidFill>
                <a:latin typeface="Times New Roman" panose="02020603050405020304" pitchFamily="18" charset="0"/>
              </a:rPr>
              <a:t>трудовой </a:t>
            </a:r>
            <a:r>
              <a:rPr lang="ru-RU" dirty="0">
                <a:solidFill>
                  <a:srgbClr val="000000"/>
                </a:solidFill>
                <a:latin typeface="Times New Roman" panose="02020603050405020304" pitchFamily="18" charset="0"/>
              </a:rPr>
              <a:t>договор с работником может быть расторгнут. </a:t>
            </a:r>
            <a:endParaRPr lang="ru-RU" dirty="0" smtClean="0">
              <a:solidFill>
                <a:srgbClr val="000000"/>
              </a:solidFill>
              <a:latin typeface="Times New Roman" panose="02020603050405020304" pitchFamily="18" charset="0"/>
            </a:endParaRPr>
          </a:p>
          <a:p>
            <a:pPr algn="just"/>
            <a:r>
              <a:rPr lang="ru-RU" dirty="0">
                <a:solidFill>
                  <a:srgbClr val="000000"/>
                </a:solidFill>
                <a:latin typeface="Times New Roman" panose="02020603050405020304" pitchFamily="18" charset="0"/>
              </a:rPr>
              <a:t>При этом увольнение работника, признанного по результатам аттестации не соответствующим занимаемой должности, является правом, а не обязанностью работодателя. </a:t>
            </a:r>
            <a:endParaRPr lang="ru-RU" dirty="0"/>
          </a:p>
        </p:txBody>
      </p:sp>
    </p:spTree>
    <p:extLst>
      <p:ext uri="{BB962C8B-B14F-4D97-AF65-F5344CB8AC3E}">
        <p14:creationId xmlns:p14="http://schemas.microsoft.com/office/powerpoint/2010/main" val="2722071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latin typeface="Times New Roman" panose="02020603050405020304" pitchFamily="18" charset="0"/>
                <a:cs typeface="Times New Roman" panose="02020603050405020304" pitchFamily="18" charset="0"/>
              </a:rPr>
              <a:t>Вопросы</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fontScale="70000" lnSpcReduction="20000"/>
          </a:bodyPr>
          <a:lstStyle/>
          <a:p>
            <a:pPr algn="just"/>
            <a:r>
              <a:rPr lang="ru-RU" dirty="0" smtClean="0"/>
              <a:t>    </a:t>
            </a:r>
            <a:r>
              <a:rPr lang="ru-RU" dirty="0" smtClean="0">
                <a:latin typeface="Times New Roman" panose="02020603050405020304" pitchFamily="18" charset="0"/>
                <a:cs typeface="Times New Roman" panose="02020603050405020304" pitchFamily="18" charset="0"/>
              </a:rPr>
              <a:t>1. Через какое время после установления первой категории педагогический работник может подать заявление о проведении аттестации на высшую?</a:t>
            </a:r>
          </a:p>
          <a:p>
            <a:pPr algn="just"/>
            <a:r>
              <a:rPr lang="ru-RU" dirty="0" smtClean="0">
                <a:latin typeface="Times New Roman" panose="02020603050405020304" pitchFamily="18" charset="0"/>
                <a:cs typeface="Times New Roman" panose="02020603050405020304" pitchFamily="18" charset="0"/>
              </a:rPr>
              <a:t>Ответ. </a:t>
            </a:r>
          </a:p>
          <a:p>
            <a:pPr algn="just"/>
            <a:r>
              <a:rPr lang="ru-RU" dirty="0">
                <a:solidFill>
                  <a:srgbClr val="000000"/>
                </a:solidFill>
                <a:latin typeface="Times New Roman" panose="02020603050405020304" pitchFamily="18" charset="0"/>
              </a:rPr>
              <a:t>Порядок аттестации не ограничивает какими-либо сроками право педагогического работника, имеющего (имевшего) первую квалификационную категорию по одной из должностей педагогических работников, обращаться в аттестационную комиссию с заявлением о проведении его аттестации в целях установления высшей квалификационной категории по указанной в заявлении должности. </a:t>
            </a:r>
          </a:p>
          <a:p>
            <a:pPr algn="just"/>
            <a:r>
              <a:rPr lang="ru-RU" dirty="0">
                <a:solidFill>
                  <a:srgbClr val="000000"/>
                </a:solidFill>
                <a:latin typeface="Times New Roman" panose="02020603050405020304" pitchFamily="18" charset="0"/>
              </a:rPr>
              <a:t>Одновременно обращаем внимание, что пунктом 36 Порядка аттестации определены показатели профессиональной деятельности, на основе которых педагогическим работникам может быть установлена высшая квалификационная категория. Они существенно отличаются от показателей, на основе которых устанавливается первая квалификационная категория. В связи с этим представляется </a:t>
            </a:r>
            <a:r>
              <a:rPr lang="ru-RU" dirty="0" smtClean="0">
                <a:solidFill>
                  <a:srgbClr val="000000"/>
                </a:solidFill>
                <a:latin typeface="Times New Roman" panose="02020603050405020304" pitchFamily="18" charset="0"/>
              </a:rPr>
              <a:t>  </a:t>
            </a:r>
            <a:r>
              <a:rPr lang="ru-RU" dirty="0" smtClean="0">
                <a:latin typeface="Times New Roman" panose="02020603050405020304" pitchFamily="18" charset="0"/>
              </a:rPr>
              <a:t>важным</a:t>
            </a:r>
            <a:r>
              <a:rPr lang="ru-RU" dirty="0">
                <a:latin typeface="Times New Roman" panose="02020603050405020304" pitchFamily="18" charset="0"/>
              </a:rPr>
              <a:t>, чтобы педагогические работники, имеющие (имевшие) первую квалификационную категорию по одной из должностей, при принятии решения об участии в аттестации в целях установления высшей квалификационной категории предварительно провели объективный анализ своей профессиональной деятельности в целях самостоятельной оценки ее соответствия показателям, на основе которых аттестационная комиссия принимает решение об установлении педагогическим работникам высшей квалификационной категории.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2279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87087" y="2981094"/>
            <a:ext cx="7886700" cy="585066"/>
          </a:xfrm>
        </p:spPr>
        <p:txBody>
          <a:bodyPr>
            <a:noAutofit/>
          </a:bodyPr>
          <a:lstStyle/>
          <a:p>
            <a:pPr algn="ctr"/>
            <a:r>
              <a:rPr lang="ru-RU" sz="4000" dirty="0" smtClean="0">
                <a:solidFill>
                  <a:schemeClr val="tx2"/>
                </a:solidFill>
                <a:latin typeface="Times New Roman" panose="02020603050405020304" pitchFamily="18" charset="0"/>
                <a:cs typeface="Times New Roman" panose="02020603050405020304" pitchFamily="18" charset="0"/>
              </a:rPr>
              <a:t>Спасибо за внимание!</a:t>
            </a:r>
            <a:endParaRPr lang="ru-RU" sz="4000" dirty="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8121041"/>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КОИРО 2">
  <a:themeElements>
    <a:clrScheme name="КОИРО">
      <a:dk1>
        <a:srgbClr val="181818"/>
      </a:dk1>
      <a:lt1>
        <a:srgbClr val="FFFFFF"/>
      </a:lt1>
      <a:dk2>
        <a:srgbClr val="3E6128"/>
      </a:dk2>
      <a:lt2>
        <a:srgbClr val="F2F2F2"/>
      </a:lt2>
      <a:accent1>
        <a:srgbClr val="338558"/>
      </a:accent1>
      <a:accent2>
        <a:srgbClr val="C00000"/>
      </a:accent2>
      <a:accent3>
        <a:srgbClr val="A5A5A5"/>
      </a:accent3>
      <a:accent4>
        <a:srgbClr val="2E481E"/>
      </a:accent4>
      <a:accent5>
        <a:srgbClr val="800000"/>
      </a:accent5>
      <a:accent6>
        <a:srgbClr val="323F4F"/>
      </a:accent6>
      <a:hlink>
        <a:srgbClr val="29401A"/>
      </a:hlink>
      <a:folHlink>
        <a:srgbClr val="C00000"/>
      </a:folHlink>
    </a:clrScheme>
    <a:fontScheme name="ЦНППМ">
      <a:majorFont>
        <a:latin typeface="Century Gothic"/>
        <a:ea typeface=""/>
        <a:cs typeface=""/>
      </a:majorFont>
      <a:minorFont>
        <a:latin typeface="Calibri"/>
        <a:ea typeface=""/>
        <a:cs typeface=""/>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Тема  КОИРО 2" id="{841BC5AF-F2B4-4319-8C1F-7A91B7BFAFC6}" vid="{295D73C8-5FD7-407A-BA18-D42E146EF025}"/>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Документ" ma:contentTypeID="0x010100533E0A40001E814E995471E0489B1028" ma:contentTypeVersion="1" ma:contentTypeDescription="Создание документа." ma:contentTypeScope="" ma:versionID="1ef7d38ec03c930eb334f4ee5131ff55">
  <xsd:schema xmlns:xsd="http://www.w3.org/2001/XMLSchema" xmlns:xs="http://www.w3.org/2001/XMLSchema" xmlns:p="http://schemas.microsoft.com/office/2006/metadata/properties" xmlns:ns2="d93f08c7-4dc9-4366-b183-71f4e46057df" targetNamespace="http://schemas.microsoft.com/office/2006/metadata/properties" ma:root="true" ma:fieldsID="901426136c3cb9e8a8df3f1a14d2308d" ns2:_="">
    <xsd:import namespace="d93f08c7-4dc9-4366-b183-71f4e46057df"/>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93f08c7-4dc9-4366-b183-71f4e46057df" elementFormDefault="qualified">
    <xsd:import namespace="http://schemas.microsoft.com/office/2006/documentManagement/types"/>
    <xsd:import namespace="http://schemas.microsoft.com/office/infopath/2007/PartnerControls"/>
    <xsd:element name="SharedWithUsers" ma:index="8" nillable="true" ma:displayName="Общий доступ с использованием"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6468093-138C-49EF-B579-5C2B42C7C975}"/>
</file>

<file path=customXml/itemProps2.xml><?xml version="1.0" encoding="utf-8"?>
<ds:datastoreItem xmlns:ds="http://schemas.openxmlformats.org/officeDocument/2006/customXml" ds:itemID="{55063BF5-0582-436F-B150-3927E916FBA0}"/>
</file>

<file path=customXml/itemProps3.xml><?xml version="1.0" encoding="utf-8"?>
<ds:datastoreItem xmlns:ds="http://schemas.openxmlformats.org/officeDocument/2006/customXml" ds:itemID="{40240B6D-96B5-4F64-82D6-EAD2636318CD}"/>
</file>

<file path=docProps/app.xml><?xml version="1.0" encoding="utf-8"?>
<Properties xmlns="http://schemas.openxmlformats.org/officeDocument/2006/extended-properties" xmlns:vt="http://schemas.openxmlformats.org/officeDocument/2006/docPropsVTypes">
  <Template>Тема  КОИРО 2</Template>
  <TotalTime>270</TotalTime>
  <Words>775</Words>
  <Application>Microsoft Office PowerPoint</Application>
  <PresentationFormat>Экран (4:3)</PresentationFormat>
  <Paragraphs>36</Paragraphs>
  <Slides>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8</vt:i4>
      </vt:variant>
    </vt:vector>
  </HeadingPairs>
  <TitlesOfParts>
    <vt:vector size="13" baseType="lpstr">
      <vt:lpstr>Arial</vt:lpstr>
      <vt:lpstr>Calibri</vt:lpstr>
      <vt:lpstr>Century Gothic</vt:lpstr>
      <vt:lpstr>Times New Roman</vt:lpstr>
      <vt:lpstr>Тема  КОИРО 2</vt:lpstr>
      <vt:lpstr>Вопросы-ответы</vt:lpstr>
      <vt:lpstr>Вопросы</vt:lpstr>
      <vt:lpstr>Вопросы</vt:lpstr>
      <vt:lpstr>Вопросы</vt:lpstr>
      <vt:lpstr>Вопросы</vt:lpstr>
      <vt:lpstr>Вопросы</vt:lpstr>
      <vt:lpstr>Вопросы</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Обзор изменений в порядке аттестации педагогических работников</dc:title>
  <dc:creator>Елена  Пильщикова</dc:creator>
  <cp:lastModifiedBy>Елена  Пильщикова</cp:lastModifiedBy>
  <cp:revision>23</cp:revision>
  <dcterms:created xsi:type="dcterms:W3CDTF">2023-12-15T06:41:38Z</dcterms:created>
  <dcterms:modified xsi:type="dcterms:W3CDTF">2024-01-31T10:50:13Z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0x010100533E0A40001E814E995471E0489B1028</vt:lpwstr>
  </property>
</Properties>
</file>