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5" r:id="rId9"/>
    <p:sldId id="266" r:id="rId10"/>
    <p:sldId id="267" r:id="rId11"/>
    <p:sldId id="262" r:id="rId12"/>
    <p:sldId id="263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BC5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 autoAdjust="0"/>
  </p:normalViewPr>
  <p:slideViewPr>
    <p:cSldViewPr snapToGrid="0">
      <p:cViewPr varScale="1">
        <p:scale>
          <a:sx n="74" d="100"/>
          <a:sy n="74" d="100"/>
        </p:scale>
        <p:origin x="-540" y="-9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ustomXml" Target="../customXml/item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20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2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jpeg"/><Relationship Id="rId4" Type="http://schemas.microsoft.com/office/2007/relationships/hdphoto" Target="../media/hdphoto1.wdp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96215"/>
            <a:ext cx="3540988" cy="2000469"/>
          </a:xfrm>
          <a:prstGeom prst="rect">
            <a:avLst/>
          </a:prstGeom>
        </p:spPr>
      </p:pic>
      <p:sp>
        <p:nvSpPr>
          <p:cNvPr id="8" name="Прямоугольник 7"/>
          <p:cNvSpPr/>
          <p:nvPr userDrawn="1"/>
        </p:nvSpPr>
        <p:spPr>
          <a:xfrm>
            <a:off x="3420290" y="0"/>
            <a:ext cx="8842049" cy="6858000"/>
          </a:xfrm>
          <a:prstGeom prst="rect">
            <a:avLst/>
          </a:prstGeom>
          <a:solidFill>
            <a:srgbClr val="26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3681554" y="997432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Тема:</a:t>
            </a:r>
            <a:endParaRPr lang="ru-RU" sz="54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681554" y="4012490"/>
            <a:ext cx="1928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Спикер:</a:t>
            </a:r>
            <a:endParaRPr lang="ru-RU" sz="3200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3681554" y="98182"/>
            <a:ext cx="8178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Наставничество в дополнительном образовании</a:t>
            </a:r>
            <a:endParaRPr lang="ru-RU" sz="2400" b="1" cap="none" spc="50" dirty="0">
              <a:ln w="9525" cmpd="sng">
                <a:noFill/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2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5" y="1786920"/>
            <a:ext cx="57531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/_layouts/images/titlegraphic.gif&#10;/koiro/Images1/logo_inst.jpg&#10;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6634"/>
            <a:ext cx="3356106" cy="73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1716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06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9161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515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7746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8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9893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11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4235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7078"/>
            <a:ext cx="1961077" cy="1168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1488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73022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287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4461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507594-D78B-48AB-9EC0-5220F2DE08A8}" type="datetimeFigureOut">
              <a:rPr lang="ru-RU" smtClean="0"/>
              <a:t>23.03.2022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3EEAE5-DB12-4CE5-910A-F9EE3BB13AC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928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clck.ru/Zdt7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slide" Target="slide7.xml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mailto:baranovsky-school@mail.ru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uportal44.ru/BuyR/Baran/bar/SiteAssets/SitePages/%D0%A0%D0%B0%D0%B7%D0%B2%D0%B8%D1%82%D0%B8%D0%B5%20%D0%BD%D0%B0%D1%81%D1%82%D0%B0%D0%B2%D0%BD%D0%B8%D1%87%D0%B5%D1%81%D1%82%D0%B2%D0%B0%20%20%D0%B2%20%D0%B4%D0%BE%D0%BF%D0%BE%D0%BB%D0%BD%D0%B8%D1%82%D0%B5%D0%BB%D1%8C%D0%BD%D0%BE%D0%BC%20%D0%BE%D0%B1%D1%80%D0%B0%D0%B7%D0%BE%D0%B2%D0%B0%D0%BD%D0%B8%D0%B8%20%D0%B4%D0%B5%D1%82%D0%B5%D0%B9/%D0%9F%D0%BB%D0%B0%D0%BD%20%D0%BC%D0%B5%D1%80%D0%BE%D0%BF%D1%80%D0%B8%D1%8F%D1%82%D0%B8%D0%B9-%D0%BD%D0%B0%D1%81%D1%82%D0%B0%D0%B2%D0%BD%D0%B8%D1%87%D0%B5%D1%81%D1%82%D0%B2%D0%BE%20_%D0%A6%D0%B5%D0%BB%D0%B5%D0%B2%D0%B0%D1%8F%20%D0%BC%D0%BE%D0%B4%D0%B5%D0%BB%D1%8C.pdf" TargetMode="External"/><Relationship Id="rId2" Type="http://schemas.openxmlformats.org/officeDocument/2006/relationships/hyperlink" Target="https://clck.ru/eBbr2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hyperlink" Target="https://clck.ru/eBbvj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96215"/>
            <a:ext cx="3540988" cy="2000469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420290" y="0"/>
            <a:ext cx="8842049" cy="6858000"/>
          </a:xfrm>
          <a:prstGeom prst="rect">
            <a:avLst/>
          </a:prstGeom>
          <a:solidFill>
            <a:srgbClr val="26BC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3681554" y="997432"/>
            <a:ext cx="21435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Тема:</a:t>
            </a:r>
            <a:endParaRPr lang="ru-RU" sz="5400" b="1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681554" y="4012490"/>
            <a:ext cx="192873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cap="none" spc="50" dirty="0" smtClean="0">
                <a:ln w="9525" cmpd="sng">
                  <a:noFill/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Спикер:</a:t>
            </a:r>
            <a:endParaRPr lang="ru-RU" sz="3200" cap="none" spc="50" dirty="0">
              <a:ln w="9525" cmpd="sng">
                <a:noFill/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681554" y="98182"/>
            <a:ext cx="8178842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400" b="1" spc="50" dirty="0" smtClean="0">
                <a:ln w="9525" cmpd="sng">
                  <a:noFill/>
                  <a:prstDash val="solid"/>
                </a:ln>
                <a:solidFill>
                  <a:srgbClr val="FFC000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Century Gothic" panose="020B0502020202020204" pitchFamily="34" charset="0"/>
              </a:rPr>
              <a:t>Наставничество в дополнительном образовании</a:t>
            </a:r>
            <a:endParaRPr lang="ru-RU" sz="2400" b="1" cap="none" spc="50" dirty="0">
              <a:ln w="9525" cmpd="sng">
                <a:noFill/>
                <a:prstDash val="solid"/>
              </a:ln>
              <a:solidFill>
                <a:srgbClr val="FFC000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Century Gothic" panose="020B0502020202020204" pitchFamily="34" charset="0"/>
            </a:endParaRPr>
          </a:p>
        </p:txBody>
      </p:sp>
      <p:pic>
        <p:nvPicPr>
          <p:cNvPr id="1032" name="Picture 8" descr="Конкурс творческих работ «Наставник нашего времени» — Сайт педагогического  колледжа №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056" b="90000" l="1987" r="59272">
                        <a14:foregroundMark x1="12914" y1="43889" x2="12914" y2="43889"/>
                        <a14:foregroundMark x1="28311" y1="19444" x2="28311" y2="194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855" y="1786920"/>
            <a:ext cx="5753100" cy="3429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5825090" y="1495514"/>
            <a:ext cx="517334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Century Gothic" panose="020B0502020202020204" pitchFamily="34" charset="0"/>
              </a:rPr>
              <a:t>Цели и задачи развития наставничества в муниципальном образовательном учреждении Барановской средней общеобразовательной школе Буйского муниципального района Костромской области. Этапы разработки и внедрения системы наставничества. Проблемы внедрения наставничества и их преодоление.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871551" y="4475629"/>
            <a:ext cx="517334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Century Gothic" panose="020B0502020202020204" pitchFamily="34" charset="0"/>
              </a:rPr>
              <a:t>П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едагоги  дополнительного образования МОУ Барановская СОШ: </a:t>
            </a:r>
            <a:r>
              <a:rPr lang="ru-RU" sz="2000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Е.С.Чайкина</a:t>
            </a:r>
            <a:r>
              <a:rPr lang="ru-RU" sz="2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, </a:t>
            </a:r>
            <a:r>
              <a:rPr lang="ru-RU" sz="2000" smtClean="0">
                <a:solidFill>
                  <a:schemeClr val="bg1"/>
                </a:solidFill>
                <a:latin typeface="Century Gothic" panose="020B0502020202020204" pitchFamily="34" charset="0"/>
              </a:rPr>
              <a:t>Д.С.Хазов</a:t>
            </a:r>
            <a:endParaRPr lang="ru-RU" sz="20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436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Дорожная </a:t>
            </a:r>
            <a:r>
              <a:rPr lang="ru-RU" b="1" dirty="0">
                <a:solidFill>
                  <a:srgbClr val="FF0000"/>
                </a:solidFill>
              </a:rPr>
              <a:t>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5. ДИССЕМИНАЦИОННЫЙ </a:t>
            </a:r>
            <a:r>
              <a:rPr lang="ru-RU" u="sng" dirty="0"/>
              <a:t>ЭТАП</a:t>
            </a:r>
            <a:endParaRPr lang="ru-RU" u="sng" dirty="0" smtClean="0">
              <a:latin typeface="Times New Roman"/>
              <a:ea typeface="Times New Roman"/>
            </a:endParaRP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93022" y="2451650"/>
            <a:ext cx="5509845" cy="30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0760" y="2708874"/>
            <a:ext cx="5784224" cy="38580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08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FF0000"/>
                </a:solidFill>
              </a:rPr>
              <a:t>Развитие наставничества 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в дополнительном образовании детей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clck.ru/Zdt7b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253" y="1624280"/>
            <a:ext cx="6682593" cy="232318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39" y="3796137"/>
            <a:ext cx="5943599" cy="1993476"/>
          </a:xfrm>
          <a:prstGeom prst="rect">
            <a:avLst/>
          </a:prstGeom>
        </p:spPr>
      </p:pic>
      <p:pic>
        <p:nvPicPr>
          <p:cNvPr id="7" name="Рисунок 6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35" y="4492879"/>
            <a:ext cx="4537627" cy="154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36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Проблемы внедрения наставничества и их преодоление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702258" y="5864314"/>
            <a:ext cx="502868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26BC5B"/>
                </a:solidFill>
                <a:hlinkClick r:id="rId2"/>
              </a:rPr>
              <a:t>baranovsky-school@mail.ru</a:t>
            </a:r>
            <a:r>
              <a:rPr lang="ru-RU" sz="3200" dirty="0" smtClean="0"/>
              <a:t> </a:t>
            </a:r>
            <a:endParaRPr lang="ru-RU" sz="32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7440" y="1807427"/>
            <a:ext cx="8278320" cy="4159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964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569183"/>
          </a:xfrm>
        </p:spPr>
        <p:txBody>
          <a:bodyPr>
            <a:noAutofit/>
          </a:bodyPr>
          <a:lstStyle/>
          <a:p>
            <a:r>
              <a:rPr lang="ru-RU" sz="2400" b="1" dirty="0">
                <a:solidFill>
                  <a:srgbClr val="FF0000"/>
                </a:solidFill>
              </a:rPr>
              <a:t>Цель наставничества: </a:t>
            </a:r>
            <a:r>
              <a:rPr lang="ru-RU" sz="2400" b="1" dirty="0">
                <a:solidFill>
                  <a:srgbClr val="00B050"/>
                </a:solidFill>
              </a:rPr>
              <a:t>внедрение различных форм и механизмов   наставничества   в образовательный процесс дополнительного образования, описание форм и механизмов наставничества, представление опыта работы на совместных научно-методических и образовательных </a:t>
            </a:r>
            <a:r>
              <a:rPr lang="ru-RU" sz="2400" b="1" dirty="0" smtClean="0">
                <a:solidFill>
                  <a:srgbClr val="00B050"/>
                </a:solidFill>
              </a:rPr>
              <a:t>мероприятиях.</a:t>
            </a:r>
            <a:endParaRPr lang="ru-RU" sz="2400" b="1" dirty="0">
              <a:solidFill>
                <a:srgbClr val="00B05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/>
              <a:t>На достижение цели направлены следующие </a:t>
            </a:r>
            <a:r>
              <a:rPr lang="ru-RU" b="1" dirty="0">
                <a:solidFill>
                  <a:srgbClr val="FF0000"/>
                </a:solidFill>
              </a:rPr>
              <a:t>задачи</a:t>
            </a:r>
            <a:r>
              <a:rPr lang="ru-RU" dirty="0"/>
              <a:t>:</a:t>
            </a:r>
          </a:p>
          <a:p>
            <a:pPr marL="0" indent="0">
              <a:buNone/>
            </a:pPr>
            <a:r>
              <a:rPr lang="ru-RU" dirty="0"/>
              <a:t>1. Формирование нормативно-правовой базы инновационной деятельности.</a:t>
            </a:r>
          </a:p>
          <a:p>
            <a:pPr marL="0" indent="0">
              <a:buNone/>
            </a:pPr>
            <a:r>
              <a:rPr lang="ru-RU" dirty="0"/>
              <a:t>2. Формирование команд, осуществляющих разработку, апробацию и внедрение различных форм и механизмов наставничества в образовательный процесс.</a:t>
            </a:r>
          </a:p>
          <a:p>
            <a:pPr marL="0" indent="0">
              <a:buNone/>
            </a:pPr>
            <a:r>
              <a:rPr lang="ru-RU" dirty="0"/>
              <a:t>3. Разработка и внедрение различных форм и механизмов   наставничества в образовательный процесс с учетом имеющихся ресурсов и специфики деятельности образовательной организации.</a:t>
            </a:r>
          </a:p>
          <a:p>
            <a:pPr marL="0" indent="0">
              <a:buNone/>
            </a:pPr>
            <a:r>
              <a:rPr lang="ru-RU" smtClean="0"/>
              <a:t>4</a:t>
            </a:r>
            <a:r>
              <a:rPr lang="ru-RU" dirty="0"/>
              <a:t>. Выявление и распространение успешного опыта внедрения различных форм и программ наставничества.</a:t>
            </a:r>
          </a:p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9631" y="5515707"/>
            <a:ext cx="4161691" cy="1248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41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Практика наставничества в форме «учитель-учитель»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93" y="2384608"/>
            <a:ext cx="2897843" cy="386379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3047" y="1751974"/>
            <a:ext cx="3361078" cy="449642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2662" y="2239107"/>
            <a:ext cx="2996946" cy="40092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522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b="1" dirty="0">
                <a:solidFill>
                  <a:srgbClr val="FF0000"/>
                </a:solidFill>
              </a:rPr>
              <a:t>Практика наставничества в форме «работодатель-ученик»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27653">
            <a:off x="7783629" y="1831271"/>
            <a:ext cx="3460551" cy="461406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7293">
            <a:off x="904142" y="1559169"/>
            <a:ext cx="3480288" cy="4640384"/>
          </a:xfrm>
          <a:prstGeom prst="rect">
            <a:avLst/>
          </a:prstGeom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414" y="3613815"/>
            <a:ext cx="3614371" cy="32441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0971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Новые </a:t>
            </a:r>
            <a:r>
              <a:rPr lang="ru-RU" b="1" dirty="0">
                <a:solidFill>
                  <a:srgbClr val="FF0000"/>
                </a:solidFill>
              </a:rPr>
              <a:t>модели наставничества</a:t>
            </a: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0618854"/>
              </p:ext>
            </p:extLst>
          </p:nvPr>
        </p:nvGraphicFramePr>
        <p:xfrm>
          <a:off x="832339" y="1910862"/>
          <a:ext cx="10562492" cy="42672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99438"/>
                <a:gridCol w="5063054"/>
              </a:tblGrid>
              <a:tr h="2714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Модель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Форма, в которой можно использовать модель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2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Партнерское наставничество: «равный равному» (</a:t>
                      </a:r>
                      <a:r>
                        <a:rPr lang="ru-RU" sz="2000" dirty="0" err="1">
                          <a:effectLst/>
                        </a:rPr>
                        <a:t>Peer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to</a:t>
                      </a:r>
                      <a:r>
                        <a:rPr lang="ru-RU" sz="2000" dirty="0">
                          <a:effectLst/>
                        </a:rPr>
                        <a:t>-</a:t>
                      </a:r>
                      <a:r>
                        <a:rPr lang="en-US" sz="2000" dirty="0">
                          <a:effectLst/>
                        </a:rPr>
                        <a:t>peer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Mentoring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Ученик-ученик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Учитель-учитель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Флэш-наставничество (</a:t>
                      </a:r>
                      <a:r>
                        <a:rPr lang="ru-RU" sz="2000" dirty="0" err="1">
                          <a:effectLst/>
                        </a:rPr>
                        <a:t>Flash</a:t>
                      </a:r>
                      <a:r>
                        <a:rPr lang="ru-RU" sz="2000" dirty="0">
                          <a:effectLst/>
                        </a:rPr>
                        <a:t> </a:t>
                      </a:r>
                      <a:r>
                        <a:rPr lang="ru-RU" sz="2000" dirty="0" err="1">
                          <a:effectLst/>
                        </a:rPr>
                        <a:t>Mentoring</a:t>
                      </a:r>
                      <a:r>
                        <a:rPr lang="ru-RU" sz="2000" dirty="0">
                          <a:effectLst/>
                        </a:rPr>
                        <a:t>)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Ученик-ученик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Учитель-ученик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Учитель-учитель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Работодатель-ученик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5428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Реверсивное наставничество (Reverse Mentoring)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Ученик-ученик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Учитель-учитель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108573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>
                          <a:effectLst/>
                        </a:rPr>
                        <a:t>Виртуальное наставничество (Virtual Mentoring)</a:t>
                      </a:r>
                      <a:endParaRPr lang="ru-RU" sz="20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Ученик-ученик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Учитель-ученик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Учитель-учитель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effectLst/>
                        </a:rPr>
                        <a:t>Работодатель-ученик</a:t>
                      </a:r>
                      <a:endParaRPr lang="ru-RU" sz="20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14032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Дорожная </a:t>
            </a:r>
            <a:r>
              <a:rPr lang="ru-RU" b="1" dirty="0">
                <a:solidFill>
                  <a:srgbClr val="FF0000"/>
                </a:solidFill>
              </a:rPr>
              <a:t>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u="sng" dirty="0"/>
          </a:p>
          <a:p>
            <a:pPr marL="514350" indent="-514350">
              <a:buAutoNum type="arabicPeriod"/>
            </a:pPr>
            <a:r>
              <a:rPr lang="ru-RU" b="1" u="sng" dirty="0" smtClean="0"/>
              <a:t>ПОДГОТОВИТЕЛЬНЫЙ ЭТАП</a:t>
            </a:r>
          </a:p>
          <a:p>
            <a:pPr marL="0" indent="0">
              <a:buNone/>
            </a:pPr>
            <a:r>
              <a:rPr lang="ru-RU" b="1" u="sng" dirty="0" smtClean="0">
                <a:solidFill>
                  <a:srgbClr val="26BC5B"/>
                </a:solidFill>
                <a:hlinkClick r:id="rId2"/>
              </a:rPr>
              <a:t>О </a:t>
            </a:r>
            <a:r>
              <a:rPr lang="ru-RU" b="1" u="sng" dirty="0">
                <a:solidFill>
                  <a:srgbClr val="26BC5B"/>
                </a:solidFill>
                <a:hlinkClick r:id="rId2"/>
              </a:rPr>
              <a:t>внедрении целевой модели</a:t>
            </a:r>
          </a:p>
          <a:p>
            <a:pPr marL="0" indent="0">
              <a:buNone/>
            </a:pPr>
            <a:r>
              <a:rPr lang="ru-RU" b="1" u="sng" dirty="0">
                <a:solidFill>
                  <a:srgbClr val="26BC5B"/>
                </a:solidFill>
                <a:hlinkClick r:id="rId2"/>
              </a:rPr>
              <a:t>наставничества</a:t>
            </a:r>
          </a:p>
          <a:p>
            <a:pPr marL="0" indent="0">
              <a:buNone/>
            </a:pPr>
            <a:r>
              <a:rPr lang="en-US" b="1" u="sng" dirty="0" smtClean="0">
                <a:solidFill>
                  <a:srgbClr val="26BC5B"/>
                </a:solidFill>
                <a:hlinkClick r:id="rId2"/>
              </a:rPr>
              <a:t>https</a:t>
            </a:r>
            <a:r>
              <a:rPr lang="en-US" b="1" u="sng" dirty="0">
                <a:solidFill>
                  <a:srgbClr val="26BC5B"/>
                </a:solidFill>
                <a:hlinkClick r:id="rId2"/>
              </a:rPr>
              <a:t>://</a:t>
            </a:r>
            <a:r>
              <a:rPr lang="en-US" b="1" u="sng" dirty="0" smtClean="0">
                <a:solidFill>
                  <a:srgbClr val="26BC5B"/>
                </a:solidFill>
                <a:hlinkClick r:id="rId2"/>
              </a:rPr>
              <a:t>clck.ru/eBbr2</a:t>
            </a:r>
            <a:endParaRPr lang="ru-RU" b="1" u="sng" dirty="0" smtClean="0">
              <a:solidFill>
                <a:srgbClr val="26BC5B"/>
              </a:solidFill>
            </a:endParaRPr>
          </a:p>
          <a:p>
            <a:pPr marL="0" indent="0">
              <a:buNone/>
            </a:pPr>
            <a:r>
              <a:rPr lang="ru-RU" b="1" u="sng" dirty="0" smtClean="0">
                <a:solidFill>
                  <a:srgbClr val="26BC5B"/>
                </a:solidFill>
              </a:rPr>
              <a:t> </a:t>
            </a:r>
          </a:p>
          <a:p>
            <a:pPr marL="0" indent="0">
              <a:buNone/>
            </a:pPr>
            <a:r>
              <a:rPr lang="ru-RU" b="1" u="sng" dirty="0">
                <a:hlinkClick r:id="rId3"/>
              </a:rPr>
              <a:t>План мероприятий-наставничество _Целевая модель.</a:t>
            </a:r>
            <a:r>
              <a:rPr lang="en-US" b="1" u="sng" dirty="0" err="1">
                <a:hlinkClick r:id="rId3"/>
              </a:rPr>
              <a:t>pdf</a:t>
            </a:r>
            <a:endParaRPr lang="ru-RU" u="sng" dirty="0" smtClean="0"/>
          </a:p>
          <a:p>
            <a:pPr marL="0" indent="0">
              <a:buNone/>
            </a:pPr>
            <a:r>
              <a:rPr lang="en-US" b="1" u="sng" dirty="0" smtClean="0">
                <a:solidFill>
                  <a:srgbClr val="26BC5B"/>
                </a:solidFill>
                <a:hlinkClick r:id="rId4"/>
              </a:rPr>
              <a:t>https</a:t>
            </a:r>
            <a:r>
              <a:rPr lang="en-US" b="1" u="sng" dirty="0">
                <a:solidFill>
                  <a:srgbClr val="26BC5B"/>
                </a:solidFill>
                <a:hlinkClick r:id="rId4"/>
              </a:rPr>
              <a:t>://</a:t>
            </a:r>
            <a:r>
              <a:rPr lang="en-US" b="1" u="sng" dirty="0" smtClean="0">
                <a:solidFill>
                  <a:srgbClr val="26BC5B"/>
                </a:solidFill>
                <a:hlinkClick r:id="rId4"/>
              </a:rPr>
              <a:t>clck.ru/eBbvj</a:t>
            </a:r>
            <a:r>
              <a:rPr lang="ru-RU" b="1" u="sng" dirty="0" smtClean="0">
                <a:solidFill>
                  <a:srgbClr val="26BC5B"/>
                </a:solidFill>
              </a:rPr>
              <a:t>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1450364"/>
            <a:ext cx="5509845" cy="30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61037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Дорожная </a:t>
            </a:r>
            <a:r>
              <a:rPr lang="ru-RU" b="1" dirty="0">
                <a:solidFill>
                  <a:srgbClr val="FF0000"/>
                </a:solidFill>
              </a:rPr>
              <a:t>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 smtClean="0">
                <a:latin typeface="Times New Roman"/>
                <a:ea typeface="Times New Roman"/>
              </a:rPr>
              <a:t>2</a:t>
            </a:r>
            <a:r>
              <a:rPr lang="ru-RU" b="1" u="sng" dirty="0">
                <a:latin typeface="Times New Roman"/>
                <a:ea typeface="Times New Roman"/>
              </a:rPr>
              <a:t>. ОРГАНИЗАЦИОННЫЙ </a:t>
            </a:r>
            <a:r>
              <a:rPr lang="ru-RU" b="1" u="sng" dirty="0" smtClean="0">
                <a:latin typeface="Times New Roman"/>
                <a:ea typeface="Times New Roman"/>
              </a:rPr>
              <a:t>ЭТАП</a:t>
            </a:r>
          </a:p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77" y="2188919"/>
            <a:ext cx="5509845" cy="30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>
            <a:hlinkClick r:id="rId3" action="ppaction://hlinksldjump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529" y="2461846"/>
            <a:ext cx="4964069" cy="3723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9576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Дорожная </a:t>
            </a:r>
            <a:r>
              <a:rPr lang="ru-RU" b="1" dirty="0">
                <a:solidFill>
                  <a:srgbClr val="FF0000"/>
                </a:solidFill>
              </a:rPr>
              <a:t>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7576" y="6176963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поддержка системы наставничества через средства массовой информации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2552334"/>
            <a:ext cx="5509845" cy="30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4862" y="3740535"/>
            <a:ext cx="3114926" cy="243642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7576" y="3012515"/>
            <a:ext cx="35855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запуск программы наставничества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738964" y="3379827"/>
            <a:ext cx="39698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организация и проведение фестивалей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69162" y="3744383"/>
            <a:ext cx="19261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«Наставник года»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077787" y="1694536"/>
            <a:ext cx="38696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/>
              <a:t>3. ПРАКТИЧЕСКИЙ ЭТАП</a:t>
            </a:r>
            <a:endParaRPr lang="ru-RU" sz="2800" b="1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4511752" y="2719924"/>
            <a:ext cx="21704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«Наши наставники»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92194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32246" y="365125"/>
            <a:ext cx="9721553" cy="1325563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Дорожная </a:t>
            </a:r>
            <a:r>
              <a:rPr lang="ru-RU" b="1" dirty="0">
                <a:solidFill>
                  <a:srgbClr val="FF0000"/>
                </a:solidFill>
              </a:rPr>
              <a:t>карта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u="sng" dirty="0" smtClean="0"/>
              <a:t>4. ИТОГОВО-АНАЛИТИЧЕСКИЙ ЭТАП</a:t>
            </a:r>
            <a:endParaRPr lang="ru-RU" u="sng" dirty="0" smtClean="0">
              <a:latin typeface="Times New Roman"/>
              <a:ea typeface="Times New Roman"/>
            </a:endParaRPr>
          </a:p>
          <a:p>
            <a:pPr lvl="0"/>
            <a:r>
              <a:rPr lang="ru-RU" sz="1800" dirty="0"/>
              <a:t>проведение открытого фестиваля по представлению лучших практик наставничества;</a:t>
            </a:r>
          </a:p>
          <a:p>
            <a:pPr lvl="0"/>
            <a:r>
              <a:rPr lang="ru-RU" sz="1800" dirty="0"/>
              <a:t>проведение конкурса «Лучшая практика наставничества»;</a:t>
            </a:r>
          </a:p>
          <a:p>
            <a:pPr lvl="0"/>
            <a:r>
              <a:rPr lang="ru-RU" sz="1800" dirty="0"/>
              <a:t>проведение конференция «Эффективные практики наставничества»;</a:t>
            </a:r>
          </a:p>
          <a:p>
            <a:pPr lvl="0"/>
            <a:r>
              <a:rPr lang="ru-RU" sz="1800" dirty="0"/>
              <a:t>создание банка эффективных практик наставничества в формате образовательного веб-сайта-</a:t>
            </a:r>
            <a:r>
              <a:rPr lang="ru-RU" sz="1800" dirty="0" err="1"/>
              <a:t>агрегатора</a:t>
            </a:r>
            <a:r>
              <a:rPr lang="ru-RU" sz="1800" dirty="0"/>
              <a:t>;</a:t>
            </a:r>
          </a:p>
          <a:p>
            <a:r>
              <a:rPr lang="ru-RU" sz="1800" dirty="0"/>
              <a:t>организация сетевых </a:t>
            </a:r>
            <a:r>
              <a:rPr lang="ru-RU" sz="1800" dirty="0" err="1"/>
              <a:t>online</a:t>
            </a:r>
            <a:r>
              <a:rPr lang="ru-RU" sz="1800" dirty="0"/>
              <a:t> и  </a:t>
            </a:r>
            <a:r>
              <a:rPr lang="ru-RU" sz="1800" dirty="0" err="1"/>
              <a:t>offline</a:t>
            </a:r>
            <a:r>
              <a:rPr lang="ru-RU" sz="1800" dirty="0"/>
              <a:t>- </a:t>
            </a:r>
            <a:r>
              <a:rPr lang="ru-RU" sz="1800" dirty="0" smtClean="0"/>
              <a:t>мероприятий</a:t>
            </a:r>
          </a:p>
          <a:p>
            <a:r>
              <a:rPr lang="ru-RU" sz="1800" dirty="0"/>
              <a:t>цикл телевизионных передач «Это интересно</a:t>
            </a:r>
            <a:r>
              <a:rPr lang="ru-RU" sz="1800" dirty="0" smtClean="0"/>
              <a:t>!»</a:t>
            </a:r>
          </a:p>
          <a:p>
            <a:pPr marL="0" indent="0">
              <a:buNone/>
            </a:pPr>
            <a:r>
              <a:rPr lang="ru-RU" sz="1800" dirty="0" smtClean="0"/>
              <a:t> </a:t>
            </a:r>
            <a:r>
              <a:rPr lang="ru-RU" sz="1800" dirty="0"/>
              <a:t>на канале «ТВ 21 Буй» 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2154" y="2552334"/>
            <a:ext cx="5509845" cy="309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68" y="4781986"/>
            <a:ext cx="3135454" cy="207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173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533E0A40001E814E995471E0489B1028" ma:contentTypeVersion="1" ma:contentTypeDescription="Создание документа." ma:contentTypeScope="" ma:versionID="1ef7d38ec03c930eb334f4ee5131ff55">
  <xsd:schema xmlns:xsd="http://www.w3.org/2001/XMLSchema" xmlns:xs="http://www.w3.org/2001/XMLSchema" xmlns:p="http://schemas.microsoft.com/office/2006/metadata/properties" xmlns:ns2="d93f08c7-4dc9-4366-b183-71f4e46057df" targetNamespace="http://schemas.microsoft.com/office/2006/metadata/properties" ma:root="true" ma:fieldsID="901426136c3cb9e8a8df3f1a14d2308d" ns2:_="">
    <xsd:import namespace="d93f08c7-4dc9-4366-b183-71f4e46057df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3f08c7-4dc9-4366-b183-71f4e46057df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476D8E7-1F70-46E4-B558-8E4DEF5BDFA1}"/>
</file>

<file path=customXml/itemProps2.xml><?xml version="1.0" encoding="utf-8"?>
<ds:datastoreItem xmlns:ds="http://schemas.openxmlformats.org/officeDocument/2006/customXml" ds:itemID="{FAF5B5A3-C6E9-4426-B2A9-891521BBC76D}"/>
</file>

<file path=customXml/itemProps3.xml><?xml version="1.0" encoding="utf-8"?>
<ds:datastoreItem xmlns:ds="http://schemas.openxmlformats.org/officeDocument/2006/customXml" ds:itemID="{30039370-6884-44E9-890E-36F567B87BA8}"/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356</Words>
  <Application>Microsoft Office PowerPoint</Application>
  <PresentationFormat>Произвольный</PresentationFormat>
  <Paragraphs>66</Paragraphs>
  <Slides>12</Slides>
  <Notes>0</Notes>
  <HiddenSlides>1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Цель наставничества: внедрение различных форм и механизмов   наставничества   в образовательный процесс дополнительного образования, описание форм и механизмов наставничества, представление опыта работы на совместных научно-методических и образовательных мероприятиях.</vt:lpstr>
      <vt:lpstr>Практика наставничества в форме «учитель-учитель»</vt:lpstr>
      <vt:lpstr>Практика наставничества в форме «работодатель-ученик»</vt:lpstr>
      <vt:lpstr>Новые модели наставничества</vt:lpstr>
      <vt:lpstr>Дорожная карта</vt:lpstr>
      <vt:lpstr>Дорожная карта</vt:lpstr>
      <vt:lpstr>Дорожная карта</vt:lpstr>
      <vt:lpstr>Дорожная карта</vt:lpstr>
      <vt:lpstr>Дорожная карта</vt:lpstr>
      <vt:lpstr>Развитие наставничества  в дополнительном образовании детей</vt:lpstr>
      <vt:lpstr>Проблемы внедрения наставничества и их преодоление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1</cp:lastModifiedBy>
  <cp:revision>19</cp:revision>
  <dcterms:created xsi:type="dcterms:W3CDTF">2022-01-24T11:09:18Z</dcterms:created>
  <dcterms:modified xsi:type="dcterms:W3CDTF">2022-03-23T07:17:20Z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0x010100533E0A40001E814E995471E0489B1028</vt:lpwstr>
  </property>
</Properties>
</file>